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290" r:id="rId2"/>
    <p:sldId id="582" r:id="rId3"/>
    <p:sldId id="583" r:id="rId4"/>
    <p:sldId id="585" r:id="rId5"/>
    <p:sldId id="588" r:id="rId6"/>
    <p:sldId id="607" r:id="rId7"/>
    <p:sldId id="606" r:id="rId8"/>
    <p:sldId id="600" r:id="rId9"/>
    <p:sldId id="608" r:id="rId10"/>
    <p:sldId id="601" r:id="rId11"/>
    <p:sldId id="602" r:id="rId12"/>
    <p:sldId id="609" r:id="rId13"/>
    <p:sldId id="599" r:id="rId14"/>
    <p:sldId id="590" r:id="rId15"/>
    <p:sldId id="591" r:id="rId16"/>
    <p:sldId id="594" r:id="rId17"/>
    <p:sldId id="592" r:id="rId18"/>
    <p:sldId id="593" r:id="rId19"/>
    <p:sldId id="595" r:id="rId20"/>
    <p:sldId id="596" r:id="rId21"/>
    <p:sldId id="597" r:id="rId22"/>
    <p:sldId id="637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517" r:id="rId42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D7D"/>
    <a:srgbClr val="860000"/>
    <a:srgbClr val="FEE7C6"/>
    <a:srgbClr val="FCCB84"/>
    <a:srgbClr val="FEF1DE"/>
    <a:srgbClr val="237A89"/>
    <a:srgbClr val="DEF6FA"/>
    <a:srgbClr val="C1EE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8046" autoAdjust="0"/>
  </p:normalViewPr>
  <p:slideViewPr>
    <p:cSldViewPr>
      <p:cViewPr>
        <p:scale>
          <a:sx n="100" d="100"/>
          <a:sy n="100" d="100"/>
        </p:scale>
        <p:origin x="-2208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19" y="-96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C3B3F8-5C6E-4F5B-B2A1-7EF408C504CB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6D91A7-1182-41C4-BB62-208D1596C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3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716FD8-4136-4AC7-AF4B-F22EDC9AC5CD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C05311-36BE-4299-A64C-842A00066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560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C804-16B1-422D-B170-3F5FDA09F27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C804-16B1-422D-B170-3F5FDA09F27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C804-16B1-422D-B170-3F5FDA09F27A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34E70-F137-4162-B5EE-B40B6D7A99ED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C804-16B1-422D-B170-3F5FDA09F27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311-36BE-4299-A64C-842A00066D6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C804-16B1-422D-B170-3F5FDA09F27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1795463"/>
            <a:ext cx="7772400" cy="82550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82550 h 1000"/>
              <a:gd name="T6" fmla="*/ 0 w 1000"/>
              <a:gd name="T7" fmla="*/ 82550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42950"/>
            <a:ext cx="7772400" cy="10287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71750"/>
            <a:ext cx="7010400" cy="12001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4DFA-92ED-4206-922A-1C17FA66B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B513-DBBA-4643-827E-B312E7D34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41" y="228600"/>
            <a:ext cx="2001837" cy="4286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228600"/>
            <a:ext cx="5854700" cy="4286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0443-A296-472E-A17B-C0166C173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7F50-3136-4945-AD78-E34213832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31B8A-D737-4775-ABB9-F64DE159C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314450"/>
            <a:ext cx="3924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14450"/>
            <a:ext cx="3924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A750-4BD3-4AC5-BE07-473A5D5E5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EC47-DEC0-4401-A578-7C2B00375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7937C-1305-441F-A0F0-384DAA57E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74C2-1A27-428D-988F-EB365A930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AFCD1-571E-4935-A13E-BF27F6F30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D016-9F74-471D-929F-184381FC7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28600"/>
            <a:ext cx="8001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1445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74750"/>
            <a:ext cx="7958138" cy="82550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82550 h 1000"/>
              <a:gd name="T6" fmla="*/ 0 w 1000"/>
              <a:gd name="T7" fmla="*/ 82550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46291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684713"/>
            <a:ext cx="1981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1981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A43E75-0975-4710-B404-DA728F4EE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scm54.ru/ppe_upload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.nimro@gmail.com" TargetMode="External"/><Relationship Id="rId4" Type="http://schemas.openxmlformats.org/officeDocument/2006/relationships/hyperlink" Target="http://www.nimr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4859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Технологические особенности проведения ГИА в дополнительный (сентябрьский) период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71850"/>
            <a:ext cx="5486400" cy="914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Щукин Кирилл Владимирович,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начальник отдела ИТ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shkvnimro@gmail.com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Сканирование материалов в штабе ППЭ(ОГЭ)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14450"/>
            <a:ext cx="8534400" cy="3200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Сканирование материалов выполняется </a:t>
            </a:r>
            <a:r>
              <a:rPr lang="ru-RU" sz="1600" b="1" dirty="0" smtClean="0"/>
              <a:t>техническим специалистом </a:t>
            </a:r>
            <a:r>
              <a:rPr lang="ru-RU" sz="1600" dirty="0" smtClean="0"/>
              <a:t>в штабе ППЭ на станции сканирования.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Бланки участников сканируются </a:t>
            </a:r>
            <a:r>
              <a:rPr lang="ru-RU" sz="1600" dirty="0" err="1" smtClean="0"/>
              <a:t>поаудиторно</a:t>
            </a:r>
            <a:r>
              <a:rPr lang="ru-RU" sz="1600" dirty="0" smtClean="0"/>
              <a:t> (На станции сканирования выбирается соответствующая аудитория и в нее сканируются бланки, относящиеся к этой аудитории)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Сканирование материалов в штабе ППЭ(ОГЭ)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314450"/>
            <a:ext cx="8001000" cy="34671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В аудиторию «Штаб» должны быть отсканированы следующие материалы: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 05-02 - протокол проведения в аудитории,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 12-02 (при наличии) - ведомость коррекции,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 12-04 МАШ – ведомость входа и выхода из аудитории </a:t>
            </a:r>
            <a:endParaRPr lang="ru-RU" sz="1200" b="1" dirty="0" smtClean="0"/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ППЭ-07 (Список работников),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ППЭ-14-01 (Акт приема передачи ЭМ) ,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 smtClean="0"/>
              <a:t>ППЭ-13-02-МАШ</a:t>
            </a:r>
            <a:r>
              <a:rPr lang="ru-RU" sz="1200" dirty="0" smtClean="0"/>
              <a:t> (СВОДНАЯ ВЕДОМОСТЬ УЧЁТА УЧАСТНИКОВ ЭКЗАМЕНА И ИСПОЛЬЗОВАНИЯ ЭКЗАМЕНАЦИОННЫХ МАТЕРИАЛОВ В ППЭ),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ППЭ-18-МАШ (при наличии) - акт общественного наблюдателя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ППЭ-19 (при наличии)  - Контроль изменения состава работников,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ППЭ-21 (при наличии) - акт об удалении участника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ППЭ-22 (при наличии) - акт о досрочном завершении + </a:t>
            </a:r>
            <a:r>
              <a:rPr lang="ru-RU" sz="1200" b="1" dirty="0" smtClean="0"/>
              <a:t>журнал мед. работника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Также сканируются материалы апелляций о нарушении установленного порядка проведения ГИА (формы ППЭ-02 и ППЭ-03 (при наличии))</a:t>
            </a:r>
            <a:endParaRPr lang="ru-RU" sz="1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4859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Иностранные языки ОГЭ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71850"/>
            <a:ext cx="5486400" cy="914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Иностранные языки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Письменная часть распечатывается на станции печати, бланки по устной части будут загружены на станцию авторизации в формате </a:t>
            </a:r>
            <a:r>
              <a:rPr lang="en-US" sz="1600" dirty="0" smtClean="0"/>
              <a:t>PDF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К станции печати должны быть подключены колонки для воспроизведения </a:t>
            </a:r>
            <a:r>
              <a:rPr lang="ru-RU" sz="1600" dirty="0" err="1" smtClean="0"/>
              <a:t>аудиофайла</a:t>
            </a:r>
            <a:r>
              <a:rPr lang="ru-RU" sz="1600" dirty="0" smtClean="0"/>
              <a:t> при проведении письменной части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Для записи ответов устной части используется автономная станция записи</a:t>
            </a:r>
            <a:r>
              <a:rPr lang="en-US" sz="1600" dirty="0" smtClean="0"/>
              <a:t> </a:t>
            </a:r>
            <a:r>
              <a:rPr lang="en-US" sz="1600" b="1" dirty="0" smtClean="0"/>
              <a:t>(</a:t>
            </a:r>
            <a:r>
              <a:rPr lang="ru-RU" sz="1600" b="1" dirty="0" smtClean="0"/>
              <a:t>Выложена 01.07.2022 в личных кабинетах в разделе «Техническим специалистам ППЭ»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Для сканирования бланков письменной части используется станция сканирования (2.3), а для сканирования бланков устной части используется удаленная станция сканирования 2.0 </a:t>
            </a:r>
            <a:r>
              <a:rPr lang="ru-RU" sz="1600" b="1" dirty="0" smtClean="0"/>
              <a:t>(Выбирается предмет 29-Английский язык устный)</a:t>
            </a:r>
            <a:endParaRPr lang="ru-RU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Иностранные языки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Для записи ответов участников используется автономная станция записи.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 рабочей станции для проведения устного экзамена рекомендуется выполнить следующие настройки: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отключить антивирус;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отключить переход в спящий режим;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отключить включение экранной заставки </a:t>
            </a:r>
            <a:r>
              <a:rPr lang="ru-RU" sz="1200" dirty="0" err="1" smtClean="0"/>
              <a:t>Windows</a:t>
            </a:r>
            <a:r>
              <a:rPr lang="ru-RU" sz="1200" dirty="0" smtClean="0"/>
              <a:t>;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установить стандартный размер шрифтов 100%.  </a:t>
            </a:r>
            <a:endParaRPr lang="ru-RU" sz="1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Автономная станция записи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28750"/>
            <a:ext cx="3619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38350"/>
            <a:ext cx="2647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Автономная станция записи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76350"/>
            <a:ext cx="426785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Автономная станция записи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352550"/>
            <a:ext cx="6076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Автономная станция записи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Пароль технического специалиста по умолчанию: </a:t>
            </a:r>
            <a:r>
              <a:rPr lang="ru-RU" sz="1600" b="1" dirty="0" smtClean="0"/>
              <a:t>123456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Пароль организатора по умолчанию: </a:t>
            </a:r>
            <a:r>
              <a:rPr lang="ru-RU" sz="1600" b="1" dirty="0" smtClean="0"/>
              <a:t>1234</a:t>
            </a:r>
            <a:endParaRPr lang="ru-RU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90750"/>
            <a:ext cx="6419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Автономная станция записи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КИМ загружается на станцию заранее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Файл с КИМ должен иметь наименование вида: </a:t>
            </a:r>
            <a:r>
              <a:rPr lang="ru-RU" sz="1600" b="1" dirty="0" smtClean="0"/>
              <a:t>&lt;Код предмета&gt;_&lt;Код региона&gt;_&lt;Дата проведения экзамена&gt;_&lt;Контрольная сумма электронного КИМ&gt;.</a:t>
            </a:r>
            <a:r>
              <a:rPr lang="ru-RU" sz="1600" b="1" dirty="0" err="1" smtClean="0"/>
              <a:t>aes.dat</a:t>
            </a: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Далее необходимо провести техническую подготовку станции: произвести тестовую запись; прослушать тестовую запись; подтвердить работоспособность программных и технических средств записи и воспроизведения звука.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Ключ для расшифровки КИМ загружается на станцию в день экзамена: </a:t>
            </a:r>
            <a:r>
              <a:rPr lang="ru-RU" sz="1600" b="1" dirty="0" smtClean="0"/>
              <a:t>&lt;Код предмета&gt;_&lt;Код региона&gt;_&lt;Дата проведения экзамена&gt;_&lt;Контрольная сумма электронного КИМ&gt; .</a:t>
            </a:r>
            <a:r>
              <a:rPr lang="ru-RU" sz="1600" b="1" dirty="0" err="1" smtClean="0"/>
              <a:t>private.key</a:t>
            </a:r>
            <a:endParaRPr lang="ru-RU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Ключевые особенности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5654778"/>
              </p:ext>
            </p:extLst>
          </p:nvPr>
        </p:nvGraphicFramePr>
        <p:xfrm>
          <a:off x="533400" y="1352550"/>
          <a:ext cx="8001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ЕГЭ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ОГЭ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Доставка материалов по сети, печать и сканирование материалов в аудитории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Доставка материалов по сети, печать в аудитории, сканирование в штабе ППЭ (технология ОГЭ 2.0)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Использование физических </a:t>
                      </a:r>
                      <a:r>
                        <a:rPr lang="ru-RU" sz="1400" dirty="0" err="1" smtClean="0"/>
                        <a:t>токенов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Использование виртуальных </a:t>
                      </a:r>
                      <a:r>
                        <a:rPr lang="ru-RU" sz="1400" dirty="0" err="1" smtClean="0"/>
                        <a:t>токенов</a:t>
                      </a:r>
                      <a:r>
                        <a:rPr lang="ru-RU" sz="1400" dirty="0" smtClean="0"/>
                        <a:t> (Программный файл)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Завершение экзамена на автономной станции записи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Для завершения экзамена нажмите «Закрыть экзамен» и введите пароль технического специалиста.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Перед выгрузкой ответов нужно проверить, что в станции корректно указана аудитория.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Далее необходимо выгрузить ответы участников. Для этого нажимаем кнопку «Выгрузить экзамен» и выбираем папку для сохранения ответов.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После этого необходимо нажать на кнопку «Выгрузить отчет по папке» для формирования отчета по экзамену. Данный отчет отправляется вместе с файлами ответов.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Потоковую запись выгружать не требуется.</a:t>
            </a:r>
            <a:endParaRPr lang="ru-RU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Нештатные ситуации на автономной станции записи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175">
              <a:buNone/>
            </a:pPr>
            <a:r>
              <a:rPr lang="ru-RU" sz="1600" dirty="0" smtClean="0"/>
              <a:t>Если кнопки «Завершить экзамен» либо «Закрыть экзамен» стали неактивными, необходимо выполнить следующие действия: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Через диспетчер задач снять задачу с автономной станции записи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Запустить автономную станцию повторно, нажать последовательно кнопки «Начать экзамен», «Завершить экзамен», «Закончить экзамен». При этом все ответы участников сохранятся.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 случае возникновения проблем при выгрузке ответов необходимо передать содержимое папки «</a:t>
            </a:r>
            <a:r>
              <a:rPr lang="en-US" sz="1600" dirty="0" err="1" smtClean="0"/>
              <a:t>AudioTempData</a:t>
            </a:r>
            <a:r>
              <a:rPr lang="ru-RU" sz="1600" dirty="0" smtClean="0"/>
              <a:t>», которая располагается по следующему пути: </a:t>
            </a:r>
            <a:r>
              <a:rPr lang="en-US" sz="1600" dirty="0" smtClean="0"/>
              <a:t>C:\Users\&lt;</a:t>
            </a:r>
            <a:r>
              <a:rPr lang="ru-RU" sz="1600" dirty="0" smtClean="0"/>
              <a:t>Пользователь, под которым вы работаете</a:t>
            </a:r>
            <a:r>
              <a:rPr lang="en-US" sz="1600" dirty="0" smtClean="0"/>
              <a:t>&gt;\</a:t>
            </a:r>
            <a:r>
              <a:rPr lang="en-US" sz="1600" dirty="0" err="1" smtClean="0"/>
              <a:t>AppData</a:t>
            </a:r>
            <a:r>
              <a:rPr lang="en-US" sz="1600" dirty="0" smtClean="0"/>
              <a:t>\Local\</a:t>
            </a:r>
            <a:r>
              <a:rPr lang="en-US" sz="1600" dirty="0" err="1" smtClean="0"/>
              <a:t>AudioTempData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Папка «</a:t>
            </a:r>
            <a:r>
              <a:rPr lang="en-US" sz="1600" dirty="0" err="1" smtClean="0"/>
              <a:t>AppData</a:t>
            </a:r>
            <a:r>
              <a:rPr lang="ru-RU" sz="1600" dirty="0" smtClean="0"/>
              <a:t>» по умолчанию является скрытой, для ее отображения необходимо включить показ скрытых элементов   </a:t>
            </a:r>
            <a:endParaRPr lang="ru-RU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4859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Информатика ОГЭ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71850"/>
            <a:ext cx="5486400" cy="914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Информатика и ИКТ ОГЭ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Печать бланков в аудиториях на станциях печати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Практическая часть выполняется на компьютерах. (Количество компьютеров равно количеству назначенных участников в аудиторию)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 компьютер со станцией печати устанавливается дополнительно Модуль «Информатика и ИКТ» для формирования пакета с ответами участников по практической части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Сканирование бланков в штабе на станции сканирования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Передача бланков и форм через станцию авторизации, а ответов с практической частью через сервис «Приемка материалов»</a:t>
            </a:r>
            <a:r>
              <a:rPr lang="en-US" sz="1600" dirty="0" smtClean="0"/>
              <a:t>;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09550"/>
            <a:ext cx="8001000" cy="912813"/>
          </a:xfrm>
        </p:spPr>
        <p:txBody>
          <a:bodyPr anchor="ctr"/>
          <a:lstStyle/>
          <a:p>
            <a:pPr algn="ctr"/>
            <a:r>
              <a:rPr lang="ru-RU" sz="2800" b="1" dirty="0" smtClean="0"/>
              <a:t>Размещение материалов</a:t>
            </a:r>
            <a:r>
              <a:rPr lang="en-US" sz="2800" b="1" dirty="0" smtClean="0"/>
              <a:t> </a:t>
            </a:r>
            <a:r>
              <a:rPr lang="ru-RU" sz="2800" b="1" dirty="0" smtClean="0"/>
              <a:t>для информатики ОГЭ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76350"/>
            <a:ext cx="7239000" cy="34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09550"/>
            <a:ext cx="8001000" cy="912813"/>
          </a:xfrm>
        </p:spPr>
        <p:txBody>
          <a:bodyPr anchor="ctr"/>
          <a:lstStyle/>
          <a:p>
            <a:pPr algn="ctr"/>
            <a:r>
              <a:rPr lang="ru-RU" sz="2800" b="1" dirty="0" smtClean="0"/>
              <a:t>Размещение материалов</a:t>
            </a:r>
            <a:r>
              <a:rPr lang="en-US" sz="2800" b="1" dirty="0" smtClean="0"/>
              <a:t> </a:t>
            </a:r>
            <a:r>
              <a:rPr lang="ru-RU" sz="2800" b="1" dirty="0" smtClean="0"/>
              <a:t>для информатики ОГЭ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52550"/>
            <a:ext cx="8524875" cy="24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09550"/>
            <a:ext cx="8001000" cy="912813"/>
          </a:xfrm>
        </p:spPr>
        <p:txBody>
          <a:bodyPr anchor="ctr"/>
          <a:lstStyle/>
          <a:p>
            <a:pPr algn="ctr"/>
            <a:r>
              <a:rPr lang="ru-RU" sz="2800" b="1" dirty="0" smtClean="0"/>
              <a:t>Размещение материалов</a:t>
            </a:r>
            <a:r>
              <a:rPr lang="en-US" sz="2800" b="1" dirty="0" smtClean="0"/>
              <a:t> </a:t>
            </a:r>
            <a:r>
              <a:rPr lang="ru-RU" sz="2800" b="1" dirty="0" smtClean="0"/>
              <a:t>для информатики ОГЭ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52550"/>
            <a:ext cx="5229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266950"/>
            <a:ext cx="4191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600075" y="3314700"/>
            <a:ext cx="35052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600" b="1" dirty="0" smtClean="0"/>
              <a:t>Пароль для распаковки архива будет выложен в личных кабинетах в разделе «ГИА-9» в день экзамена после 08:00.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Модуль «Информатика и ИКТ для ППЭ»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352550"/>
            <a:ext cx="50101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1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Модуль «Информатика и ИКТ для ППЭ»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04950"/>
            <a:ext cx="3362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04950"/>
            <a:ext cx="2971800" cy="27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1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Модуль «Информатика и ИКТ для ППЭ»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52550"/>
            <a:ext cx="4229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190750"/>
            <a:ext cx="3714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1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Ключевые особенности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9611870"/>
              </p:ext>
            </p:extLst>
          </p:nvPr>
        </p:nvGraphicFramePr>
        <p:xfrm>
          <a:off x="533400" y="1352550"/>
          <a:ext cx="80010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ЕГЭ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ОГЭ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Программное обеспечение:</a:t>
                      </a:r>
                    </a:p>
                    <a:p>
                      <a:r>
                        <a:rPr lang="ru-RU" sz="1400" dirty="0" smtClean="0"/>
                        <a:t>Станция авторизации (версия 22.2)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Станция организатора (версия 22.2.1)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Станция сканирования (версия 22.2.1)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Станция записи (версия 22.2)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Станция КЕГЭ (версия 22.2)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Программное обеспечение:</a:t>
                      </a:r>
                    </a:p>
                    <a:p>
                      <a:r>
                        <a:rPr lang="ru-RU" sz="1400" dirty="0" smtClean="0"/>
                        <a:t>Станция авторизации (версия 2.3)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Станция печати (версия 2.3)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Станция сканирования (версия 2.3)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Автономная станция записи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Модуль ПК ИКТ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Удаленная станция сканирования 2.0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Все программное обеспечение размещается в личных кабинетах на сайте НИМРО в разделе «Техническим специалистам ППЭ»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Автоматизированное распределение участников</a:t>
                      </a:r>
                      <a:r>
                        <a:rPr lang="ru-RU" sz="1400" baseline="0" dirty="0" smtClean="0"/>
                        <a:t> и работников ППЭ будет отправлено на станцию авторизации в раздел «Файлы из РЦОИ»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Модуль «Информатика и ИКТ для ППЭ»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52550"/>
            <a:ext cx="4524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95550"/>
            <a:ext cx="4343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1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Модуль «Информатика и ИКТ для ППЭ»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76350"/>
            <a:ext cx="8420100" cy="7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609600" y="2190750"/>
            <a:ext cx="7620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>
              <a:defRPr/>
            </a:pPr>
            <a:r>
              <a:rPr lang="ru-RU" sz="1600" b="1" dirty="0"/>
              <a:t>Важно!</a:t>
            </a:r>
          </a:p>
          <a:p>
            <a:pPr>
              <a:defRPr/>
            </a:pPr>
            <a:r>
              <a:rPr lang="ru-RU" sz="1600" b="1" dirty="0"/>
              <a:t>В заданиях №13 и №15 индивидуального комплекта можно загрузить только одно из заданий (предоставляется на выбор участнику).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/>
              <a:t>Модуль «Информатика и ИКТ для ППЭ»</a:t>
            </a:r>
            <a:endParaRPr lang="ru-RU" sz="28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/>
              <a:t>Формат имени файла на задание №14 должен иметь следующий вид: </a:t>
            </a:r>
            <a:r>
              <a:rPr lang="ru-RU" sz="1400" b="1" dirty="0"/>
              <a:t>«</a:t>
            </a:r>
            <a:r>
              <a:rPr lang="ru-RU" sz="1400" b="1" dirty="0" smtClean="0"/>
              <a:t>№ </a:t>
            </a:r>
            <a:r>
              <a:rPr lang="ru-RU" sz="1400" b="1" dirty="0" err="1" smtClean="0"/>
              <a:t>задания</a:t>
            </a:r>
            <a:r>
              <a:rPr lang="ru-RU" sz="1400" b="1" dirty="0" err="1"/>
              <a:t>»_«номер</a:t>
            </a:r>
            <a:r>
              <a:rPr lang="ru-RU" sz="1400" b="1" dirty="0"/>
              <a:t> БО1».«расширение файла</a:t>
            </a:r>
            <a:r>
              <a:rPr lang="ru-RU" sz="1400" b="1" dirty="0" smtClean="0"/>
              <a:t>»</a:t>
            </a:r>
            <a:r>
              <a:rPr lang="ru-RU" sz="1400" dirty="0"/>
              <a:t>. </a:t>
            </a:r>
            <a:r>
              <a:rPr lang="ru-RU" sz="1400" dirty="0" smtClean="0"/>
              <a:t>Например, 14_2116000005070.xls</a:t>
            </a:r>
            <a:r>
              <a:rPr lang="ru-RU" sz="1400" dirty="0"/>
              <a:t>, где 14 – номер задания, </a:t>
            </a:r>
            <a:r>
              <a:rPr lang="ru-RU" sz="1400" dirty="0" smtClean="0"/>
              <a:t>2116000005070 – </a:t>
            </a:r>
            <a:r>
              <a:rPr lang="ru-RU" sz="1400" dirty="0"/>
              <a:t>номер </a:t>
            </a:r>
            <a:r>
              <a:rPr lang="ru-RU" sz="1400" dirty="0" smtClean="0"/>
              <a:t>БО1, </a:t>
            </a:r>
            <a:r>
              <a:rPr lang="ru-RU" sz="1400" dirty="0" err="1" smtClean="0"/>
              <a:t>xls</a:t>
            </a:r>
            <a:r>
              <a:rPr lang="ru-RU" sz="1400" dirty="0" smtClean="0"/>
              <a:t> – расширение </a:t>
            </a:r>
            <a:r>
              <a:rPr lang="ru-RU" sz="1400" dirty="0"/>
              <a:t>файла. Результат выполненной работы сохраняется в одном файле, т.е. </a:t>
            </a:r>
            <a:r>
              <a:rPr lang="ru-RU" sz="1400" b="1" dirty="0" smtClean="0"/>
              <a:t>одно выполненное задание </a:t>
            </a:r>
            <a:r>
              <a:rPr lang="ru-RU" sz="1400" b="1" dirty="0"/>
              <a:t>– один файл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/>
              <a:t>Формат имени файла на задание №13.1, №13.2, №15.1 и №15.2 должен иметь следующий вид: </a:t>
            </a:r>
            <a:r>
              <a:rPr lang="ru-RU" sz="1400" b="1" dirty="0"/>
              <a:t>«</a:t>
            </a:r>
            <a:r>
              <a:rPr lang="ru-RU" sz="1400" b="1" dirty="0" smtClean="0"/>
              <a:t>№ </a:t>
            </a:r>
            <a:r>
              <a:rPr lang="ru-RU" sz="1400" b="1" dirty="0" err="1" smtClean="0"/>
              <a:t>задания</a:t>
            </a:r>
            <a:r>
              <a:rPr lang="ru-RU" sz="1400" b="1" dirty="0" err="1"/>
              <a:t>»_«номер</a:t>
            </a:r>
            <a:r>
              <a:rPr lang="ru-RU" sz="1400" b="1" dirty="0"/>
              <a:t> БО1».«расширение файла</a:t>
            </a:r>
            <a:r>
              <a:rPr lang="ru-RU" sz="1400" b="1" dirty="0" smtClean="0"/>
              <a:t>». </a:t>
            </a:r>
            <a:r>
              <a:rPr lang="ru-RU" sz="1400" dirty="0" smtClean="0"/>
              <a:t>Например</a:t>
            </a:r>
            <a:r>
              <a:rPr lang="ru-RU" sz="1400" dirty="0"/>
              <a:t>, 131_2116000005070.kum, 132_2116000005070.pas , где 131 и 132 – номера заданий, 2116000005070 </a:t>
            </a:r>
            <a:r>
              <a:rPr lang="ru-RU" sz="1400" dirty="0" smtClean="0"/>
              <a:t>– номер </a:t>
            </a:r>
            <a:r>
              <a:rPr lang="ru-RU" sz="1400" dirty="0"/>
              <a:t>БО1, </a:t>
            </a:r>
            <a:r>
              <a:rPr lang="ru-RU" sz="1400" dirty="0" err="1"/>
              <a:t>kum</a:t>
            </a:r>
            <a:r>
              <a:rPr lang="ru-RU" sz="1400" dirty="0"/>
              <a:t> и </a:t>
            </a:r>
            <a:r>
              <a:rPr lang="ru-RU" sz="1400" dirty="0" err="1"/>
              <a:t>pas</a:t>
            </a:r>
            <a:r>
              <a:rPr lang="ru-RU" sz="1400" dirty="0"/>
              <a:t> – расширения файлов. Номера заданий 131 и 132 должны записываться без точки. Результат выполненной работы сохраняется в одном файле, т.е. </a:t>
            </a:r>
            <a:r>
              <a:rPr lang="ru-RU" sz="1400" b="1" dirty="0"/>
              <a:t>одно выполненное задание – один файл</a:t>
            </a:r>
            <a:r>
              <a:rPr lang="ru-RU" sz="1400" dirty="0"/>
              <a:t>.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0760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/>
              <a:t>Модуль «Информатика и ИКТ для ППЭ»</a:t>
            </a:r>
            <a:endParaRPr lang="ru-RU" sz="28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В </a:t>
            </a:r>
            <a:r>
              <a:rPr lang="ru-RU" sz="1400" dirty="0"/>
              <a:t>случае если ответ на задание №13.1, №13.2, №15.1 и №15.2 </a:t>
            </a:r>
            <a:r>
              <a:rPr lang="ru-RU" sz="1400" dirty="0" smtClean="0"/>
              <a:t>содержит проект</a:t>
            </a:r>
            <a:r>
              <a:rPr lang="ru-RU" sz="1400" dirty="0"/>
              <a:t>, включающий в себя более одного файла, проект архивируется, </a:t>
            </a:r>
            <a:r>
              <a:rPr lang="ru-RU" sz="1400" dirty="0" smtClean="0"/>
              <a:t>используя установленную </a:t>
            </a:r>
            <a:r>
              <a:rPr lang="ru-RU" sz="1400" dirty="0"/>
              <a:t>на персональном компьютере программу для архивации, с форматом </a:t>
            </a:r>
            <a:r>
              <a:rPr lang="ru-RU" sz="1400" dirty="0" smtClean="0"/>
              <a:t>имени файла</a:t>
            </a:r>
            <a:r>
              <a:rPr lang="ru-RU" sz="1400" dirty="0"/>
              <a:t>, описанном выше (примеры: </a:t>
            </a:r>
            <a:r>
              <a:rPr lang="ru-RU" sz="1400" dirty="0" smtClean="0"/>
              <a:t>131_2116000005070.rar</a:t>
            </a:r>
            <a:r>
              <a:rPr lang="ru-RU" sz="1400" dirty="0"/>
              <a:t>, </a:t>
            </a:r>
            <a:r>
              <a:rPr lang="ru-RU" sz="1400" dirty="0" smtClean="0"/>
              <a:t>132_2116000005070.zip</a:t>
            </a:r>
            <a:r>
              <a:rPr lang="ru-RU" sz="1400" dirty="0"/>
              <a:t>, </a:t>
            </a:r>
            <a:r>
              <a:rPr lang="ru-RU" sz="1400" dirty="0" smtClean="0"/>
              <a:t>131_</a:t>
            </a:r>
            <a:r>
              <a:rPr lang="ru-RU" sz="1400" dirty="0"/>
              <a:t> 2116000005070</a:t>
            </a:r>
            <a:r>
              <a:rPr lang="ru-RU" sz="1400" dirty="0" smtClean="0"/>
              <a:t>.7z</a:t>
            </a:r>
            <a:r>
              <a:rPr lang="ru-RU" sz="1400" dirty="0"/>
              <a:t>). </a:t>
            </a:r>
            <a:r>
              <a:rPr lang="ru-RU" sz="1400" b="1" dirty="0" smtClean="0"/>
              <a:t>Одно задание </a:t>
            </a:r>
            <a:r>
              <a:rPr lang="ru-RU" sz="1400" b="1" dirty="0"/>
              <a:t>– один файл или архив.</a:t>
            </a:r>
            <a:endParaRPr lang="ru-RU" sz="1400" b="1" dirty="0" smtClean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38200" y="2954029"/>
            <a:ext cx="7620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>
              <a:defRPr/>
            </a:pPr>
            <a:r>
              <a:rPr lang="ru-RU" sz="1600" b="1" dirty="0"/>
              <a:t>Внимание: файлы с ответами на практические задания могут загружаться в ПО </a:t>
            </a:r>
            <a:r>
              <a:rPr lang="ru-RU" sz="1600" b="1" dirty="0" err="1"/>
              <a:t>по</a:t>
            </a:r>
            <a:r>
              <a:rPr lang="ru-RU" sz="1600" b="1" dirty="0"/>
              <a:t> мере завершения экзамена каждым </a:t>
            </a:r>
            <a:r>
              <a:rPr lang="ru-RU" sz="1600" b="1" dirty="0" smtClean="0"/>
              <a:t>участником.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4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/>
              <a:t>Модуль «Информатика и ИКТ для ППЭ»</a:t>
            </a:r>
            <a:endParaRPr lang="ru-RU" sz="28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/>
              <a:t>Факт отказа от выполнения участником одного или нескольких заданий необходимо зафиксировать в ПО, нажав на кнопку </a:t>
            </a:r>
            <a:r>
              <a:rPr lang="ru-RU" sz="1400" b="1" dirty="0"/>
              <a:t>«Отказ</a:t>
            </a:r>
            <a:r>
              <a:rPr lang="ru-RU" sz="1400" b="1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2150"/>
            <a:ext cx="6229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1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/>
              <a:t>Модуль «Информатика и ИКТ для ППЭ»</a:t>
            </a:r>
            <a:endParaRPr lang="ru-RU" sz="28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Для экспорта информации в РЦОИ нажмите на кнопку «Экспорт в РЦОИ» в меню «Экспорт»</a:t>
            </a:r>
            <a:endParaRPr lang="en-US" sz="1400" dirty="0" smtClean="0"/>
          </a:p>
          <a:p>
            <a:pPr>
              <a:buFont typeface="Wingdings" pitchFamily="2" charset="2"/>
              <a:buChar char="ü"/>
            </a:pPr>
            <a:endParaRPr lang="en-US" sz="1400" dirty="0" smtClean="0"/>
          </a:p>
          <a:p>
            <a:pPr>
              <a:buFont typeface="Wingdings" pitchFamily="2" charset="2"/>
              <a:buChar char="ü"/>
            </a:pPr>
            <a:endParaRPr lang="en-US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57350"/>
            <a:ext cx="2143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33550"/>
            <a:ext cx="3048000" cy="28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838200" y="2495550"/>
            <a:ext cx="38862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400" dirty="0" smtClean="0"/>
              <a:t>В случае если в модуле останутся комплекты со статусом «Не использовался» или задания, в которые не были загружены файлы и они не были отмечены статусом «Отказ», программа выдаст предупреждение с подробным списком проблемных комплектов. При этом экспорт будет остановлен</a:t>
            </a:r>
            <a:endParaRPr lang="ru-RU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/>
              <a:t>Модуль «Информатика и ИКТ для ППЭ»</a:t>
            </a:r>
            <a:endParaRPr lang="ru-RU" sz="28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В результате экспорта в каждой аудитории получится по два файла:</a:t>
            </a:r>
          </a:p>
          <a:p>
            <a:pPr lvl="1">
              <a:buFont typeface="Wingdings" pitchFamily="2" charset="2"/>
              <a:buChar char="§"/>
            </a:pPr>
            <a:r>
              <a:rPr lang="ru-RU" sz="1400" dirty="0" smtClean="0"/>
              <a:t>файл с базой данных «</a:t>
            </a:r>
            <a:r>
              <a:rPr lang="en-US" sz="1400" dirty="0" smtClean="0"/>
              <a:t>Export_{</a:t>
            </a:r>
            <a:r>
              <a:rPr lang="ru-RU" sz="1400" dirty="0" smtClean="0"/>
              <a:t>ДАТА ЭКЗАМЕНА}_{КОД ППЭ}_{КОД АУДИТОРИИ}_{НАИМЕНОВАНИЕ КОМПЛЕКТА}.</a:t>
            </a:r>
            <a:r>
              <a:rPr lang="en-US" sz="1400" dirty="0" smtClean="0"/>
              <a:t>out»;</a:t>
            </a:r>
            <a:endParaRPr lang="ru-RU" sz="1400" dirty="0" smtClean="0"/>
          </a:p>
          <a:p>
            <a:pPr lvl="1">
              <a:buFont typeface="Wingdings" pitchFamily="2" charset="2"/>
              <a:buChar char="§"/>
            </a:pPr>
            <a:r>
              <a:rPr lang="ru-RU" sz="1400" dirty="0" smtClean="0"/>
              <a:t>форма ИКТ5.2 с отчетом «Акт </a:t>
            </a:r>
            <a:r>
              <a:rPr lang="ru-RU" sz="1400" dirty="0" err="1" smtClean="0"/>
              <a:t>Export_</a:t>
            </a:r>
            <a:r>
              <a:rPr lang="ru-RU" sz="1400" dirty="0" smtClean="0"/>
              <a:t>{ДАТА ЭКЗАМЕНА}_{КОД ППЭ}_{КОД АУДИТОРИИ}_{НАИМЕНОВАНИЕ КОМПЛЕКТА}.</a:t>
            </a:r>
            <a:r>
              <a:rPr lang="ru-RU" sz="1400" dirty="0" err="1" smtClean="0"/>
              <a:t>pdf</a:t>
            </a:r>
            <a:r>
              <a:rPr lang="ru-RU" sz="1400" dirty="0" smtClean="0"/>
              <a:t>».</a:t>
            </a:r>
            <a:endParaRPr lang="en-US" sz="1400" dirty="0" smtClean="0"/>
          </a:p>
          <a:p>
            <a:pPr>
              <a:buFont typeface="Wingdings" pitchFamily="2" charset="2"/>
              <a:buChar char="ü"/>
            </a:pPr>
            <a:endParaRPr lang="en-US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28950"/>
            <a:ext cx="3990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1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b="1" dirty="0" smtClean="0"/>
              <a:t>Передача практической части по информатике и устной части по иностранным языкам в РЦОИ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Для передачи материалов практической части по информатике и ИКТ и устной части по иностранным языкам в 9 классах необходимо использовать сервис «Приемка материалов»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Расположение:</a:t>
            </a:r>
            <a:r>
              <a:rPr lang="en-US" sz="1600" dirty="0" smtClean="0">
                <a:hlinkClick r:id="rId4"/>
              </a:rPr>
              <a:t>https://nscm54.ru/ppe_upload/</a:t>
            </a:r>
            <a:r>
              <a:rPr lang="ru-RU" sz="1600" dirty="0" smtClean="0"/>
              <a:t> </a:t>
            </a:r>
            <a:endParaRPr lang="en-US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Логин и пароль для данного сервиса необходимо получить у муниципального координатора (если еще не получили перед иностранным языком 19.05.2022)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Инструкция по работе с сервисом размещена в личных кабинетах в разделе «Техническим специалистам ППЭ» 18.05.2022</a:t>
            </a:r>
            <a:endParaRPr lang="en-US" sz="1400" dirty="0" smtClean="0"/>
          </a:p>
          <a:p>
            <a:pPr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171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09550"/>
            <a:ext cx="8001000" cy="912813"/>
          </a:xfrm>
        </p:spPr>
        <p:txBody>
          <a:bodyPr anchor="ctr"/>
          <a:lstStyle/>
          <a:p>
            <a:pPr algn="ctr"/>
            <a:r>
              <a:rPr lang="ru-RU" sz="2000" b="1" dirty="0" smtClean="0"/>
              <a:t>Передача практической части по информатике и устной части по иностранным языкам в РЦОИ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28750"/>
            <a:ext cx="49911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1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09550"/>
            <a:ext cx="8001000" cy="912813"/>
          </a:xfrm>
        </p:spPr>
        <p:txBody>
          <a:bodyPr anchor="ctr"/>
          <a:lstStyle/>
          <a:p>
            <a:pPr algn="ctr"/>
            <a:r>
              <a:rPr lang="ru-RU" sz="2000" b="1" dirty="0" smtClean="0"/>
              <a:t>Передача практической части по информатике и устной части по иностранным языкам в РЦОИ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52550"/>
            <a:ext cx="825672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1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Статусы и регламентные сроки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6353"/>
            <a:ext cx="5086350" cy="37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47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09550"/>
            <a:ext cx="8001000" cy="912813"/>
          </a:xfrm>
        </p:spPr>
        <p:txBody>
          <a:bodyPr anchor="ctr"/>
          <a:lstStyle/>
          <a:p>
            <a:pPr algn="ctr"/>
            <a:r>
              <a:rPr lang="ru-RU" sz="2000" b="1" dirty="0" smtClean="0"/>
              <a:t>Передача практической части по информатике и устной части по иностранным языкам в РЦОИ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276350"/>
            <a:ext cx="4791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1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885950"/>
            <a:ext cx="8534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b="1" kern="0" dirty="0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  <a:hlinkClick r:id="rId4"/>
              </a:rPr>
              <a:t>www.nimro.ru</a:t>
            </a: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  <a:hlinkClick r:id="rId5"/>
              </a:rPr>
              <a:t>shkvnimro@gmail.com</a:t>
            </a: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8-(383)-347-</a:t>
            </a:r>
            <a:r>
              <a:rPr lang="ru-RU" sz="2800" b="1" kern="0" dirty="0">
                <a:solidFill>
                  <a:schemeClr val="tx2"/>
                </a:solidFill>
                <a:latin typeface="+mn-lt"/>
              </a:rPr>
              <a:t>80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-</a:t>
            </a:r>
            <a:r>
              <a:rPr lang="ru-RU" sz="2800" b="1" kern="0" dirty="0">
                <a:solidFill>
                  <a:schemeClr val="tx2"/>
                </a:solidFill>
                <a:latin typeface="+mn-lt"/>
              </a:rPr>
              <a:t>5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2 </a:t>
            </a:r>
            <a:endParaRPr lang="ru-RU" sz="2400" b="1" kern="0" dirty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400" b="1" kern="0" dirty="0">
                <a:latin typeface="+mn-lt"/>
              </a:rPr>
              <a:t> </a:t>
            </a:r>
            <a:endParaRPr lang="ru-RU" sz="14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Загрузка сертификатов сотрудников РЦОИ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Перед дополнительным этапом необходимо обязательно повторно скачать сертификаты сотрудников РЦОИ на станции авторизации.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При загрузке данных сертификатов на станцию сканирования убедиться, что выбраны именно последние скачанные сертификаты.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Для ППЭ, в которых проходит и ЕГЭ, и ОГЭ убедиться в корректной загрузке сертификатов на станции. (</a:t>
            </a:r>
            <a:r>
              <a:rPr lang="ru-RU" sz="1600" dirty="0" err="1" smtClean="0"/>
              <a:t>ЕГЭшные</a:t>
            </a:r>
            <a:r>
              <a:rPr lang="ru-RU" sz="1600" dirty="0" smtClean="0"/>
              <a:t> станции могут принять </a:t>
            </a:r>
            <a:r>
              <a:rPr lang="ru-RU" sz="1600" dirty="0" err="1" smtClean="0"/>
              <a:t>ОГЭшные</a:t>
            </a:r>
            <a:r>
              <a:rPr lang="ru-RU" sz="1600" dirty="0" smtClean="0"/>
              <a:t> сертификаты и наоборот, но при этом расшифровка материалов в РЦОИ не пройдет)</a:t>
            </a:r>
            <a:endParaRPr lang="ru-RU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4859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Сканирование материалов ЕГЭ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71850"/>
            <a:ext cx="5486400" cy="914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Сканирование материалов в аудитории (ЕГЭ)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Сканирование бланков выполняется </a:t>
            </a:r>
            <a:r>
              <a:rPr lang="ru-RU" sz="1600" b="1" dirty="0" smtClean="0"/>
              <a:t>организатором</a:t>
            </a:r>
            <a:r>
              <a:rPr lang="ru-RU" sz="1600" dirty="0" smtClean="0"/>
              <a:t> в аудитории на станции организатора.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Должны быть отсканированы все бланки участников и формы ППЭ, заполняемые в аудитории: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 05-02 - протокол проведения в аудитории,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 12-02 (при наличии) - ведомость коррекции,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 12-04 МАШ – ведомость входа и выхода из аудитории </a:t>
            </a:r>
            <a:endParaRPr lang="ru-RU" sz="1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/>
              <a:t>Сканирование материалов в штабе ППЭ(ЕГЭ)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14450"/>
            <a:ext cx="8382000" cy="3200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Сканирование материалов выполняется </a:t>
            </a:r>
            <a:r>
              <a:rPr lang="ru-RU" sz="1600" b="1" dirty="0" smtClean="0"/>
              <a:t>техническим специалистом </a:t>
            </a:r>
            <a:r>
              <a:rPr lang="ru-RU" sz="1600" dirty="0" smtClean="0"/>
              <a:t>в штабе ППЭ на станции сканирования.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Должны быть отсканированы следующие формы: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ППЭ-07 (Список работников),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ППЭ-14-01 (Акт приема передачи ЭМ) ,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 smtClean="0"/>
              <a:t>ППЭ-13-02-МАШ</a:t>
            </a:r>
            <a:r>
              <a:rPr lang="ru-RU" sz="1200" dirty="0" smtClean="0"/>
              <a:t> (СВОДНАЯ ВЕДОМОСТЬ УЧЁТА УЧАСТНИКОВ ЭКЗАМЕНА И ИСПОЛЬЗОВАНИЯ ЭКЗАМЕНАЦИОННЫХ МАТЕРИАЛОВ В ППЭ),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ППЭ-18-МАШ (при наличии) - акт общественного наблюдателя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ППЭ-19 (при наличии)  - Контроль изменения состава работников,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ППЭ-21 (при наличии) - акт об удалении участника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ППЭ-22 (при наличии) - акт о досрочном завершении + </a:t>
            </a:r>
            <a:r>
              <a:rPr lang="ru-RU" sz="1200" b="1" dirty="0" smtClean="0"/>
              <a:t>журнал мед. работника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Также сканируются материалы апелляций о нарушении установленного порядка проведения ГИА (формы ППЭ-02 и ППЭ-03 (при наличии))</a:t>
            </a:r>
            <a:endParaRPr lang="ru-RU" sz="1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485900"/>
          </a:xfrm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Сканирование материалов ОГЭ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71850"/>
            <a:ext cx="5486400" cy="914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ln>
          <a:headEnd/>
          <a:tailEnd/>
        </a:ln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000" b="0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17727</TotalTime>
  <Words>1800</Words>
  <Application>Microsoft Office PowerPoint</Application>
  <PresentationFormat>Экран (16:9)</PresentationFormat>
  <Paragraphs>195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Профиль</vt:lpstr>
      <vt:lpstr>Технологические особенности проведения ГИА в дополнительный (сентябрьский) период</vt:lpstr>
      <vt:lpstr>Ключевые особенности</vt:lpstr>
      <vt:lpstr>Ключевые особенности</vt:lpstr>
      <vt:lpstr>Статусы и регламентные сроки</vt:lpstr>
      <vt:lpstr>Загрузка сертификатов сотрудников РЦОИ</vt:lpstr>
      <vt:lpstr>Сканирование материалов ЕГЭ</vt:lpstr>
      <vt:lpstr>Сканирование материалов в аудитории (ЕГЭ)</vt:lpstr>
      <vt:lpstr>Сканирование материалов в штабе ППЭ(ЕГЭ)</vt:lpstr>
      <vt:lpstr>Сканирование материалов ОГЭ</vt:lpstr>
      <vt:lpstr>Сканирование материалов в штабе ППЭ(ОГЭ)</vt:lpstr>
      <vt:lpstr>Сканирование материалов в штабе ППЭ(ОГЭ)</vt:lpstr>
      <vt:lpstr>Иностранные языки ОГЭ</vt:lpstr>
      <vt:lpstr>Иностранные языки ОГЭ</vt:lpstr>
      <vt:lpstr>Иностранные языки ОГЭ</vt:lpstr>
      <vt:lpstr>Автономная станция записи</vt:lpstr>
      <vt:lpstr>Автономная станция записи</vt:lpstr>
      <vt:lpstr>Автономная станция записи</vt:lpstr>
      <vt:lpstr>Автономная станция записи</vt:lpstr>
      <vt:lpstr>Автономная станция записи</vt:lpstr>
      <vt:lpstr>Завершение экзамена на автономной станции записи</vt:lpstr>
      <vt:lpstr>Нештатные ситуации на автономной станции записи</vt:lpstr>
      <vt:lpstr>Информатика ОГЭ</vt:lpstr>
      <vt:lpstr>Информатика и ИКТ ОГЭ</vt:lpstr>
      <vt:lpstr>Размещение материалов для информатики ОГЭ</vt:lpstr>
      <vt:lpstr>Размещение материалов для информатики ОГЭ</vt:lpstr>
      <vt:lpstr>Размещение материалов для информатики ОГЭ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Модуль «Информатика и ИКТ для ППЭ»</vt:lpstr>
      <vt:lpstr>Передача практической части по информатике и устной части по иностранным языкам в РЦОИ</vt:lpstr>
      <vt:lpstr>Передача практической части по информатике и устной части по иностранным языкам в РЦОИ</vt:lpstr>
      <vt:lpstr>Передача практической части по информатике и устной части по иностранным языкам в РЦОИ</vt:lpstr>
      <vt:lpstr>Передача практической части по информатике и устной части по иностранным языкам в РЦОИ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</dc:creator>
  <cp:lastModifiedBy>shukin</cp:lastModifiedBy>
  <cp:revision>1992</cp:revision>
  <cp:lastPrinted>1601-01-01T00:00:00Z</cp:lastPrinted>
  <dcterms:created xsi:type="dcterms:W3CDTF">1601-01-01T00:00:00Z</dcterms:created>
  <dcterms:modified xsi:type="dcterms:W3CDTF">2022-08-31T02:15:32Z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