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3" r:id="rId6"/>
    <p:sldId id="269" r:id="rId7"/>
    <p:sldId id="270" r:id="rId8"/>
    <p:sldId id="271" r:id="rId9"/>
    <p:sldId id="266" r:id="rId10"/>
  </p:sldIdLst>
  <p:sldSz cx="10691813" cy="7559675"/>
  <p:notesSz cx="7559675" cy="10691813"/>
  <p:embeddedFontLst>
    <p:embeddedFont>
      <p:font typeface="Exo 2 Light" panose="020B0604020202020204" charset="-52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  <p:embeddedFont>
      <p:font typeface="Exo 2 Medium" panose="020B0604020202020204" charset="-52"/>
      <p:regular r:id="rId20"/>
      <p:bold r:id="rId21"/>
      <p:italic r:id="rId22"/>
      <p:boldItalic r:id="rId23"/>
    </p:embeddedFont>
    <p:embeddedFont>
      <p:font typeface="Exo 2" panose="020B0604020202020204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368">
          <p15:clr>
            <a:srgbClr val="A4A3A4"/>
          </p15:clr>
        </p15:guide>
        <p15:guide id="2" pos="4424">
          <p15:clr>
            <a:srgbClr val="9AA0A6"/>
          </p15:clr>
        </p15:guide>
        <p15:guide id="3" orient="horz" pos="42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9B90FD-E1F7-412C-A5D7-73F5BBC6D851}">
  <a:tblStyle styleId="{FD9B90FD-E1F7-412C-A5D7-73F5BBC6D8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48" y="66"/>
      </p:cViewPr>
      <p:guideLst>
        <p:guide pos="3368"/>
        <p:guide pos="4424"/>
        <p:guide orient="horz" pos="4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7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5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76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79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04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31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0" y="-1"/>
            <a:ext cx="12534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t" anchorCtr="0">
            <a:no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875" tIns="104875" rIns="104875" bIns="104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6446520" y="1463040"/>
            <a:ext cx="4084320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Подготовка к ЕГЭ по математике профильного уровня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32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Exo 2"/>
                <a:ea typeface="Exo 2"/>
                <a:cs typeface="Exo 2"/>
                <a:sym typeface="Exo 2"/>
              </a:rPr>
              <a:t>с ЦОР ЯКласс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" sz="3200" b="1" dirty="0">
              <a:solidFill>
                <a:srgbClr val="00A978"/>
              </a:solidFill>
              <a:latin typeface="Exo 2"/>
              <a:sym typeface="Exo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000" i="0" u="none" strike="noStrike" cap="none" dirty="0" smtClean="0">
                <a:solidFill>
                  <a:srgbClr val="00A978"/>
                </a:solidFill>
                <a:latin typeface="Exo 2"/>
                <a:ea typeface="Arial"/>
                <a:cs typeface="Arial"/>
                <a:sym typeface="Exo 2"/>
              </a:rPr>
              <a:t>Ведущие: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" sz="2000" i="0" u="none" strike="noStrike" cap="none" dirty="0" smtClean="0">
              <a:solidFill>
                <a:srgbClr val="00A978"/>
              </a:solidFill>
              <a:latin typeface="Exo 2"/>
              <a:ea typeface="Arial"/>
              <a:cs typeface="Arial"/>
              <a:sym typeface="Exo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1800" i="1" u="none" strike="noStrike" cap="none" dirty="0" smtClean="0">
                <a:solidFill>
                  <a:srgbClr val="00A978"/>
                </a:solidFill>
                <a:latin typeface="Exo 2"/>
                <a:sym typeface="Exo 2"/>
              </a:rPr>
              <a:t>Смолкина Екатерина Валерьевна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1800" i="1" dirty="0" smtClean="0">
                <a:solidFill>
                  <a:srgbClr val="00A978"/>
                </a:solidFill>
                <a:latin typeface="Exo 2"/>
                <a:sym typeface="Exo 2"/>
              </a:rPr>
              <a:t>Фефелова Людмила Викторовна</a:t>
            </a:r>
            <a:endParaRPr sz="1800" i="1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6649815" y="6141720"/>
            <a:ext cx="2527500" cy="807719"/>
          </a:xfrm>
          <a:prstGeom prst="rect">
            <a:avLst/>
          </a:prstGeom>
          <a:solidFill>
            <a:srgbClr val="0091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0" i="0" u="none" strike="noStrike" cap="none">
                <a:solidFill>
                  <a:srgbClr val="F3F3F3"/>
                </a:solidFill>
                <a:latin typeface="Exo 2 Light"/>
                <a:ea typeface="Exo 2 Light"/>
                <a:cs typeface="Exo 2 Light"/>
                <a:sym typeface="Exo 2 Light"/>
              </a:rPr>
              <a:t>www.yaklass.ru</a:t>
            </a:r>
            <a:endParaRPr sz="1500" b="0" i="0" u="none" strike="noStrike" cap="none">
              <a:solidFill>
                <a:srgbClr val="F3F3F3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7225" y="344472"/>
            <a:ext cx="1265076" cy="9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634180"/>
            <a:ext cx="2910460" cy="2681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720" y="1752601"/>
            <a:ext cx="5983668" cy="437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756100"/>
            <a:ext cx="2910460" cy="2681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243" y="243840"/>
            <a:ext cx="6244278" cy="71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725620"/>
            <a:ext cx="2910460" cy="268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20" y="424472"/>
            <a:ext cx="3825240" cy="1352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20" y="2281449"/>
            <a:ext cx="3825240" cy="47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7349904" y="347320"/>
            <a:ext cx="2839800" cy="118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ЯКласс в Новосибирской области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rPr>
              <a:t> в 2019-2020 г.</a:t>
            </a:r>
            <a:endParaRPr sz="100" b="1" i="0" u="none" strike="noStrike" cap="none">
              <a:solidFill>
                <a:srgbClr val="00A978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136" name="Google Shape;136;p20"/>
          <p:cNvSpPr/>
          <p:nvPr/>
        </p:nvSpPr>
        <p:spPr>
          <a:xfrm flipH="1">
            <a:off x="7055183" y="347320"/>
            <a:ext cx="45719" cy="1188591"/>
          </a:xfrm>
          <a:prstGeom prst="rect">
            <a:avLst/>
          </a:prstGeom>
          <a:solidFill>
            <a:srgbClr val="00A9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0"/>
          <p:cNvGrpSpPr/>
          <p:nvPr/>
        </p:nvGrpSpPr>
        <p:grpSpPr>
          <a:xfrm>
            <a:off x="3840481" y="2103129"/>
            <a:ext cx="6461760" cy="5257790"/>
            <a:chOff x="7321305" y="5355523"/>
            <a:chExt cx="2932945" cy="319866"/>
          </a:xfrm>
        </p:grpSpPr>
        <p:sp>
          <p:nvSpPr>
            <p:cNvPr id="138" name="Google Shape;138;p20"/>
            <p:cNvSpPr txBox="1"/>
            <p:nvPr/>
          </p:nvSpPr>
          <p:spPr>
            <a:xfrm>
              <a:off x="8013037" y="5413933"/>
              <a:ext cx="2241213" cy="261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600" b="1" i="0" u="none" strike="noStrike" cap="none" dirty="0" smtClean="0">
                  <a:solidFill>
                    <a:srgbClr val="00A978"/>
                  </a:solidFill>
                  <a:latin typeface="Exo 2 Medium"/>
                  <a:ea typeface="Exo 2 Medium"/>
                  <a:cs typeface="Exo 2 Medium"/>
                  <a:sym typeface="Exo 2 Medium"/>
                </a:rPr>
                <a:t>1 050 школ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600" b="1" dirty="0" smtClean="0">
                  <a:solidFill>
                    <a:srgbClr val="00A978"/>
                  </a:solidFill>
                  <a:latin typeface="Exo 2 Medium"/>
                  <a:ea typeface="Exo 2 Medium"/>
                  <a:cs typeface="Exo 2 Medium"/>
                  <a:sym typeface="Exo 2 Medium"/>
                </a:rPr>
                <a:t>3 025 учителей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600" b="1" i="0" u="none" strike="noStrike" cap="none" dirty="0" smtClean="0">
                  <a:solidFill>
                    <a:srgbClr val="00A978"/>
                  </a:solidFill>
                  <a:latin typeface="Exo 2 Medium"/>
                  <a:ea typeface="Exo 2 Medium"/>
                  <a:cs typeface="Exo 2 Medium"/>
                  <a:sym typeface="Exo 2 Medium"/>
                </a:rPr>
                <a:t>42 343 учеников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600" b="1" dirty="0" smtClean="0">
                  <a:solidFill>
                    <a:srgbClr val="00A978"/>
                  </a:solidFill>
                  <a:latin typeface="Exo 2 Medium"/>
                  <a:ea typeface="Exo 2 Medium"/>
                  <a:cs typeface="Exo 2 Medium"/>
                  <a:sym typeface="Exo 2 Medium"/>
                </a:rPr>
                <a:t>18 900 проверочных</a:t>
              </a:r>
              <a:endParaRPr lang="ru-RU" sz="3600" b="1" i="0" u="none" strike="noStrike" cap="none" dirty="0" smtClean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600" b="1" i="0" u="none" strike="noStrike" cap="none" dirty="0" smtClean="0">
                  <a:solidFill>
                    <a:srgbClr val="00A978"/>
                  </a:solidFill>
                  <a:latin typeface="Exo 2 Medium"/>
                  <a:ea typeface="Exo 2 Medium"/>
                  <a:cs typeface="Exo 2 Medium"/>
                  <a:sym typeface="Exo 2 Medium"/>
                </a:rPr>
                <a:t>2 000 000 заданий</a:t>
              </a:r>
              <a:endParaRPr sz="3600" b="1" i="0" u="none" strike="noStrike" cap="none" dirty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7321305" y="5355523"/>
              <a:ext cx="2932945" cy="128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" sz="3200" b="1" dirty="0" smtClean="0">
                  <a:solidFill>
                    <a:schemeClr val="accent5">
                      <a:lumMod val="75000"/>
                    </a:schemeClr>
                  </a:solidFill>
                  <a:latin typeface="Exo 2 Medium"/>
                  <a:sym typeface="Exo 2 Medium"/>
                </a:rPr>
                <a:t>Статистика использования в Новосибирской области</a:t>
              </a:r>
              <a:endParaRPr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00" b="0" i="0" u="none" strike="noStrike" cap="none" dirty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00" b="0" i="0" u="none" strike="noStrike" cap="none" dirty="0">
                <a:solidFill>
                  <a:srgbClr val="00A978"/>
                </a:solidFill>
                <a:latin typeface="Exo 2 Medium"/>
                <a:ea typeface="Exo 2 Medium"/>
                <a:cs typeface="Exo 2 Medium"/>
                <a:sym typeface="Exo 2 Medium"/>
              </a:endParaRPr>
            </a:p>
          </p:txBody>
        </p:sp>
      </p:grpSp>
      <p:pic>
        <p:nvPicPr>
          <p:cNvPr id="140" name="Google Shape;14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924" y="1129629"/>
            <a:ext cx="20193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3246119" y="4030628"/>
            <a:ext cx="7056119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34180"/>
            <a:ext cx="2910460" cy="268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520" y="436060"/>
            <a:ext cx="390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Статистика решения задач ЕГЭ по математике профильного уровня в 2019 по данным ФИПИ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93130"/>
              </p:ext>
            </p:extLst>
          </p:nvPr>
        </p:nvGraphicFramePr>
        <p:xfrm>
          <a:off x="4023360" y="2209800"/>
          <a:ext cx="6324600" cy="515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{FD9B90FD-E1F7-412C-A5D7-73F5BBC6D851}</a:tableStyleId>
              </a:tblPr>
              <a:tblGrid>
                <a:gridCol w="1313463">
                  <a:extLst>
                    <a:ext uri="{9D8B030D-6E8A-4147-A177-3AD203B41FA5}">
                      <a16:colId xmlns:a16="http://schemas.microsoft.com/office/drawing/2014/main" val="3108764363"/>
                    </a:ext>
                  </a:extLst>
                </a:gridCol>
                <a:gridCol w="2902937">
                  <a:extLst>
                    <a:ext uri="{9D8B030D-6E8A-4147-A177-3AD203B41FA5}">
                      <a16:colId xmlns:a16="http://schemas.microsoft.com/office/drawing/2014/main" val="224424044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097305010"/>
                    </a:ext>
                  </a:extLst>
                </a:gridCol>
              </a:tblGrid>
              <a:tr h="12429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Номер задачи в ЕГЭ профильного уровня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Проверяемые умения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Средний процент выполнения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48128"/>
                  </a:ext>
                </a:extLst>
              </a:tr>
              <a:tr h="10479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№ 14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Уметь выполнять действия с геометрическими фигурами, координатами и векторами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5,6%</a:t>
                      </a: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79156"/>
                  </a:ext>
                </a:extLst>
              </a:tr>
              <a:tr h="129166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16</a:t>
                      </a: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2,7%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253929"/>
                  </a:ext>
                </a:extLst>
              </a:tr>
              <a:tr h="540885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18</a:t>
                      </a: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Уметь решать уравнения и неравенства</a:t>
                      </a:r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4,2%</a:t>
                      </a: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00074"/>
                  </a:ext>
                </a:extLst>
              </a:tr>
              <a:tr h="768627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 19</a:t>
                      </a: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Уметь строить и исследовать простейшие математические модели</a:t>
                      </a:r>
                      <a:endParaRPr lang="ru-RU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3,2%</a:t>
                      </a:r>
                      <a:endParaRPr lang="ru-RU" sz="2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4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7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6520" y="436060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</a:rPr>
              <a:t>Решение от </a:t>
            </a:r>
            <a:r>
              <a:rPr lang="ru-RU" sz="2800" b="1" dirty="0" err="1" smtClean="0">
                <a:solidFill>
                  <a:schemeClr val="accent5"/>
                </a:solidFill>
              </a:rPr>
              <a:t>ЯКласс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35086" cy="329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399" y="1097280"/>
            <a:ext cx="63484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Предмет ЕГЭ включает имитацию  профильного и базового уровня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Добавлена возможность конструировать доказательства онлайн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Доступное объяснение теории для каждого номера задачи из ЕГЭ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Возможность выдавать проверочную работу из предмета ЕГЭ и оценивать уровень подготовки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Автоматическое уведомление родителей о результатах проверочных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Интерактивная проработка сложного материала в предмете «Интерактивные задания 1С»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0320" y="436060"/>
            <a:ext cx="397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Я+ подготовка к экзаменам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0" y="1630680"/>
            <a:ext cx="5730239" cy="5379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21222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/>
        </p:nvSpPr>
        <p:spPr>
          <a:xfrm>
            <a:off x="7023425" y="6265950"/>
            <a:ext cx="45360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smolkina@yaklass.ru</a:t>
            </a:r>
            <a:endParaRPr sz="3600" b="1" i="0" u="none" strike="noStrike" cap="none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6233150" y="119825"/>
            <a:ext cx="4458600" cy="55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0" i="0" u="none" strike="noStrike" cap="none" dirty="0">
                <a:solidFill>
                  <a:srgbClr val="000000"/>
                </a:solidFill>
                <a:latin typeface="Exo 2 Medium"/>
                <a:ea typeface="Exo 2 Medium"/>
                <a:cs typeface="Exo 2 Medium"/>
                <a:sym typeface="Exo 2 Medium"/>
              </a:rPr>
              <a:t>Региональный представитель в </a:t>
            </a:r>
            <a:r>
              <a:rPr lang="ru" sz="2400" b="0" i="0" u="none" strike="noStrike" cap="none" dirty="0" smtClean="0">
                <a:solidFill>
                  <a:srgbClr val="000000"/>
                </a:solidFill>
                <a:latin typeface="Exo 2 Medium"/>
                <a:ea typeface="Exo 2 Medium"/>
                <a:cs typeface="Exo 2 Medium"/>
                <a:sym typeface="Exo 2 Medium"/>
              </a:rPr>
              <a:t>Сибири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ru" sz="2400" b="0" i="0" u="none" strike="noStrike" cap="none" dirty="0" smtClean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Exo 2 Medium"/>
                <a:sym typeface="Exo 2 Medium"/>
              </a:rPr>
              <a:t>Подключение бесплатной апробации для школы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24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Exo 2 Medium"/>
                <a:sym typeface="Exo 2 Medium"/>
              </a:rPr>
              <a:t>Обучение педагогов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Exo 2 Medium"/>
                <a:sym typeface="Exo 2 Medium"/>
              </a:rPr>
              <a:t>Проведение уроков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Exo 2 Medium"/>
                <a:sym typeface="Exo 2 Medium"/>
              </a:rPr>
              <a:t>ЯКласс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Exo 2 Medium"/>
                <a:sym typeface="Exo 2 Medium"/>
              </a:rPr>
              <a:t> для школьников</a:t>
            </a:r>
            <a:endParaRPr sz="2400" b="1" i="0" u="none" strike="noStrike" cap="none" dirty="0">
              <a:solidFill>
                <a:schemeClr val="accent5">
                  <a:lumMod val="75000"/>
                </a:schemeClr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0" i="1" u="none" strike="noStrike" cap="none" dirty="0">
                <a:solidFill>
                  <a:srgbClr val="000000"/>
                </a:solidFill>
                <a:latin typeface="Exo 2 Medium"/>
                <a:ea typeface="Exo 2 Medium"/>
                <a:cs typeface="Exo 2 Medium"/>
                <a:sym typeface="Exo 2 Medium"/>
              </a:rPr>
              <a:t>Смолкина Екатерина Валерьевна</a:t>
            </a:r>
            <a:endParaRPr sz="2000" b="0" i="1" u="none" strike="noStrike" cap="none" dirty="0">
              <a:solidFill>
                <a:srgbClr val="000000"/>
              </a:solidFill>
              <a:latin typeface="Exo 2 Medium"/>
              <a:ea typeface="Exo 2 Medium"/>
              <a:cs typeface="Exo 2 Medium"/>
              <a:sym typeface="Exo 2 Medium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7135150" y="5688625"/>
            <a:ext cx="2119200" cy="510900"/>
          </a:xfrm>
          <a:prstGeom prst="rect">
            <a:avLst/>
          </a:prstGeom>
          <a:solidFill>
            <a:srgbClr val="00916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ru" sz="225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8 983 322 97 54</a:t>
            </a:r>
            <a:endParaRPr sz="3600" b="1" i="0" u="none" strike="noStrike" cap="none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206</Words>
  <Application>Microsoft Office PowerPoint</Application>
  <PresentationFormat>Произвольный</PresentationFormat>
  <Paragraphs>61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Exo 2 Light</vt:lpstr>
      <vt:lpstr>Roboto Condensed</vt:lpstr>
      <vt:lpstr>Exo 2 Medium</vt:lpstr>
      <vt:lpstr>Arial</vt:lpstr>
      <vt:lpstr>Exo 2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user1</cp:lastModifiedBy>
  <cp:revision>44</cp:revision>
  <dcterms:modified xsi:type="dcterms:W3CDTF">2020-02-27T03:33:08Z</dcterms:modified>
</cp:coreProperties>
</file>