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B408C-D834-4D9E-8734-3BAC611488A4}" type="datetimeFigureOut">
              <a:rPr lang="ru-RU" smtClean="0"/>
              <a:pPr/>
              <a:t>04.03.2020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4F3E9-398B-4D27-A6F0-4AB51CE43A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FD06B-0B22-4B8F-A420-4DFB90546A63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AA3A-DE73-4D43-ADB8-DD2F7BD4AD38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BDA16-77DE-4910-B341-3DB7A63D3B85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31F5-ED27-49C4-B09C-27EBBB614820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31F7-A0E3-4CEA-9CED-C1281B53C259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D67-F699-4714-A370-C6A71483CB09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F1E56-A4CF-4099-9514-BAF7E38A3877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D306-7E7F-4B63-B518-ADD5A0122253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5B5F-E550-47A4-94B6-687169084D95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9A46B-3A2E-42D0-BFAD-59592D73C928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0EDD-2698-4261-B6CB-62BDF1979036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C237-8963-4B05-9C8A-E9C71FE66734}" type="datetime1">
              <a:rPr lang="ru-RU" smtClean="0"/>
              <a:pPr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C0D47-D9D1-4A0A-8099-6B2BDF2469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4857760"/>
            <a:ext cx="5000628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Н.Д. Вавилина</a:t>
            </a:r>
          </a:p>
          <a:p>
            <a:r>
              <a:rPr lang="ru-RU" b="1" dirty="0">
                <a:solidFill>
                  <a:schemeClr val="tx1"/>
                </a:solidFill>
              </a:rPr>
              <a:t>д</a:t>
            </a:r>
            <a:r>
              <a:rPr lang="ru-RU" b="1" dirty="0" smtClean="0">
                <a:solidFill>
                  <a:schemeClr val="tx1"/>
                </a:solidFill>
              </a:rPr>
              <a:t>октор социологических наук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8" y="1428736"/>
            <a:ext cx="8929718" cy="237014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Подходы к </a:t>
            </a:r>
            <a:r>
              <a:rPr lang="ru-RU" b="1" dirty="0" err="1" smtClean="0"/>
              <a:t>типологизации</a:t>
            </a:r>
            <a:r>
              <a:rPr lang="ru-RU" b="1" dirty="0" smtClean="0"/>
              <a:t> детей мигрантов и их семей, обучающихся в общеобразовательных организациях Новосибирской области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Категории детей, затронутых миграцией: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31995"/>
            <a:ext cx="8229600" cy="4525963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u="sng" dirty="0"/>
              <a:t>Дети мигрантов</a:t>
            </a:r>
            <a:r>
              <a:rPr lang="ru-RU" dirty="0" smtClean="0"/>
              <a:t>». </a:t>
            </a:r>
            <a:r>
              <a:rPr lang="ru-RU" dirty="0"/>
              <a:t>Эта группа детей появляется, когда один или оба </a:t>
            </a:r>
            <a:r>
              <a:rPr lang="ru-RU" dirty="0" smtClean="0"/>
              <a:t>родителя мигрируют </a:t>
            </a:r>
            <a:r>
              <a:rPr lang="ru-RU" dirty="0"/>
              <a:t>за границу на работу. Они живут со своими родителями и полагаются на базовые услуги, предоставляемые в принимающей стране.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Категории детей, затронутых миграцией: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u="sng" dirty="0"/>
              <a:t>Дети в пути</a:t>
            </a:r>
            <a:r>
              <a:rPr lang="ru-RU" dirty="0" smtClean="0"/>
              <a:t>». </a:t>
            </a:r>
            <a:r>
              <a:rPr lang="ru-RU" dirty="0"/>
              <a:t>Дети, которые находятся на промежуточной остановке во время путешествия между одним государством и другим. </a:t>
            </a:r>
            <a:r>
              <a:rPr lang="ru-RU" dirty="0" smtClean="0"/>
              <a:t>Транзитной </a:t>
            </a:r>
            <a:r>
              <a:rPr lang="ru-RU" dirty="0"/>
              <a:t>страной чаще всего является Казахстан для детей, направляющихся в Россию.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Категории детей, затронутых миграцией: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74871"/>
            <a:ext cx="8229600" cy="3240079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u="sng" dirty="0"/>
              <a:t>Несопровождаемые дети</a:t>
            </a:r>
            <a:r>
              <a:rPr lang="ru-RU" dirty="0" smtClean="0"/>
              <a:t>». </a:t>
            </a:r>
            <a:r>
              <a:rPr lang="ru-RU" dirty="0"/>
              <a:t>Это дети, которые мигрировали за границу без семьи и о которых не заботится другой </a:t>
            </a:r>
            <a:r>
              <a:rPr lang="ru-RU" dirty="0" smtClean="0"/>
              <a:t>взрослый.</a:t>
            </a: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Категории детей, затронутых миграцией: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u="sng" dirty="0"/>
              <a:t>Возвращающиеся дети</a:t>
            </a:r>
            <a:r>
              <a:rPr lang="ru-RU" dirty="0" smtClean="0"/>
              <a:t>». </a:t>
            </a:r>
            <a:r>
              <a:rPr lang="ru-RU" dirty="0"/>
              <a:t>Эта группа состоит из детей, которые мигрировали за границу (в одиночку или вместе со своей семьей) и вернулись в страну происхождения. Это возвращение может происходить добровольно или на основании депортации.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Типы детей, пребывающих в образовательных организациях: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17747"/>
            <a:ext cx="8643998" cy="3883021"/>
          </a:xfrm>
        </p:spPr>
        <p:txBody>
          <a:bodyPr/>
          <a:lstStyle/>
          <a:p>
            <a:r>
              <a:rPr lang="ru-RU" dirty="0" smtClean="0"/>
              <a:t>дети, воспитанные в традиционных семейных ценностях центрально-азиатских стран;</a:t>
            </a:r>
          </a:p>
          <a:p>
            <a:r>
              <a:rPr lang="ru-RU" dirty="0"/>
              <a:t>д</a:t>
            </a:r>
            <a:r>
              <a:rPr lang="ru-RU" dirty="0" smtClean="0"/>
              <a:t>ети, оставившие наиболее любимых родственников на Родине (братьев, сестер, бабушек и дедушек);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Типы детей, пребывающих в образовательных организациях: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28828"/>
            <a:ext cx="8229600" cy="3614750"/>
          </a:xfrm>
        </p:spPr>
        <p:txBody>
          <a:bodyPr/>
          <a:lstStyle/>
          <a:p>
            <a:r>
              <a:rPr lang="ru-RU" dirty="0"/>
              <a:t>д</a:t>
            </a:r>
            <a:r>
              <a:rPr lang="ru-RU" dirty="0" smtClean="0"/>
              <a:t>ети, испытывающие дискомфорт в связи с положением их родителей;</a:t>
            </a:r>
          </a:p>
          <a:p>
            <a:r>
              <a:rPr lang="ru-RU" dirty="0"/>
              <a:t>д</a:t>
            </a:r>
            <a:r>
              <a:rPr lang="ru-RU" dirty="0" smtClean="0"/>
              <a:t>ети, находящиеся во враждующих сообществах по национальному признаку;</a:t>
            </a:r>
          </a:p>
          <a:p>
            <a:r>
              <a:rPr lang="ru-RU" dirty="0"/>
              <a:t>д</a:t>
            </a:r>
            <a:r>
              <a:rPr lang="ru-RU" dirty="0" smtClean="0"/>
              <a:t>ети из неполных или ослабленных семей;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Типы детей, пребывающих в образовательных организациях: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28828"/>
            <a:ext cx="8643998" cy="3543312"/>
          </a:xfrm>
        </p:spPr>
        <p:txBody>
          <a:bodyPr>
            <a:normAutofit/>
          </a:bodyPr>
          <a:lstStyle/>
          <a:p>
            <a:r>
              <a:rPr lang="ru-RU" dirty="0"/>
              <a:t>д</a:t>
            </a:r>
            <a:r>
              <a:rPr lang="ru-RU" dirty="0" smtClean="0"/>
              <a:t>ети, состоящие в сообществах </a:t>
            </a:r>
            <a:r>
              <a:rPr lang="ru-RU" dirty="0" smtClean="0"/>
              <a:t>сформировавшихся </a:t>
            </a:r>
            <a:r>
              <a:rPr lang="ru-RU" dirty="0" smtClean="0"/>
              <a:t>внутри образовательных организаций по национальному признаку;</a:t>
            </a:r>
          </a:p>
          <a:p>
            <a:r>
              <a:rPr lang="ru-RU" dirty="0"/>
              <a:t>д</a:t>
            </a:r>
            <a:r>
              <a:rPr lang="ru-RU" dirty="0" smtClean="0"/>
              <a:t>ети – активные участники образовательной и социальной жизни в своей школе.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Проблемы, выявленные в ходе исследования: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</a:t>
            </a:r>
            <a:r>
              <a:rPr lang="ru-RU" dirty="0" smtClean="0"/>
              <a:t>ерерывы в посещаемости образовательного учреждения;</a:t>
            </a:r>
          </a:p>
          <a:p>
            <a:r>
              <a:rPr lang="ru-RU" dirty="0"/>
              <a:t>о</a:t>
            </a:r>
            <a:r>
              <a:rPr lang="ru-RU" dirty="0" smtClean="0"/>
              <a:t>граниченный доступ к медицинскому обслуживанию;</a:t>
            </a:r>
          </a:p>
          <a:p>
            <a:r>
              <a:rPr lang="ru-RU" dirty="0"/>
              <a:t>с</a:t>
            </a:r>
            <a:r>
              <a:rPr lang="ru-RU" dirty="0" smtClean="0"/>
              <a:t>лабое участие во внеклассных мероприятиях;</a:t>
            </a:r>
          </a:p>
          <a:p>
            <a:r>
              <a:rPr lang="ru-RU" dirty="0"/>
              <a:t>т</a:t>
            </a:r>
            <a:r>
              <a:rPr lang="ru-RU" dirty="0" smtClean="0"/>
              <a:t>рудности в освоении программ вследствие слабого знания русского языка;</a:t>
            </a:r>
          </a:p>
          <a:p>
            <a:r>
              <a:rPr lang="ru-RU" dirty="0"/>
              <a:t>н</a:t>
            </a:r>
            <a:r>
              <a:rPr lang="ru-RU" dirty="0" smtClean="0"/>
              <a:t>едостаток свободного времени из-за дополнительных обязанностей по дому и др.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060456"/>
            <a:ext cx="8501122" cy="4225932"/>
          </a:xfrm>
        </p:spPr>
        <p:txBody>
          <a:bodyPr>
            <a:normAutofit/>
          </a:bodyPr>
          <a:lstStyle/>
          <a:p>
            <a:r>
              <a:rPr lang="ru-RU" sz="4800" b="1" i="1" dirty="0" smtClean="0"/>
              <a:t>Роль образовательной организации в разрешении проблем и развитии детей мигрантов?</a:t>
            </a:r>
            <a:endParaRPr lang="ru-RU" sz="48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8929718" cy="542928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Определение мигрантов в российском законодательстве:</a:t>
            </a:r>
          </a:p>
          <a:p>
            <a:pPr>
              <a:buNone/>
            </a:pPr>
            <a:r>
              <a:rPr lang="ru-RU" dirty="0" smtClean="0"/>
              <a:t>«иностранный работник» - </a:t>
            </a:r>
            <a:r>
              <a:rPr lang="ru-RU" dirty="0" smtClean="0"/>
              <a:t>иностранный гражданин, временно проживающий в РФ и осуществляющий трудовую деятельность в установленном порядке: наличие визы или миграционной карты, патента, разрешения на работу, а также разрешения на временное проживание или вида на жительство;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71638"/>
            <a:ext cx="8229600" cy="332899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«нерегулярные мигранты (работники)»;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«мигрант, не соответствующий требованиям для законного пребывания».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Характеристика исследования: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«Дети затронутые миграцией»</a:t>
            </a:r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 smtClean="0"/>
              <a:t>«Дети пострадавшие от миграции»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 smtClean="0"/>
              <a:t>46 интервью с родителями и детьми и 11 интервью с экспертами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Типы семей с детьми, находящимися в состоянии миграции: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«</a:t>
            </a:r>
            <a:r>
              <a:rPr lang="ru-RU" u="sng" dirty="0" smtClean="0"/>
              <a:t>Воссоединенные семьи</a:t>
            </a:r>
            <a:r>
              <a:rPr lang="ru-RU" dirty="0" smtClean="0"/>
              <a:t>» - муж находится на территории РФ значительный период и только потом привозит жену и детей. Дети напряжены, у жены проблемы адаптации, комплексы.(</a:t>
            </a:r>
            <a:r>
              <a:rPr lang="ru-RU" dirty="0" smtClean="0">
                <a:sym typeface="Symbol"/>
              </a:rPr>
              <a:t> </a:t>
            </a:r>
            <a:r>
              <a:rPr lang="ru-RU" dirty="0" smtClean="0"/>
              <a:t>20%)</a:t>
            </a:r>
          </a:p>
          <a:p>
            <a:r>
              <a:rPr lang="ru-RU" dirty="0" smtClean="0"/>
              <a:t>«</a:t>
            </a:r>
            <a:r>
              <a:rPr lang="ru-RU" u="sng" dirty="0" smtClean="0"/>
              <a:t>Возвращающиеся семьи</a:t>
            </a:r>
            <a:r>
              <a:rPr lang="ru-RU" dirty="0" smtClean="0"/>
              <a:t>» - родители давно в РФ, как правило, оба заняты. Но живут достаточно скромно, а на заработанные средства строят дома на Родине. И это, с одной стороны, признак «богатства», с другой – </a:t>
            </a:r>
            <a:r>
              <a:rPr lang="ru-RU" dirty="0" smtClean="0"/>
              <a:t>условие </a:t>
            </a:r>
            <a:r>
              <a:rPr lang="ru-RU" dirty="0" smtClean="0"/>
              <a:t>для возвращения. (</a:t>
            </a:r>
            <a:r>
              <a:rPr lang="ru-RU" dirty="0" smtClean="0">
                <a:sym typeface="Symbol"/>
              </a:rPr>
              <a:t> 40%)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6" y="357166"/>
            <a:ext cx="8929718" cy="614366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«</a:t>
            </a:r>
            <a:r>
              <a:rPr lang="ru-RU" u="sng" dirty="0" smtClean="0"/>
              <a:t>Счастливые семьи</a:t>
            </a:r>
            <a:r>
              <a:rPr lang="ru-RU" dirty="0" smtClean="0"/>
              <a:t>» - дети здесь с рождения либо попали в комфортные детские коллективы. Семья испытывает удовлетворение сложившимися условиями и о возвращении говорит абстрактно: «Может поедем на пенсию». (</a:t>
            </a:r>
            <a:r>
              <a:rPr lang="ru-RU" dirty="0" smtClean="0">
                <a:sym typeface="Symbol"/>
              </a:rPr>
              <a:t> 10%)</a:t>
            </a:r>
          </a:p>
          <a:p>
            <a:r>
              <a:rPr lang="ru-RU" dirty="0" smtClean="0"/>
              <a:t>«</a:t>
            </a:r>
            <a:r>
              <a:rPr lang="ru-RU" u="sng" dirty="0" smtClean="0"/>
              <a:t>Трудящиеся мигранты</a:t>
            </a:r>
            <a:r>
              <a:rPr lang="ru-RU" dirty="0" smtClean="0"/>
              <a:t>» - это, как правило, выходцы из бедных семей, у них низкий уровень образования; экономят на всем; дети испытывают целую совокупность комплексов и хотят уехать. Надеются, что на Родине будет лучше. А родители понимают, что в РФ для них перспектив больше и возвращаться не собираются. (</a:t>
            </a:r>
            <a:r>
              <a:rPr lang="ru-RU" dirty="0" smtClean="0">
                <a:sym typeface="Symbol"/>
              </a:rPr>
              <a:t> 10%)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858312" cy="5857916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u="sng" dirty="0" smtClean="0"/>
              <a:t>Межнациональные семьи</a:t>
            </a:r>
            <a:r>
              <a:rPr lang="ru-RU" dirty="0" smtClean="0"/>
              <a:t>» - как правило, в вынужденной миграции. Возвращаться не предполагают в силу объективных обстоятельств.</a:t>
            </a:r>
          </a:p>
          <a:p>
            <a:r>
              <a:rPr lang="ru-RU" dirty="0" smtClean="0"/>
              <a:t>«</a:t>
            </a:r>
            <a:r>
              <a:rPr lang="ru-RU" u="sng" dirty="0" smtClean="0"/>
              <a:t>Семьи беженцы</a:t>
            </a:r>
            <a:r>
              <a:rPr lang="ru-RU" dirty="0" smtClean="0"/>
              <a:t>» прибыли из конфликтующих зон (Киргизия – Узбекистан) в надежде, что здесь обеспечат мирную жизнь себе и своим детям. Как правило, с низким уровнем доходов, а то и бедности на Родине, с низким уровнем образования и квалификации. (</a:t>
            </a:r>
            <a:r>
              <a:rPr lang="ru-RU" dirty="0" smtClean="0">
                <a:sym typeface="Symbol"/>
              </a:rPr>
              <a:t> 5%)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5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03341"/>
            <a:ext cx="8572560" cy="4983179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u="sng" dirty="0" smtClean="0"/>
              <a:t>Матери-одиночки</a:t>
            </a:r>
            <a:r>
              <a:rPr lang="ru-RU" dirty="0" smtClean="0"/>
              <a:t>» - часто 1-2 детей. Крайняя бедность, низкая </a:t>
            </a:r>
            <a:r>
              <a:rPr lang="ru-RU" dirty="0" smtClean="0"/>
              <a:t>не квалифицированная </a:t>
            </a:r>
            <a:r>
              <a:rPr lang="ru-RU" dirty="0" smtClean="0"/>
              <a:t>занятость. Часто обращаются за помощью в религиозные общины либо в религиозные общественные организации. (</a:t>
            </a:r>
            <a:r>
              <a:rPr lang="ru-RU" dirty="0" smtClean="0">
                <a:sym typeface="Symbol"/>
              </a:rPr>
              <a:t> 5%)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0D47-D9D1-4A0A-8099-6B2BDF2469C0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6" name="Picture 3" descr="../WORD/PPMI-Artwork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-32" y="-24"/>
            <a:ext cx="7500990" cy="6858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Категории детей, затронутых миграцией: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31995"/>
            <a:ext cx="8229600" cy="4525963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u="sng" dirty="0" smtClean="0"/>
              <a:t>Дети </a:t>
            </a:r>
            <a:r>
              <a:rPr lang="ru-RU" u="sng" dirty="0"/>
              <a:t>остались </a:t>
            </a:r>
            <a:r>
              <a:rPr lang="ru-RU" u="sng" dirty="0" smtClean="0"/>
              <a:t>позади</a:t>
            </a:r>
            <a:r>
              <a:rPr lang="ru-RU" dirty="0" smtClean="0"/>
              <a:t>». Оставленные </a:t>
            </a:r>
            <a:r>
              <a:rPr lang="ru-RU" dirty="0"/>
              <a:t>дети - единственная группа </a:t>
            </a:r>
            <a:r>
              <a:rPr lang="ru-RU" dirty="0" smtClean="0"/>
              <a:t>детей, </a:t>
            </a:r>
            <a:r>
              <a:rPr lang="ru-RU" dirty="0" smtClean="0"/>
              <a:t>которая </a:t>
            </a:r>
            <a:r>
              <a:rPr lang="ru-RU" dirty="0"/>
              <a:t>не мигрирует сама. Они страдают от миграции, потому что один или оба родителя уехали за границу и оставили их с другим родителем или с опекунами.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701</Words>
  <Application>Microsoft Office PowerPoint</Application>
  <PresentationFormat>Экран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Подходы к типологизации детей мигрантов и их семей, обучающихся в общеобразовательных организациях Новосибирской области</vt:lpstr>
      <vt:lpstr>Слайд 2</vt:lpstr>
      <vt:lpstr>Слайд 3</vt:lpstr>
      <vt:lpstr>Характеристика исследования:</vt:lpstr>
      <vt:lpstr>Типы семей с детьми, находящимися в состоянии миграции:</vt:lpstr>
      <vt:lpstr>Слайд 6</vt:lpstr>
      <vt:lpstr>Слайд 7</vt:lpstr>
      <vt:lpstr>Слайд 8</vt:lpstr>
      <vt:lpstr>Категории детей, затронутых миграцией:</vt:lpstr>
      <vt:lpstr>Категории детей, затронутых миграцией:</vt:lpstr>
      <vt:lpstr>Категории детей, затронутых миграцией:</vt:lpstr>
      <vt:lpstr>Категории детей, затронутых миграцией:</vt:lpstr>
      <vt:lpstr>Категории детей, затронутых миграцией:</vt:lpstr>
      <vt:lpstr>Типы детей, пребывающих в образовательных организациях:</vt:lpstr>
      <vt:lpstr>Типы детей, пребывающих в образовательных организациях:</vt:lpstr>
      <vt:lpstr>Типы детей, пребывающих в образовательных организациях:</vt:lpstr>
      <vt:lpstr>Проблемы, выявленные в ходе исследования:</vt:lpstr>
      <vt:lpstr>Роль образовательной организации в разрешении проблем и развитии детей мигрантов?</vt:lpstr>
    </vt:vector>
  </TitlesOfParts>
  <Company>НСИ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Подходы к типологизации детей-мигрантов и их семей, обучающихся в общеобразовательных организациях Новосибирской области</dc:title>
  <dc:creator>nina</dc:creator>
  <cp:lastModifiedBy>nina</cp:lastModifiedBy>
  <cp:revision>15</cp:revision>
  <dcterms:created xsi:type="dcterms:W3CDTF">2020-03-04T05:54:34Z</dcterms:created>
  <dcterms:modified xsi:type="dcterms:W3CDTF">2020-03-04T08:25:41Z</dcterms:modified>
</cp:coreProperties>
</file>