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58" r:id="rId3"/>
    <p:sldId id="265" r:id="rId4"/>
    <p:sldId id="267" r:id="rId5"/>
    <p:sldId id="268" r:id="rId6"/>
    <p:sldId id="290" r:id="rId7"/>
    <p:sldId id="269" r:id="rId8"/>
    <p:sldId id="291" r:id="rId9"/>
    <p:sldId id="272" r:id="rId10"/>
    <p:sldId id="271" r:id="rId11"/>
    <p:sldId id="273" r:id="rId12"/>
    <p:sldId id="262" r:id="rId13"/>
    <p:sldId id="260" r:id="rId14"/>
    <p:sldId id="276" r:id="rId15"/>
    <p:sldId id="277" r:id="rId16"/>
    <p:sldId id="275" r:id="rId17"/>
    <p:sldId id="279" r:id="rId18"/>
    <p:sldId id="278" r:id="rId19"/>
    <p:sldId id="259" r:id="rId20"/>
    <p:sldId id="280" r:id="rId21"/>
    <p:sldId id="289" r:id="rId22"/>
    <p:sldId id="281" r:id="rId23"/>
    <p:sldId id="283" r:id="rId24"/>
    <p:sldId id="274" r:id="rId25"/>
    <p:sldId id="282" r:id="rId26"/>
    <p:sldId id="284" r:id="rId27"/>
    <p:sldId id="288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48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8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8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740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97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84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92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523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917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1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2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9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21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0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4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27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74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C4883E-3564-426B-884B-664A183F3BCA}" type="datetimeFigureOut">
              <a:rPr lang="ru-RU" smtClean="0"/>
              <a:t>29.10.2019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1654DF6-D16F-457B-825A-C447C8566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3.jpeg"/><Relationship Id="rId7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401" y="403762"/>
            <a:ext cx="8574622" cy="293320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Рекламная деятельность школьного библиотекаря по продвижению чтения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Понфилёнок Ольга Викторовна, педагог-библиотекарь МБОУ Кыштовская СОШ №1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73.img.avito.st/640x480/5988967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67" y="5021373"/>
            <a:ext cx="3030654" cy="1591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1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 t="21125" r="7576" b="7013"/>
          <a:stretch/>
        </p:blipFill>
        <p:spPr>
          <a:xfrm>
            <a:off x="7959014" y="3889635"/>
            <a:ext cx="4232986" cy="28868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9664"/>
            <a:ext cx="10018713" cy="485633"/>
          </a:xfrm>
        </p:spPr>
        <p:txBody>
          <a:bodyPr>
            <a:normAutofit fontScale="90000"/>
          </a:bodyPr>
          <a:lstStyle/>
          <a:p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</a:rPr>
              <a:t>Массовые мероприятия школьного </a:t>
            </a: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</a:rPr>
              <a:t>ИБЦ. Рекламные приёмы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157" y="483770"/>
            <a:ext cx="3910312" cy="293175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29" y="495297"/>
            <a:ext cx="4250344" cy="2920232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297"/>
            <a:ext cx="4109894" cy="2794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989" r="18453"/>
          <a:stretch/>
        </p:blipFill>
        <p:spPr>
          <a:xfrm>
            <a:off x="4078088" y="3357025"/>
            <a:ext cx="4286347" cy="34309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465"/>
            <a:ext cx="4267200" cy="35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463138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Книжные 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выставки</a:t>
            </a: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92" y="2999708"/>
            <a:ext cx="4850802" cy="363689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59482" y="1089835"/>
            <a:ext cx="7897090" cy="1807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рекламой книги в школьном ИБЦ являются книжные тематические выставки.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6" y="735415"/>
            <a:ext cx="3250016" cy="57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4311" y="231649"/>
            <a:ext cx="10018713" cy="267115"/>
          </a:xfrm>
        </p:spPr>
        <p:txBody>
          <a:bodyPr>
            <a:noAutofit/>
          </a:bodyPr>
          <a:lstStyle/>
          <a:p>
            <a:r>
              <a:rPr lang="ru-RU" sz="32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Книжные выставки</a:t>
            </a:r>
            <a:endParaRPr lang="ru-RU" sz="32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4" y="3566081"/>
            <a:ext cx="4287625" cy="321571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1731" r="17987"/>
          <a:stretch/>
        </p:blipFill>
        <p:spPr>
          <a:xfrm>
            <a:off x="-1" y="126258"/>
            <a:ext cx="3491345" cy="3439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9"/>
          <a:stretch/>
        </p:blipFill>
        <p:spPr>
          <a:xfrm rot="5400000">
            <a:off x="8918244" y="553111"/>
            <a:ext cx="3462318" cy="26086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9" t="6580" r="3864" b="56710"/>
          <a:stretch/>
        </p:blipFill>
        <p:spPr>
          <a:xfrm>
            <a:off x="4380455" y="604155"/>
            <a:ext cx="4287625" cy="3178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t="12987" b="46147"/>
          <a:stretch/>
        </p:blipFill>
        <p:spPr>
          <a:xfrm>
            <a:off x="4448949" y="3593489"/>
            <a:ext cx="4150636" cy="316090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6" r="7920"/>
          <a:stretch/>
        </p:blipFill>
        <p:spPr>
          <a:xfrm>
            <a:off x="8466323" y="3588577"/>
            <a:ext cx="3487387" cy="3160902"/>
          </a:xfrm>
        </p:spPr>
      </p:pic>
    </p:spTree>
    <p:extLst>
      <p:ext uri="{BB962C8B-B14F-4D97-AF65-F5344CB8AC3E}">
        <p14:creationId xmlns:p14="http://schemas.microsoft.com/office/powerpoint/2010/main" val="307976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2871" y="0"/>
            <a:ext cx="10018713" cy="468995"/>
          </a:xfrm>
        </p:spPr>
        <p:txBody>
          <a:bodyPr>
            <a:noAutofit/>
          </a:bodyPr>
          <a:lstStyle/>
          <a:p>
            <a:r>
              <a:rPr lang="ru-RU" sz="32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«ЧитайШкола»</a:t>
            </a:r>
            <a:endParaRPr lang="ru-RU" sz="32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r="9821"/>
          <a:stretch/>
        </p:blipFill>
        <p:spPr>
          <a:xfrm>
            <a:off x="0" y="633607"/>
            <a:ext cx="3001553" cy="3249624"/>
          </a:xfr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231"/>
            <a:ext cx="3966358" cy="2974769"/>
          </a:xfr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 b="23273"/>
          <a:stretch/>
        </p:blipFill>
        <p:spPr>
          <a:xfrm>
            <a:off x="3001553" y="695655"/>
            <a:ext cx="4961040" cy="32063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58" y="3901992"/>
            <a:ext cx="3941342" cy="295600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700" y="695655"/>
            <a:ext cx="4219114" cy="616234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2911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83128"/>
            <a:ext cx="10018713" cy="534389"/>
          </a:xfrm>
        </p:spPr>
        <p:txBody>
          <a:bodyPr>
            <a:normAutofit fontScale="90000"/>
          </a:bodyPr>
          <a:lstStyle/>
          <a:p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бюллетени</a:t>
            </a: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u="sng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54.</a:t>
            </a:r>
            <a:r>
              <a:rPr lang="en-US" sz="2800" b="1" u="sng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u="sng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u="sng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litres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u="sng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28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t="10680" r="10119" b="14058"/>
          <a:stretch/>
        </p:blipFill>
        <p:spPr>
          <a:xfrm rot="10800000">
            <a:off x="4327899" y="927103"/>
            <a:ext cx="3360717" cy="23513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07" y="553354"/>
            <a:ext cx="4166985" cy="3124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5454"/>
          <a:stretch/>
        </p:blipFill>
        <p:spPr>
          <a:xfrm>
            <a:off x="0" y="553354"/>
            <a:ext cx="4130509" cy="2725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16" y="3489368"/>
            <a:ext cx="4491509" cy="33686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78417"/>
            <a:ext cx="4654023" cy="34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23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06879"/>
            <a:ext cx="10018713" cy="368134"/>
          </a:xfrm>
        </p:spPr>
        <p:txBody>
          <a:bodyPr>
            <a:normAutofit fontScale="90000"/>
          </a:bodyPr>
          <a:lstStyle/>
          <a:p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бюллетени. Сайт </a:t>
            </a:r>
            <a:r>
              <a:rPr lang="en-US" sz="2400" b="1" u="sng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LearnningApps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8"/>
          <a:stretch/>
        </p:blipFill>
        <p:spPr>
          <a:xfrm>
            <a:off x="265215" y="475013"/>
            <a:ext cx="4750129" cy="3206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623" y="1199408"/>
            <a:ext cx="6298377" cy="503870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8759"/>
            <a:ext cx="5607880" cy="31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7577" r="8889" b="18310"/>
          <a:stretch/>
        </p:blipFill>
        <p:spPr>
          <a:xfrm>
            <a:off x="3931443" y="413645"/>
            <a:ext cx="3306249" cy="23428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403685"/>
          </a:xfrm>
        </p:spPr>
        <p:txBody>
          <a:bodyPr>
            <a:normAutofit fontScale="90000"/>
          </a:bodyPr>
          <a:lstStyle/>
          <a:p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 бюллетени</a:t>
            </a:r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2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163" y="3449294"/>
            <a:ext cx="4166985" cy="3124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8" r="30083" b="9490"/>
          <a:stretch/>
        </p:blipFill>
        <p:spPr>
          <a:xfrm>
            <a:off x="1" y="3185608"/>
            <a:ext cx="2280006" cy="3387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5629" r="9710" b="14891"/>
          <a:stretch/>
        </p:blipFill>
        <p:spPr>
          <a:xfrm>
            <a:off x="2395790" y="2897257"/>
            <a:ext cx="2767365" cy="19129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5822" r="6645" b="14524"/>
          <a:stretch/>
        </p:blipFill>
        <p:spPr>
          <a:xfrm>
            <a:off x="2310294" y="4729073"/>
            <a:ext cx="3057353" cy="21406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t="4525" r="8770" b="16431"/>
          <a:stretch/>
        </p:blipFill>
        <p:spPr>
          <a:xfrm>
            <a:off x="5168650" y="2742321"/>
            <a:ext cx="2724384" cy="1948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8626" r="18115" b="20551"/>
          <a:stretch/>
        </p:blipFill>
        <p:spPr>
          <a:xfrm>
            <a:off x="1847951" y="554418"/>
            <a:ext cx="2940375" cy="19618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t="-1212" r="6926" b="21269"/>
          <a:stretch/>
        </p:blipFill>
        <p:spPr>
          <a:xfrm>
            <a:off x="7253380" y="324373"/>
            <a:ext cx="3271497" cy="24321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9603" r="14889" b="24249"/>
          <a:stretch/>
        </p:blipFill>
        <p:spPr>
          <a:xfrm>
            <a:off x="8717316" y="413645"/>
            <a:ext cx="3435989" cy="23438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6566" r="28021" b="17243"/>
          <a:stretch/>
        </p:blipFill>
        <p:spPr>
          <a:xfrm>
            <a:off x="15769" y="25852"/>
            <a:ext cx="2264237" cy="30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436" y="1"/>
            <a:ext cx="10018713" cy="1045028"/>
          </a:xfrm>
        </p:spPr>
        <p:txBody>
          <a:bodyPr>
            <a:noAutofit/>
          </a:bodyPr>
          <a:lstStyle/>
          <a:p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Уроки информационной культуры, в том числе по безопасности в сети    Интернет.</a:t>
            </a: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875823"/>
            <a:ext cx="4165600" cy="34086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05" y="754576"/>
            <a:ext cx="4165600" cy="3366161"/>
          </a:xfrm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78" y="3530432"/>
            <a:ext cx="4314907" cy="325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973777"/>
          </a:xfrm>
        </p:spPr>
        <p:txBody>
          <a:bodyPr>
            <a:normAutofit fontScale="90000"/>
          </a:bodyPr>
          <a:lstStyle/>
          <a:p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Уроки информационной культуры, в том числе по безопасности в сети    Интернет.</a:t>
            </a:r>
            <a:r>
              <a:rPr lang="ru-RU" sz="24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16" y="921149"/>
            <a:ext cx="3739763" cy="28038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04" y="780454"/>
            <a:ext cx="3917060" cy="293681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9" y="3717273"/>
            <a:ext cx="3989688" cy="3140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8" y="780454"/>
            <a:ext cx="3800208" cy="2850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16" y="3717273"/>
            <a:ext cx="4189805" cy="314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5545" y="231649"/>
            <a:ext cx="10737480" cy="71932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Акции, Книжкина больничка, семейный клуб и </a:t>
            </a:r>
            <a:r>
              <a:rPr lang="ru-RU" b="1" dirty="0" err="1" smtClean="0"/>
              <a:t>т.п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Реклама программы «ЧитайШкола»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619">
            <a:off x="291658" y="3861968"/>
            <a:ext cx="3412775" cy="2770393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46">
            <a:off x="8525154" y="3967826"/>
            <a:ext cx="3072856" cy="255867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12795" r="15218" b="19326"/>
          <a:stretch/>
        </p:blipFill>
        <p:spPr>
          <a:xfrm>
            <a:off x="7991324" y="1214771"/>
            <a:ext cx="3590352" cy="2549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3409" r="22778" b="22305"/>
          <a:stretch/>
        </p:blipFill>
        <p:spPr>
          <a:xfrm>
            <a:off x="3982457" y="1131228"/>
            <a:ext cx="3609161" cy="2633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1" t="17426" r="11917" b="23699"/>
          <a:stretch/>
        </p:blipFill>
        <p:spPr>
          <a:xfrm rot="16200000">
            <a:off x="754717" y="536704"/>
            <a:ext cx="2677747" cy="3777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" t="4502" r="4458" b="18442"/>
          <a:stretch/>
        </p:blipFill>
        <p:spPr>
          <a:xfrm>
            <a:off x="3982457" y="3944693"/>
            <a:ext cx="4267661" cy="27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4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ading Comprehension How to Improve Reading Comprehens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322">
            <a:off x="2213905" y="835848"/>
            <a:ext cx="2952740" cy="579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531429" y="1995054"/>
            <a:ext cx="4972616" cy="377574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en-US" sz="4400" dirty="0" smtClean="0"/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</a:t>
            </a:r>
            <a:r>
              <a:rPr lang="ru-RU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перестают мыслить, когда перестают читать.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tx2"/>
                </a:solidFill>
              </a:rPr>
              <a:t>                     </a:t>
            </a:r>
            <a:r>
              <a:rPr lang="ru-RU" sz="3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Дени </a:t>
            </a:r>
            <a:r>
              <a:rPr lang="ru-RU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Дидро</a:t>
            </a:r>
          </a:p>
          <a:p>
            <a:pPr algn="ctr"/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843148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Акция </a:t>
            </a: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Подари книгу библиотеке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28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Книжкина 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больничка, семейный клуб и т.п. </a:t>
            </a:r>
            <a:endParaRPr lang="ru-RU" sz="28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410348"/>
            <a:ext cx="4166985" cy="31242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66" y="1179614"/>
            <a:ext cx="2733016" cy="4192298"/>
          </a:xfrm>
        </p:spPr>
      </p:pic>
    </p:spTree>
    <p:extLst>
      <p:ext uri="{BB962C8B-B14F-4D97-AF65-F5344CB8AC3E}">
        <p14:creationId xmlns:p14="http://schemas.microsoft.com/office/powerpoint/2010/main" val="231746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34727"/>
            <a:ext cx="10018713" cy="591904"/>
          </a:xfrm>
        </p:spPr>
        <p:txBody>
          <a:bodyPr>
            <a:normAutofit/>
          </a:bodyPr>
          <a:lstStyle/>
          <a:p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«Книжкина больничка»</a:t>
            </a:r>
            <a:endParaRPr lang="ru-RU" sz="28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2"/>
          <a:stretch/>
        </p:blipFill>
        <p:spPr>
          <a:xfrm>
            <a:off x="4263263" y="3488756"/>
            <a:ext cx="4107623" cy="2752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 t="34852" r="19280" b="-288"/>
          <a:stretch/>
        </p:blipFill>
        <p:spPr>
          <a:xfrm>
            <a:off x="314271" y="34726"/>
            <a:ext cx="2339439" cy="311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24" y="741227"/>
            <a:ext cx="3510577" cy="2632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1" y="3598694"/>
            <a:ext cx="3322097" cy="2491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Объект 5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49" y="3598694"/>
            <a:ext cx="3376488" cy="2532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18" y="674396"/>
            <a:ext cx="3177558" cy="2383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1" t="28833" r="11768" b="22172"/>
          <a:stretch/>
        </p:blipFill>
        <p:spPr>
          <a:xfrm>
            <a:off x="10295293" y="34726"/>
            <a:ext cx="1781299" cy="3026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6836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641268"/>
          </a:xfrm>
        </p:spPr>
        <p:txBody>
          <a:bodyPr>
            <a:noAutofit/>
          </a:bodyPr>
          <a:lstStyle/>
          <a:p>
            <a:r>
              <a:rPr lang="en-US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800" u="sng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емейный</a:t>
            </a:r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«Мама, папа и я- читающая семья»</a:t>
            </a: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60" y="641268"/>
            <a:ext cx="4613723" cy="3431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59" y="3537012"/>
            <a:ext cx="4427984" cy="3320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1268"/>
            <a:ext cx="4061361" cy="3218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 t="-8068" r="-7991" b="-918"/>
          <a:stretch/>
        </p:blipFill>
        <p:spPr>
          <a:xfrm>
            <a:off x="4011282" y="561708"/>
            <a:ext cx="4325196" cy="32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6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97704"/>
            <a:ext cx="10018713" cy="435699"/>
          </a:xfrm>
        </p:spPr>
        <p:txBody>
          <a:bodyPr>
            <a:normAutofit fontScale="90000"/>
          </a:bodyPr>
          <a:lstStyle/>
          <a:p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8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 любовью к тебе Родина!»</a:t>
            </a:r>
            <a:r>
              <a:rPr lang="ru-RU" sz="28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14" y="683572"/>
            <a:ext cx="2716467" cy="333053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08" y="786740"/>
            <a:ext cx="4166985" cy="3124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3"/>
          <a:stretch/>
        </p:blipFill>
        <p:spPr>
          <a:xfrm>
            <a:off x="1701797" y="3824998"/>
            <a:ext cx="2884636" cy="3033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2"/>
          <a:stretch/>
        </p:blipFill>
        <p:spPr>
          <a:xfrm>
            <a:off x="0" y="533403"/>
            <a:ext cx="3572887" cy="3285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44" y="3977344"/>
            <a:ext cx="3714205" cy="27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08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"/>
            <a:ext cx="10018713" cy="476251"/>
          </a:xfrm>
        </p:spPr>
        <p:txBody>
          <a:bodyPr>
            <a:normAutofit fontScale="90000"/>
          </a:bodyPr>
          <a:lstStyle/>
          <a:p>
            <a:r>
              <a:rPr lang="ru-RU" sz="2800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  <a:endParaRPr lang="ru-RU" sz="28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6724" y="176214"/>
            <a:ext cx="2757581" cy="389985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42908" y="818301"/>
            <a:ext cx="2649394" cy="31242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93751" y="3816718"/>
            <a:ext cx="2258798" cy="31944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3260" y="3782102"/>
            <a:ext cx="2437739" cy="34475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" y="1"/>
            <a:ext cx="2478331" cy="35049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9765"/>
          <a:stretch/>
        </p:blipFill>
        <p:spPr>
          <a:xfrm>
            <a:off x="65622" y="3177807"/>
            <a:ext cx="2151946" cy="3680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84" y="1"/>
            <a:ext cx="2788097" cy="39438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3683" y="3887869"/>
            <a:ext cx="2158176" cy="30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84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"/>
          <a:stretch/>
        </p:blipFill>
        <p:spPr>
          <a:xfrm>
            <a:off x="10084325" y="82613"/>
            <a:ext cx="2083621" cy="3028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84" y="0"/>
            <a:ext cx="2886024" cy="4166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562" y="3265714"/>
            <a:ext cx="2540098" cy="3592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" y="3904869"/>
            <a:ext cx="2088153" cy="2953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3555" r="4544" b="3285"/>
          <a:stretch/>
        </p:blipFill>
        <p:spPr>
          <a:xfrm rot="16200000">
            <a:off x="7018351" y="-392434"/>
            <a:ext cx="2351249" cy="33013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4582" y="3773467"/>
            <a:ext cx="2408322" cy="34059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6476" y="-524358"/>
            <a:ext cx="2531714" cy="358042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5" y="3365617"/>
            <a:ext cx="2210205" cy="34923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05" y="3243874"/>
            <a:ext cx="2210205" cy="3592286"/>
          </a:xfrm>
        </p:spPr>
      </p:pic>
    </p:spTree>
    <p:extLst>
      <p:ext uri="{BB962C8B-B14F-4D97-AF65-F5344CB8AC3E}">
        <p14:creationId xmlns:p14="http://schemas.microsoft.com/office/powerpoint/2010/main" val="105341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99409" y="571500"/>
            <a:ext cx="4203613" cy="52197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деятельность работы школьного библиотекаря – это реклама. А реклама – это искусство, которое требует творческого подхода.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" name="Объект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52" y="881740"/>
            <a:ext cx="6043057" cy="49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78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Рекламная деятельность школьного библиотекаря по продвижению чтения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Понфилёнок Ольга Викторовна, педагог-библиотекарь МБОУ Кыштовская СОШ №1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73.img.avito.st/640x480/5988967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67" y="5021373"/>
            <a:ext cx="3030654" cy="15910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385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4311" y="231649"/>
            <a:ext cx="10018713" cy="385868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иблиотечная реклама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Новост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71">
            <a:off x="1739951" y="1246909"/>
            <a:ext cx="4544291" cy="4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042067" y="1436913"/>
            <a:ext cx="4667003" cy="4470919"/>
          </a:xfrm>
          <a:ln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Одним из путей поддержки и развития детского чтения может стать 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библиотечная реклама.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862" y="11876"/>
            <a:ext cx="10018713" cy="593766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задачи рекламы в школьном ИБЦ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75093" y="1116197"/>
            <a:ext cx="4895055" cy="1793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библиотечной рекламы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оповещение потенциальных читателей о библиотечно-информационных ресурсах, книгах, журналах и др. изданий и услугах, предоставляемых библиотекой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4545" y="748145"/>
            <a:ext cx="5807033" cy="5961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6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Задачами </a:t>
            </a: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продвижения чтения и книг среди </a:t>
            </a:r>
            <a:r>
              <a:rPr lang="ru-RU" sz="16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6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школьников </a:t>
            </a: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средствами рекламы являются: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формирование престижного образа (имиджа) библиотеки в сознании потенциальных читателей;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информирование о новых поступлениях в фонды библиотеки, в том числе и книг в электронном формате;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убеждение читателей не забывать о широких возможностях школьного ИБЦ с использованием сети Интернет; - реклама безопасной работы в сети Интернет в школьной библиотеке. Реклама позитивного контента, ресурсов, которые полезны для образования и развития детей;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воздействие на ученика с целью его ориентации на книгу в библиотеке.</a:t>
            </a:r>
          </a:p>
          <a:p>
            <a:endParaRPr lang="ru-RU" dirty="0"/>
          </a:p>
        </p:txBody>
      </p:sp>
      <p:pic>
        <p:nvPicPr>
          <p:cNvPr id="2052" name="Picture 4" descr="библиотека в школ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76" y="3419924"/>
            <a:ext cx="4126228" cy="29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540" y="251461"/>
            <a:ext cx="10030485" cy="356437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Массовые </a:t>
            </a:r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школьного </a:t>
            </a: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ИБЦ МБОУ Кыштовской СОШ №1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37" y="3658076"/>
            <a:ext cx="4166985" cy="31242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49" y="3658076"/>
            <a:ext cx="4166985" cy="31242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03" y="747624"/>
            <a:ext cx="3761231" cy="2820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/>
          <a:stretch/>
        </p:blipFill>
        <p:spPr>
          <a:xfrm>
            <a:off x="85690" y="3869245"/>
            <a:ext cx="3540138" cy="2988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" b="16017"/>
          <a:stretch/>
        </p:blipFill>
        <p:spPr>
          <a:xfrm>
            <a:off x="52289" y="728820"/>
            <a:ext cx="3444733" cy="3074711"/>
          </a:xfrm>
          <a:prstGeom prst="rect">
            <a:avLst/>
          </a:prstGeom>
        </p:spPr>
      </p:pic>
      <p:pic>
        <p:nvPicPr>
          <p:cNvPr id="12" name="Рисунок 11" descr="C:\Users\user\Desktop\уроки интернета\на еду\P_20180202_07270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53" y="728821"/>
            <a:ext cx="4680823" cy="2929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9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95005"/>
            <a:ext cx="10557267" cy="42751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Первое 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посещение библиотеки. Встреча с литературными героями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416"/>
            <a:ext cx="3747290" cy="3095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57" y="589123"/>
            <a:ext cx="3841667" cy="2881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357" y="589122"/>
            <a:ext cx="4166322" cy="3436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0766"/>
            <a:ext cx="3871356" cy="309723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57" y="3382636"/>
            <a:ext cx="3748644" cy="34103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>
          <a:xfrm>
            <a:off x="4307668" y="4138896"/>
            <a:ext cx="3293700" cy="26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912" y="0"/>
            <a:ext cx="10850088" cy="391886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</a:rPr>
              <a:t>Литературные игры по творчеству писателей, мероприятия по обмену с ОО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7" y="541020"/>
            <a:ext cx="4108862" cy="3082673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99" y="3623695"/>
            <a:ext cx="4165599" cy="3124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06" y="589619"/>
            <a:ext cx="3869099" cy="2985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" y="3623695"/>
            <a:ext cx="4234213" cy="3175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327" y="961901"/>
            <a:ext cx="3182958" cy="565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326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6" r="24929"/>
          <a:stretch/>
        </p:blipFill>
        <p:spPr>
          <a:xfrm>
            <a:off x="11875" y="96982"/>
            <a:ext cx="2232561" cy="3124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t="7001" r="22494"/>
          <a:stretch/>
        </p:blipFill>
        <p:spPr>
          <a:xfrm>
            <a:off x="2213257" y="96982"/>
            <a:ext cx="2078182" cy="31242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4" r="24589"/>
          <a:stretch/>
        </p:blipFill>
        <p:spPr>
          <a:xfrm>
            <a:off x="4291439" y="96982"/>
            <a:ext cx="2113806" cy="3124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r="19913"/>
          <a:stretch/>
        </p:blipFill>
        <p:spPr>
          <a:xfrm>
            <a:off x="6405245" y="96982"/>
            <a:ext cx="1932696" cy="3057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8139" r="2771" b="4242"/>
          <a:stretch/>
        </p:blipFill>
        <p:spPr>
          <a:xfrm>
            <a:off x="6403577" y="3343083"/>
            <a:ext cx="3396672" cy="29312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4" r="29004" b="5628"/>
          <a:stretch/>
        </p:blipFill>
        <p:spPr>
          <a:xfrm>
            <a:off x="11875" y="3154878"/>
            <a:ext cx="2523452" cy="37169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8312" r="14849" b="6147"/>
          <a:stretch/>
        </p:blipFill>
        <p:spPr>
          <a:xfrm>
            <a:off x="2535327" y="3276779"/>
            <a:ext cx="4096987" cy="35394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r="27706" b="9091"/>
          <a:stretch/>
        </p:blipFill>
        <p:spPr>
          <a:xfrm>
            <a:off x="9571511" y="3221182"/>
            <a:ext cx="2578571" cy="35269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 t="5022" r="824" b="7532"/>
          <a:stretch/>
        </p:blipFill>
        <p:spPr>
          <a:xfrm>
            <a:off x="8337941" y="96982"/>
            <a:ext cx="3812142" cy="30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1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5713" y="1"/>
            <a:ext cx="8835571" cy="771896"/>
          </a:xfrm>
        </p:spPr>
        <p:txBody>
          <a:bodyPr>
            <a:normAutofit/>
          </a:bodyPr>
          <a:lstStyle/>
          <a:p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</a:rPr>
              <a:t>Массовые мероприятия школьного 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</a:rPr>
              <a:t>ИБЦ.  Рекламные приёмы 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7064" r="4530" b="20715"/>
          <a:stretch/>
        </p:blipFill>
        <p:spPr>
          <a:xfrm>
            <a:off x="8344403" y="3522280"/>
            <a:ext cx="3756881" cy="27847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3073" b="11403"/>
          <a:stretch/>
        </p:blipFill>
        <p:spPr>
          <a:xfrm>
            <a:off x="8130405" y="611579"/>
            <a:ext cx="3970880" cy="28560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"/>
          <a:stretch/>
        </p:blipFill>
        <p:spPr>
          <a:xfrm>
            <a:off x="4548250" y="3608976"/>
            <a:ext cx="3796154" cy="3058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3333" r="6593" b="4372"/>
          <a:stretch/>
        </p:blipFill>
        <p:spPr>
          <a:xfrm>
            <a:off x="17209" y="4460051"/>
            <a:ext cx="2784860" cy="2397949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206102"/>
              </p:ext>
            </p:extLst>
          </p:nvPr>
        </p:nvGraphicFramePr>
        <p:xfrm>
          <a:off x="-17210" y="0"/>
          <a:ext cx="2819279" cy="442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Документ" r:id="rId7" imgW="6641694" imgH="9260985" progId="Word.Document.12">
                  <p:embed/>
                </p:oleObj>
              </mc:Choice>
              <mc:Fallback>
                <p:oleObj name="Документ" r:id="rId7" imgW="6641694" imgH="92609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7210" y="0"/>
                        <a:ext cx="2819279" cy="4427762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9524" r="6796"/>
          <a:stretch/>
        </p:blipFill>
        <p:spPr>
          <a:xfrm>
            <a:off x="3979968" y="524276"/>
            <a:ext cx="4132613" cy="30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6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613</TotalTime>
  <Words>363</Words>
  <Application>Microsoft Office PowerPoint</Application>
  <PresentationFormat>Широкоэкранный</PresentationFormat>
  <Paragraphs>38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Corbel</vt:lpstr>
      <vt:lpstr>Параллакс</vt:lpstr>
      <vt:lpstr>Документ</vt:lpstr>
      <vt:lpstr>Рекламная деятельность школьного библиотекаря по продвижению чтения</vt:lpstr>
      <vt:lpstr>Презентация PowerPoint</vt:lpstr>
      <vt:lpstr> Библиотечная реклама</vt:lpstr>
      <vt:lpstr>Цели и задачи рекламы в школьном ИБЦ.</vt:lpstr>
      <vt:lpstr>Массовые мероприятия школьного ИБЦ МБОУ Кыштовской СОШ №1</vt:lpstr>
      <vt:lpstr>Первое посещение библиотеки. Встреча с литературными героями</vt:lpstr>
      <vt:lpstr>Литературные игры по творчеству писателей, мероприятия по обмену с ОО</vt:lpstr>
      <vt:lpstr>Презентация PowerPoint</vt:lpstr>
      <vt:lpstr>Массовые мероприятия школьного ИБЦ.  Рекламные приёмы </vt:lpstr>
      <vt:lpstr>Массовые мероприятия школьного ИБЦ. Рекламные приёмы </vt:lpstr>
      <vt:lpstr>Книжные выставки</vt:lpstr>
      <vt:lpstr>Книжные выставки</vt:lpstr>
      <vt:lpstr>«ЧитайШкола»</vt:lpstr>
      <vt:lpstr>Информационные бюллетени. biblio.edu54.ru, sch.litres.ru</vt:lpstr>
      <vt:lpstr>Информационные бюллетени. Сайт LearnningApps.org  </vt:lpstr>
      <vt:lpstr>Информационные бюллетени. </vt:lpstr>
      <vt:lpstr>Уроки информационной культуры, в том числе по безопасности в сети    Интернет. </vt:lpstr>
      <vt:lpstr>Уроки информационной культуры, в том числе по безопасности в сети    Интернет. </vt:lpstr>
      <vt:lpstr>Акции, Книжкина больничка, семейный клуб и т.п Реклама программы «ЧитайШкола»</vt:lpstr>
      <vt:lpstr>Акция «Подари книгу библиотеке» Книжкина больничка, семейный клуб и т.п. </vt:lpstr>
      <vt:lpstr>«Книжкина больничка»</vt:lpstr>
      <vt:lpstr>Cемейный клуб «Мама, папа и я- читающая семья».</vt:lpstr>
      <vt:lpstr>Проект «С любовью к тебе Родина!» </vt:lpstr>
      <vt:lpstr>Наши достижения</vt:lpstr>
      <vt:lpstr>Презентация PowerPoint</vt:lpstr>
      <vt:lpstr>Презентация PowerPoint</vt:lpstr>
      <vt:lpstr>Рекламная деятельность школьного библиотекаря по продвижению чтения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Рекламная деятельность школьного библиотекаря по продвижению чтения</dc:title>
  <dc:creator>омич</dc:creator>
  <cp:lastModifiedBy>Пользователь Windows</cp:lastModifiedBy>
  <cp:revision>58</cp:revision>
  <dcterms:created xsi:type="dcterms:W3CDTF">2019-10-27T10:02:33Z</dcterms:created>
  <dcterms:modified xsi:type="dcterms:W3CDTF">2019-10-29T12:00:18Z</dcterms:modified>
</cp:coreProperties>
</file>