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80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A8B5-8F2B-4B52-B706-C532FB6DB4B1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20CE-04CE-42B4-ADB0-2E0768E4D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02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A8B5-8F2B-4B52-B706-C532FB6DB4B1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20CE-04CE-42B4-ADB0-2E0768E4D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4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A8B5-8F2B-4B52-B706-C532FB6DB4B1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20CE-04CE-42B4-ADB0-2E0768E4D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4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A8B5-8F2B-4B52-B706-C532FB6DB4B1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20CE-04CE-42B4-ADB0-2E0768E4D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3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A8B5-8F2B-4B52-B706-C532FB6DB4B1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20CE-04CE-42B4-ADB0-2E0768E4D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90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A8B5-8F2B-4B52-B706-C532FB6DB4B1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20CE-04CE-42B4-ADB0-2E0768E4D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7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A8B5-8F2B-4B52-B706-C532FB6DB4B1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20CE-04CE-42B4-ADB0-2E0768E4D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7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A8B5-8F2B-4B52-B706-C532FB6DB4B1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20CE-04CE-42B4-ADB0-2E0768E4D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A8B5-8F2B-4B52-B706-C532FB6DB4B1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20CE-04CE-42B4-ADB0-2E0768E4D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6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A8B5-8F2B-4B52-B706-C532FB6DB4B1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20CE-04CE-42B4-ADB0-2E0768E4D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9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A8B5-8F2B-4B52-B706-C532FB6DB4B1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20CE-04CE-42B4-ADB0-2E0768E4D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2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A8B5-8F2B-4B52-B706-C532FB6DB4B1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520CE-04CE-42B4-ADB0-2E0768E4D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6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05" t="12152" r="3757" b="4861"/>
          <a:stretch/>
        </p:blipFill>
        <p:spPr>
          <a:xfrm>
            <a:off x="368710" y="968233"/>
            <a:ext cx="9884000" cy="50881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710" y="383458"/>
            <a:ext cx="11809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Анализ ЭФУ предметов  естественного цикла: биологии, химии. 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7187" y="5517819"/>
            <a:ext cx="6658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cs typeface="Aharoni" panose="02010803020104030203" pitchFamily="2" charset="-79"/>
              </a:rPr>
              <a:t>Учитель химии- биологии МАОУ СОШ № 9 г. </a:t>
            </a:r>
            <a:r>
              <a:rPr lang="ru-RU" sz="3200" dirty="0" err="1" smtClean="0">
                <a:cs typeface="Aharoni" panose="02010803020104030203" pitchFamily="2" charset="-79"/>
              </a:rPr>
              <a:t>Искитим</a:t>
            </a:r>
            <a:r>
              <a:rPr lang="ru-RU" sz="3200" dirty="0" smtClean="0">
                <a:cs typeface="Aharoni" panose="02010803020104030203" pitchFamily="2" charset="-79"/>
              </a:rPr>
              <a:t>  </a:t>
            </a:r>
            <a:r>
              <a:rPr lang="ru-RU" sz="3200" dirty="0" err="1" smtClean="0">
                <a:cs typeface="Aharoni" panose="02010803020104030203" pitchFamily="2" charset="-79"/>
              </a:rPr>
              <a:t>Балдина</a:t>
            </a:r>
            <a:r>
              <a:rPr lang="ru-RU" sz="3200" dirty="0" smtClean="0">
                <a:cs typeface="Aharoni" panose="02010803020104030203" pitchFamily="2" charset="-79"/>
              </a:rPr>
              <a:t> О. Н. </a:t>
            </a:r>
            <a:endParaRPr lang="ru-RU" sz="32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917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266" t="15223" r="25861" b="27923"/>
          <a:stretch/>
        </p:blipFill>
        <p:spPr>
          <a:xfrm>
            <a:off x="304308" y="162232"/>
            <a:ext cx="6690360" cy="41590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977" t="22279" r="25781" b="28729"/>
          <a:stretch/>
        </p:blipFill>
        <p:spPr>
          <a:xfrm>
            <a:off x="5357608" y="3451123"/>
            <a:ext cx="6559090" cy="3156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917" y="5633884"/>
            <a:ext cx="356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ЭФУ «Вентана –Граф»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0405" y="471949"/>
            <a:ext cx="4070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ЭФУ химия «Дрофа»</a:t>
            </a:r>
          </a:p>
          <a:p>
            <a:endParaRPr lang="ru-RU" sz="3200" dirty="0"/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8082116" y="1209368"/>
            <a:ext cx="707923" cy="13568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4336026" y="4837471"/>
            <a:ext cx="1021582" cy="13196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624" t="8972" r="20680" b="16028"/>
          <a:stretch/>
        </p:blipFill>
        <p:spPr>
          <a:xfrm>
            <a:off x="444611" y="1661532"/>
            <a:ext cx="4863370" cy="4856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5434" y="457200"/>
            <a:ext cx="887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Видео опыты ( анимация)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815" t="18449" r="28274" b="36390"/>
          <a:stretch/>
        </p:blipFill>
        <p:spPr>
          <a:xfrm>
            <a:off x="5965903" y="1728439"/>
            <a:ext cx="5687121" cy="477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970313"/>
              </p:ext>
            </p:extLst>
          </p:nvPr>
        </p:nvGraphicFramePr>
        <p:xfrm>
          <a:off x="457200" y="1293322"/>
          <a:ext cx="11326762" cy="5427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5994">
                  <a:extLst>
                    <a:ext uri="{9D8B030D-6E8A-4147-A177-3AD203B41FA5}">
                      <a16:colId xmlns:a16="http://schemas.microsoft.com/office/drawing/2014/main" val="2819144798"/>
                    </a:ext>
                  </a:extLst>
                </a:gridCol>
                <a:gridCol w="3500384">
                  <a:extLst>
                    <a:ext uri="{9D8B030D-6E8A-4147-A177-3AD203B41FA5}">
                      <a16:colId xmlns:a16="http://schemas.microsoft.com/office/drawing/2014/main" val="2566131124"/>
                    </a:ext>
                  </a:extLst>
                </a:gridCol>
                <a:gridCol w="3500384">
                  <a:extLst>
                    <a:ext uri="{9D8B030D-6E8A-4147-A177-3AD203B41FA5}">
                      <a16:colId xmlns:a16="http://schemas.microsoft.com/office/drawing/2014/main" val="1086616172"/>
                    </a:ext>
                  </a:extLst>
                </a:gridCol>
              </a:tblGrid>
              <a:tr h="94027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Практические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 ресурсы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Химия 8 ( Вентана – Граф)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Химия 8 ( Дрофа)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577477"/>
                  </a:ext>
                </a:extLst>
              </a:tr>
              <a:tr h="5156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Практические</a:t>
                      </a:r>
                      <a:r>
                        <a:rPr lang="ru-RU" sz="2400" baseline="0" dirty="0" smtClean="0"/>
                        <a:t> тренажеры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+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56923"/>
                  </a:ext>
                </a:extLst>
              </a:tr>
              <a:tr h="940279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Контрольно</a:t>
                      </a:r>
                      <a:r>
                        <a:rPr lang="ru-RU" sz="2400" dirty="0" smtClean="0"/>
                        <a:t> – измерительный тест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460979"/>
                  </a:ext>
                </a:extLst>
              </a:tr>
              <a:tr h="5156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Тест</a:t>
                      </a:r>
                      <a:r>
                        <a:rPr lang="ru-RU" sz="2400" baseline="0" dirty="0" smtClean="0"/>
                        <a:t> выбор ответа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490364"/>
                  </a:ext>
                </a:extLst>
              </a:tr>
              <a:tr h="5156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Сопоставление категорий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026019"/>
                  </a:ext>
                </a:extLst>
              </a:tr>
              <a:tr h="94027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Тест выбор</a:t>
                      </a:r>
                      <a:r>
                        <a:rPr lang="ru-RU" sz="2400" baseline="0" dirty="0" smtClean="0"/>
                        <a:t> из ниспадающего списка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580548"/>
                  </a:ext>
                </a:extLst>
              </a:tr>
              <a:tr h="53381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Сопоставление объектов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+ (мало)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306451"/>
                  </a:ext>
                </a:extLst>
              </a:tr>
              <a:tr h="5156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Ввод</a:t>
                      </a:r>
                      <a:r>
                        <a:rPr lang="ru-RU" sz="2400" baseline="0" dirty="0" smtClean="0"/>
                        <a:t> данных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0852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9212" y="339213"/>
            <a:ext cx="11562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cs typeface="Aharoni" panose="02010803020104030203" pitchFamily="2" charset="-79"/>
              </a:rPr>
              <a:t>Сравнение ЭФУ по химии издательств « Дрофа» и «Вентана – Граф» </a:t>
            </a:r>
            <a:r>
              <a:rPr lang="ru-RU" sz="2800" dirty="0" smtClean="0">
                <a:cs typeface="Aharoni" panose="02010803020104030203" pitchFamily="2" charset="-79"/>
              </a:rPr>
              <a:t>практические ресурсы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152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614" t="13870" r="16179" b="7182"/>
          <a:stretch/>
        </p:blipFill>
        <p:spPr>
          <a:xfrm>
            <a:off x="0" y="216930"/>
            <a:ext cx="7097481" cy="5170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933" t="13794" r="10789" b="24860"/>
          <a:stretch/>
        </p:blipFill>
        <p:spPr>
          <a:xfrm>
            <a:off x="5444196" y="2194559"/>
            <a:ext cx="6393453" cy="40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652" y="604684"/>
            <a:ext cx="9910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cs typeface="Aharoni" panose="02010803020104030203" pitchFamily="2" charset="-79"/>
              </a:rPr>
              <a:t>ЭФУ по химии издательств « Дрофа» и «Вентана – Граф»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103" t="28527" r="69761" b="25303"/>
          <a:stretch/>
        </p:blipFill>
        <p:spPr>
          <a:xfrm>
            <a:off x="486697" y="1253614"/>
            <a:ext cx="2359742" cy="33773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5" t="27117" r="68741" b="26915"/>
          <a:stretch/>
        </p:blipFill>
        <p:spPr>
          <a:xfrm>
            <a:off x="3067663" y="2831690"/>
            <a:ext cx="2521975" cy="3362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1303" y="1725561"/>
            <a:ext cx="538316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cs typeface="Aharoni" panose="02010803020104030203" pitchFamily="2" charset="-79"/>
              </a:rPr>
              <a:t>ЭФУ по биологии содержит все виды ресурсов: </a:t>
            </a:r>
          </a:p>
          <a:p>
            <a:r>
              <a:rPr lang="ru-RU" sz="3200" dirty="0" smtClean="0">
                <a:cs typeface="Aharoni" panose="02010803020104030203" pitchFamily="2" charset="-79"/>
              </a:rPr>
              <a:t>Информационные, практические, тестовые </a:t>
            </a:r>
          </a:p>
          <a:p>
            <a:r>
              <a:rPr lang="ru-RU" sz="3200" dirty="0" smtClean="0">
                <a:cs typeface="Aharoni" panose="02010803020104030203" pitchFamily="2" charset="-79"/>
              </a:rPr>
              <a:t>Учебники изобилуют схемами, рисунками, анимацией.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7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507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cs typeface="Aharoni" panose="02010803020104030203" pitchFamily="2" charset="-79"/>
              </a:rPr>
              <a:t>Сравнение ЭФУ по </a:t>
            </a:r>
            <a:r>
              <a:rPr lang="ru-RU" sz="3600" dirty="0" smtClean="0">
                <a:cs typeface="Aharoni" panose="02010803020104030203" pitchFamily="2" charset="-79"/>
              </a:rPr>
              <a:t>биологии </a:t>
            </a:r>
            <a:r>
              <a:rPr lang="ru-RU" sz="3600" dirty="0">
                <a:cs typeface="Aharoni" panose="02010803020104030203" pitchFamily="2" charset="-79"/>
              </a:rPr>
              <a:t>издательств « Дрофа» и «Вентана – Граф»  информационные ресурсы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719323"/>
              </p:ext>
            </p:extLst>
          </p:nvPr>
        </p:nvGraphicFramePr>
        <p:xfrm>
          <a:off x="191730" y="1276888"/>
          <a:ext cx="11267766" cy="5374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489">
                  <a:extLst>
                    <a:ext uri="{9D8B030D-6E8A-4147-A177-3AD203B41FA5}">
                      <a16:colId xmlns:a16="http://schemas.microsoft.com/office/drawing/2014/main" val="1618199267"/>
                    </a:ext>
                  </a:extLst>
                </a:gridCol>
                <a:gridCol w="3760839">
                  <a:extLst>
                    <a:ext uri="{9D8B030D-6E8A-4147-A177-3AD203B41FA5}">
                      <a16:colId xmlns:a16="http://schemas.microsoft.com/office/drawing/2014/main" val="768087533"/>
                    </a:ext>
                  </a:extLst>
                </a:gridCol>
                <a:gridCol w="2846438">
                  <a:extLst>
                    <a:ext uri="{9D8B030D-6E8A-4147-A177-3AD203B41FA5}">
                      <a16:colId xmlns:a16="http://schemas.microsoft.com/office/drawing/2014/main" val="2727884650"/>
                    </a:ext>
                  </a:extLst>
                </a:gridCol>
              </a:tblGrid>
              <a:tr h="95546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Информационные ресурсы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cs typeface="Aharoni" panose="02010803020104030203" pitchFamily="2" charset="-79"/>
                        </a:rPr>
                        <a:t>Биология  6 ( Вентана – Граф)</a:t>
                      </a:r>
                    </a:p>
                    <a:p>
                      <a:endParaRPr lang="ru-RU" sz="24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cs typeface="Aharoni" panose="02010803020104030203" pitchFamily="2" charset="-79"/>
                        </a:rPr>
                        <a:t>Биология  5 ( Дрофа)</a:t>
                      </a:r>
                      <a:endParaRPr lang="ru-RU" sz="24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282354"/>
                  </a:ext>
                </a:extLst>
              </a:tr>
              <a:tr h="52396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текст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067272"/>
                  </a:ext>
                </a:extLst>
              </a:tr>
              <a:tr h="52396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Иллюстрации 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774573"/>
                  </a:ext>
                </a:extLst>
              </a:tr>
              <a:tr h="52396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Слайд-шоу 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392289"/>
                  </a:ext>
                </a:extLst>
              </a:tr>
              <a:tr h="523965"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cs typeface="Aharoni" panose="02010803020104030203" pitchFamily="2" charset="-79"/>
                        </a:rPr>
                        <a:t>Интерактив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533718"/>
                  </a:ext>
                </a:extLst>
              </a:tr>
              <a:tr h="52396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Анимация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568564"/>
                  </a:ext>
                </a:extLst>
              </a:tr>
              <a:tr h="52396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Видео 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229123"/>
                  </a:ext>
                </a:extLst>
              </a:tr>
              <a:tr h="52396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Биологический словарь 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+ !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_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003673"/>
                  </a:ext>
                </a:extLst>
              </a:tr>
              <a:tr h="45294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Гиперссылки 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801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0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23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cs typeface="Aharoni" panose="02010803020104030203" pitchFamily="2" charset="-79"/>
              </a:rPr>
              <a:t>Сравнение ЭФУ по биологии издательств « Дрофа» и «Вентана – Граф»  </a:t>
            </a:r>
            <a:r>
              <a:rPr lang="ru-RU" sz="3200" dirty="0" smtClean="0">
                <a:cs typeface="Aharoni" panose="02010803020104030203" pitchFamily="2" charset="-79"/>
              </a:rPr>
              <a:t>практические </a:t>
            </a:r>
            <a:r>
              <a:rPr lang="ru-RU" sz="3200" dirty="0">
                <a:cs typeface="Aharoni" panose="02010803020104030203" pitchFamily="2" charset="-79"/>
              </a:rPr>
              <a:t>ресурсы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991915"/>
              </p:ext>
            </p:extLst>
          </p:nvPr>
        </p:nvGraphicFramePr>
        <p:xfrm>
          <a:off x="471948" y="1327150"/>
          <a:ext cx="10881852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562">
                  <a:extLst>
                    <a:ext uri="{9D8B030D-6E8A-4147-A177-3AD203B41FA5}">
                      <a16:colId xmlns:a16="http://schemas.microsoft.com/office/drawing/2014/main" val="3132600925"/>
                    </a:ext>
                  </a:extLst>
                </a:gridCol>
                <a:gridCol w="3554361">
                  <a:extLst>
                    <a:ext uri="{9D8B030D-6E8A-4147-A177-3AD203B41FA5}">
                      <a16:colId xmlns:a16="http://schemas.microsoft.com/office/drawing/2014/main" val="3990057453"/>
                    </a:ext>
                  </a:extLst>
                </a:gridCol>
                <a:gridCol w="3315929">
                  <a:extLst>
                    <a:ext uri="{9D8B030D-6E8A-4147-A177-3AD203B41FA5}">
                      <a16:colId xmlns:a16="http://schemas.microsoft.com/office/drawing/2014/main" val="3336783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Практические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 ресурсы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cs typeface="Aharoni" panose="02010803020104030203" pitchFamily="2" charset="-79"/>
                        </a:rPr>
                        <a:t>Биология  6 ( Вентана – Граф)</a:t>
                      </a:r>
                    </a:p>
                    <a:p>
                      <a:endParaRPr lang="ru-RU" sz="20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cs typeface="Aharoni" panose="02010803020104030203" pitchFamily="2" charset="-79"/>
                        </a:rPr>
                        <a:t>Биология  5 ( Дрофа)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09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Практические</a:t>
                      </a:r>
                      <a:r>
                        <a:rPr lang="ru-RU" sz="2400" baseline="0" dirty="0" smtClean="0"/>
                        <a:t> тренажеры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+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+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07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Контрольно</a:t>
                      </a:r>
                      <a:r>
                        <a:rPr lang="ru-RU" sz="2400" dirty="0" smtClean="0"/>
                        <a:t> – измерительный тест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+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+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04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Тест</a:t>
                      </a:r>
                      <a:r>
                        <a:rPr lang="ru-RU" sz="2400" baseline="0" dirty="0" smtClean="0"/>
                        <a:t> выбор ответа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+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+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741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Сопоставление категорий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+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+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52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Тест выбор</a:t>
                      </a:r>
                      <a:r>
                        <a:rPr lang="ru-RU" sz="2400" baseline="0" dirty="0" smtClean="0"/>
                        <a:t> из ниспадающего списка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+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-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75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Сопоставление объектов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+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+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667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Ввод</a:t>
                      </a:r>
                      <a:r>
                        <a:rPr lang="ru-RU" sz="2400" baseline="0" dirty="0" smtClean="0"/>
                        <a:t> данных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+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-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908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6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ЭФУ химии и биологии имеют сходную структуру</a:t>
            </a:r>
          </a:p>
          <a:p>
            <a:r>
              <a:rPr lang="ru-RU" dirty="0" smtClean="0"/>
              <a:t>2 Оснащены ЭФУ разнообразными информационными, практическими и интерактивными ресурсами </a:t>
            </a:r>
          </a:p>
          <a:p>
            <a:r>
              <a:rPr lang="ru-RU" dirty="0" smtClean="0"/>
              <a:t>3Ресурсы ЭФУ направленны на повышения мотивации учащихся </a:t>
            </a:r>
          </a:p>
          <a:p>
            <a:r>
              <a:rPr lang="ru-RU" dirty="0" smtClean="0"/>
              <a:t>4 Можно добавить видео химических производств, применение веществ в быту человека, а так же видео сюжеты по экологическим проблемам. </a:t>
            </a:r>
          </a:p>
          <a:p>
            <a:r>
              <a:rPr lang="ru-RU" dirty="0" smtClean="0"/>
              <a:t>5. В биологии приложение редких  и охраняемых животных и растений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7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Различные формы ЭУ платформы  </a:t>
            </a:r>
            <a:r>
              <a:rPr lang="en-US" dirty="0" smtClean="0"/>
              <a:t>Le</a:t>
            </a:r>
            <a:r>
              <a:rPr lang="ru-RU" dirty="0" smtClean="0"/>
              <a:t>с</a:t>
            </a:r>
            <a:r>
              <a:rPr lang="en-US" dirty="0" smtClean="0"/>
              <a:t>ta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1" y="3419136"/>
            <a:ext cx="2482098" cy="331288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4" y="2460129"/>
            <a:ext cx="2390687" cy="32266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44" y="3089538"/>
            <a:ext cx="2630755" cy="3710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596" y="1248216"/>
            <a:ext cx="1924407" cy="2613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105" y="3179771"/>
            <a:ext cx="2425192" cy="34645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66000" y="222927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Учебники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73201" y="1690688"/>
            <a:ext cx="4408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Учебные пособия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610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3" y="732887"/>
            <a:ext cx="2182731" cy="28330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006" y="633253"/>
            <a:ext cx="2358136" cy="3541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261" y="532130"/>
            <a:ext cx="2694632" cy="36369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1" y="2247817"/>
            <a:ext cx="2368802" cy="3509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541" y="3502513"/>
            <a:ext cx="2297102" cy="30628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7" y="2620492"/>
            <a:ext cx="2489200" cy="373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" y="457200"/>
            <a:ext cx="11023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Структура ЭФУ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Полное совпадение с печатным изданием 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Оглавление учебника активировано и позволяет быстро переходить к нужному материалу 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Учебный материал дополняется интерактивными приложениями ( схемы, таблицы, тесты) 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Видеосюжеты (  объяснение материала, опыт, исторический факт, познавательная информация и др.)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Справочный материал 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Наличие функции закладок, быстрого поиска, увеличение текста</a:t>
            </a:r>
          </a:p>
          <a:p>
            <a:pPr marL="457200" indent="-457200"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500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4000" y="990600"/>
            <a:ext cx="657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Мультимедийные объекты ЭФУ </a:t>
            </a:r>
            <a:endParaRPr lang="ru-RU" sz="36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8765048" y="1828800"/>
            <a:ext cx="1219200" cy="9652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235200" y="1828800"/>
            <a:ext cx="1117600" cy="9652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77432" y="2794000"/>
            <a:ext cx="44392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Интерактивные задания, схемы,3Д </a:t>
            </a:r>
            <a:r>
              <a:rPr lang="ru-RU" sz="3200" dirty="0"/>
              <a:t>модели, Анимированные ролики</a:t>
            </a:r>
          </a:p>
          <a:p>
            <a:r>
              <a:rPr lang="ru-RU" sz="3200" dirty="0"/>
              <a:t>Интерактивное изображение </a:t>
            </a:r>
          </a:p>
          <a:p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2794000"/>
            <a:ext cx="3576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Наглядные материалы </a:t>
            </a:r>
          </a:p>
          <a:p>
            <a:r>
              <a:rPr lang="ru-RU" sz="3600" dirty="0" smtClean="0"/>
              <a:t>Тексты </a:t>
            </a:r>
          </a:p>
          <a:p>
            <a:r>
              <a:rPr lang="ru-RU" sz="3600" dirty="0" smtClean="0"/>
              <a:t>Тесты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781368" y="1828800"/>
            <a:ext cx="30316" cy="965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52568" y="3111910"/>
            <a:ext cx="3288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Аудиоматериалы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14006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570" t="13609" r="15794" b="15423"/>
          <a:stretch/>
        </p:blipFill>
        <p:spPr>
          <a:xfrm>
            <a:off x="435327" y="191729"/>
            <a:ext cx="11112659" cy="67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684" y="365126"/>
            <a:ext cx="11223522" cy="9622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cs typeface="Aharoni" panose="02010803020104030203" pitchFamily="2" charset="-79"/>
              </a:rPr>
              <a:t>Сравнение ЭФУ по химии издательств « Дрофа» и «Вентана – Граф»  информационные ресурсы</a:t>
            </a:r>
            <a:endParaRPr lang="ru-RU" sz="3600" dirty="0">
              <a:cs typeface="Aharoni" panose="02010803020104030203" pitchFamily="2" charset="-79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062166"/>
              </p:ext>
            </p:extLst>
          </p:nvPr>
        </p:nvGraphicFramePr>
        <p:xfrm>
          <a:off x="457199" y="1356852"/>
          <a:ext cx="11547987" cy="5405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513">
                  <a:extLst>
                    <a:ext uri="{9D8B030D-6E8A-4147-A177-3AD203B41FA5}">
                      <a16:colId xmlns:a16="http://schemas.microsoft.com/office/drawing/2014/main" val="851398841"/>
                    </a:ext>
                  </a:extLst>
                </a:gridCol>
                <a:gridCol w="3714737">
                  <a:extLst>
                    <a:ext uri="{9D8B030D-6E8A-4147-A177-3AD203B41FA5}">
                      <a16:colId xmlns:a16="http://schemas.microsoft.com/office/drawing/2014/main" val="1165497105"/>
                    </a:ext>
                  </a:extLst>
                </a:gridCol>
                <a:gridCol w="3714737">
                  <a:extLst>
                    <a:ext uri="{9D8B030D-6E8A-4147-A177-3AD203B41FA5}">
                      <a16:colId xmlns:a16="http://schemas.microsoft.com/office/drawing/2014/main" val="3310774977"/>
                    </a:ext>
                  </a:extLst>
                </a:gridCol>
              </a:tblGrid>
              <a:tr h="103760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Информационные ресурсы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Химия 8 ( Вентана – Граф)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Химия 8 ( Дрофа)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738582"/>
                  </a:ext>
                </a:extLst>
              </a:tr>
              <a:tr h="50233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текст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+ (шрифт !)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+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750419"/>
                  </a:ext>
                </a:extLst>
              </a:tr>
              <a:tr h="50233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Иллюстрации 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+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+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339261"/>
                  </a:ext>
                </a:extLst>
              </a:tr>
              <a:tr h="50233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Слайд-шоу 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-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+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541589"/>
                  </a:ext>
                </a:extLst>
              </a:tr>
              <a:tr h="502331"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cs typeface="Aharoni" panose="02010803020104030203" pitchFamily="2" charset="-79"/>
                        </a:rPr>
                        <a:t>Интерактив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+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+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594707"/>
                  </a:ext>
                </a:extLst>
              </a:tr>
              <a:tr h="50233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Анимация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+(процессов, явлений)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+ (мало)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297297"/>
                  </a:ext>
                </a:extLst>
              </a:tr>
              <a:tr h="74075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Видео 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-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+ </a:t>
                      </a:r>
                      <a:r>
                        <a:rPr lang="ru-RU" sz="2000" dirty="0" smtClean="0">
                          <a:cs typeface="Aharoni" panose="02010803020104030203" pitchFamily="2" charset="-79"/>
                        </a:rPr>
                        <a:t>(лабораторные опыты, др.)</a:t>
                      </a:r>
                      <a:endParaRPr lang="ru-RU" sz="20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962016"/>
                  </a:ext>
                </a:extLst>
              </a:tr>
              <a:tr h="50233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Аудио 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-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-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778090"/>
                  </a:ext>
                </a:extLst>
              </a:tr>
              <a:tr h="50233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Гиперссылки 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-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cs typeface="Aharoni" panose="02010803020104030203" pitchFamily="2" charset="-79"/>
                        </a:rPr>
                        <a:t>-</a:t>
                      </a:r>
                      <a:endParaRPr lang="ru-RU" sz="28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264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3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546" t="21760" r="21282" b="17786"/>
          <a:stretch/>
        </p:blipFill>
        <p:spPr>
          <a:xfrm>
            <a:off x="458865" y="1132317"/>
            <a:ext cx="9483063" cy="5401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4670" y="432263"/>
            <a:ext cx="5619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ЭФУ «Вентана –Граф»</a:t>
            </a:r>
            <a:endParaRPr lang="ru-RU" sz="3600" dirty="0"/>
          </a:p>
        </p:txBody>
      </p:sp>
      <p:sp>
        <p:nvSpPr>
          <p:cNvPr id="4" name="Выгнутая вправо стрелка 3"/>
          <p:cNvSpPr/>
          <p:nvPr/>
        </p:nvSpPr>
        <p:spPr>
          <a:xfrm rot="1727414">
            <a:off x="9512674" y="1564819"/>
            <a:ext cx="1224455" cy="21905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054" t="13580" r="17757" b="12249"/>
          <a:stretch/>
        </p:blipFill>
        <p:spPr>
          <a:xfrm>
            <a:off x="299258" y="249383"/>
            <a:ext cx="9293628" cy="63136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19535" y="368710"/>
            <a:ext cx="3067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ЭФУ химия «Дрофа»</a:t>
            </a:r>
            <a:endParaRPr lang="ru-RU" sz="3600" dirty="0"/>
          </a:p>
        </p:txBody>
      </p:sp>
      <p:sp>
        <p:nvSpPr>
          <p:cNvPr id="4" name="Выгнутая вправо стрелка 3"/>
          <p:cNvSpPr/>
          <p:nvPr/>
        </p:nvSpPr>
        <p:spPr>
          <a:xfrm rot="916484">
            <a:off x="9969910" y="1688366"/>
            <a:ext cx="1144475" cy="17480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486</Words>
  <Application>Microsoft Office PowerPoint</Application>
  <PresentationFormat>Широкоэкранный</PresentationFormat>
  <Paragraphs>141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Тема Office</vt:lpstr>
      <vt:lpstr>Презентация PowerPoint</vt:lpstr>
      <vt:lpstr>Различные формы ЭУ платформы  Leсta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ЭФУ по химии издательств « Дрофа» и «Вентана – Граф»  информационные ресурсы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ЭФУ по биологии издательств « Дрофа» и «Вентана – Граф»  информационные ресурсы</vt:lpstr>
      <vt:lpstr>Сравнение ЭФУ по биологии издательств « Дрофа» и «Вентана – Граф»  практические ресурсы</vt:lpstr>
      <vt:lpstr>Вывод </vt:lpstr>
    </vt:vector>
  </TitlesOfParts>
  <Company>АО "ЭНЕРГОПРОМ МЕНЕДЖМЕНТ"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Николаевна</dc:creator>
  <cp:lastModifiedBy>Оксана Николаевна</cp:lastModifiedBy>
  <cp:revision>33</cp:revision>
  <dcterms:created xsi:type="dcterms:W3CDTF">2019-04-09T11:10:12Z</dcterms:created>
  <dcterms:modified xsi:type="dcterms:W3CDTF">2019-10-30T14:47:48Z</dcterms:modified>
</cp:coreProperties>
</file>