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9"/>
  </p:notesMasterIdLst>
  <p:sldIdLst>
    <p:sldId id="256" r:id="rId2"/>
    <p:sldId id="351" r:id="rId3"/>
    <p:sldId id="359" r:id="rId4"/>
    <p:sldId id="358" r:id="rId5"/>
    <p:sldId id="362" r:id="rId6"/>
    <p:sldId id="352" r:id="rId7"/>
    <p:sldId id="353" r:id="rId8"/>
    <p:sldId id="327" r:id="rId9"/>
    <p:sldId id="328" r:id="rId10"/>
    <p:sldId id="329" r:id="rId11"/>
    <p:sldId id="330" r:id="rId12"/>
    <p:sldId id="342" r:id="rId13"/>
    <p:sldId id="343" r:id="rId14"/>
    <p:sldId id="350" r:id="rId15"/>
    <p:sldId id="346" r:id="rId16"/>
    <p:sldId id="347" r:id="rId17"/>
    <p:sldId id="360" r:id="rId18"/>
    <p:sldId id="345" r:id="rId19"/>
    <p:sldId id="348" r:id="rId20"/>
    <p:sldId id="361" r:id="rId21"/>
    <p:sldId id="383" r:id="rId22"/>
    <p:sldId id="384" r:id="rId23"/>
    <p:sldId id="385" r:id="rId24"/>
    <p:sldId id="388" r:id="rId25"/>
    <p:sldId id="390" r:id="rId26"/>
    <p:sldId id="389" r:id="rId27"/>
    <p:sldId id="275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98" autoAdjust="0"/>
    <p:restoredTop sz="94660"/>
  </p:normalViewPr>
  <p:slideViewPr>
    <p:cSldViewPr snapToGrid="0">
      <p:cViewPr>
        <p:scale>
          <a:sx n="68" d="100"/>
          <a:sy n="68" d="100"/>
        </p:scale>
        <p:origin x="-498" y="-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DF50E7-1CB0-4A57-9A3A-AE277E7B05E0}" type="datetimeFigureOut">
              <a:rPr lang="ru-RU" smtClean="0"/>
              <a:pPr/>
              <a:t>14.02.2024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AB4CA-2B45-4E4B-A278-0DABB0DCD7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247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AB4CA-2B45-4E4B-A278-0DABB0DCD7F3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860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469EA91-EFE5-4442-B03A-1B40E179D0AC}" type="datetimeFigureOut">
              <a:rPr lang="ru-RU" smtClean="0"/>
              <a:pPr/>
              <a:t>14.02.2024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7B679B-3195-4820-97B2-F8262901F7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9EA91-EFE5-4442-B03A-1B40E179D0AC}" type="datetimeFigureOut">
              <a:rPr lang="ru-RU" smtClean="0"/>
              <a:pPr/>
              <a:t>14.02.2024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B679B-3195-4820-97B2-F8262901F7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9EA91-EFE5-4442-B03A-1B40E179D0AC}" type="datetimeFigureOut">
              <a:rPr lang="ru-RU" smtClean="0"/>
              <a:pPr/>
              <a:t>14.02.2024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B679B-3195-4820-97B2-F8262901F7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9EA91-EFE5-4442-B03A-1B40E179D0AC}" type="datetimeFigureOut">
              <a:rPr lang="ru-RU" smtClean="0"/>
              <a:pPr/>
              <a:t>14.02.2024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B679B-3195-4820-97B2-F8262901F7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9EA91-EFE5-4442-B03A-1B40E179D0AC}" type="datetimeFigureOut">
              <a:rPr lang="ru-RU" smtClean="0"/>
              <a:pPr/>
              <a:t>14.02.2024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B679B-3195-4820-97B2-F8262901F7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9EA91-EFE5-4442-B03A-1B40E179D0AC}" type="datetimeFigureOut">
              <a:rPr lang="ru-RU" smtClean="0"/>
              <a:pPr/>
              <a:t>14.02.2024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B679B-3195-4820-97B2-F8262901F7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9EA91-EFE5-4442-B03A-1B40E179D0AC}" type="datetimeFigureOut">
              <a:rPr lang="ru-RU" smtClean="0"/>
              <a:pPr/>
              <a:t>14.02.2024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B679B-3195-4820-97B2-F8262901F7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9EA91-EFE5-4442-B03A-1B40E179D0AC}" type="datetimeFigureOut">
              <a:rPr lang="ru-RU" smtClean="0"/>
              <a:pPr/>
              <a:t>14.02.2024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B679B-3195-4820-97B2-F8262901F7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9EA91-EFE5-4442-B03A-1B40E179D0AC}" type="datetimeFigureOut">
              <a:rPr lang="ru-RU" smtClean="0"/>
              <a:pPr/>
              <a:t>14.02.2024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B679B-3195-4820-97B2-F8262901F7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C469EA91-EFE5-4442-B03A-1B40E179D0AC}" type="datetimeFigureOut">
              <a:rPr lang="ru-RU" smtClean="0"/>
              <a:pPr/>
              <a:t>14.02.2024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B679B-3195-4820-97B2-F8262901F7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469EA91-EFE5-4442-B03A-1B40E179D0AC}" type="datetimeFigureOut">
              <a:rPr lang="ru-RU" smtClean="0"/>
              <a:pPr/>
              <a:t>14.02.2024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7B679B-3195-4820-97B2-F8262901F7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469EA91-EFE5-4442-B03A-1B40E179D0AC}" type="datetimeFigureOut">
              <a:rPr lang="ru-RU" smtClean="0"/>
              <a:pPr/>
              <a:t>14.02.2024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7B679B-3195-4820-97B2-F8262901F79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F1A502C-D067-76B3-E91A-A3D0C7DCAD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4928" y="581026"/>
            <a:ext cx="8991600" cy="2428874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/>
              <a:t/>
            </a:r>
            <a:br>
              <a:rPr lang="ru-RU" sz="5400" dirty="0"/>
            </a:br>
            <a:r>
              <a:rPr lang="ru-RU" sz="5400" dirty="0" smtClean="0"/>
              <a:t>Решение цитологических задач второй части ЕГЭ</a:t>
            </a:r>
            <a:endParaRPr lang="ru-RU" sz="5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6F8C0D5-3FA6-95F0-E42D-9195A6A068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3524250"/>
            <a:ext cx="7543800" cy="2731529"/>
          </a:xfrm>
        </p:spPr>
        <p:txBody>
          <a:bodyPr>
            <a:normAutofit fontScale="92500" lnSpcReduction="20000"/>
          </a:bodyPr>
          <a:lstStyle/>
          <a:p>
            <a:pPr algn="l">
              <a:spcBef>
                <a:spcPts val="600"/>
              </a:spcBef>
            </a:pP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Мазяркина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Татьяна Вячеславовна </a:t>
            </a:r>
          </a:p>
          <a:p>
            <a:pPr algn="l">
              <a:spcBef>
                <a:spcPts val="600"/>
              </a:spcBef>
            </a:pP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доцент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кафедры биохимии, молекулярной биологии и генетики Института биологии и химии Московского педагогического государственного университета, </a:t>
            </a:r>
          </a:p>
          <a:p>
            <a:pPr marL="82296" algn="l">
              <a:defRPr/>
            </a:pP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член ФКР  </a:t>
            </a:r>
            <a:r>
              <a:rPr lang="ru-RU" alt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 разработке контрольных измерительных материалов, используемых при проведении государственной итоговой аттестации по образовательным программам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982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27051" y="1268730"/>
            <a:ext cx="10972800" cy="4526280"/>
          </a:xfrm>
        </p:spPr>
        <p:txBody>
          <a:bodyPr/>
          <a:lstStyle/>
          <a:p>
            <a:pPr indent="0">
              <a:buNone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аминокислоте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соответствует кодон 5’-АУГ-3’ (АУГ);</a:t>
            </a:r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 indent="0">
              <a:buNone/>
              <a:defRPr/>
            </a:pPr>
            <a:endParaRPr lang="ru-RU" dirty="0"/>
          </a:p>
          <a:p>
            <a:pPr>
              <a:defRPr/>
            </a:pP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199456" y="274324"/>
            <a:ext cx="10560744" cy="735330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 ответа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64635" y="1987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/>
              </a:solidFill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088599"/>
              </p:ext>
            </p:extLst>
          </p:nvPr>
        </p:nvGraphicFramePr>
        <p:xfrm>
          <a:off x="1295469" y="1844829"/>
          <a:ext cx="9313035" cy="224027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1207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0764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18464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955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комплементарный триплет на ДНК – 3’-ТАЦ-5’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(5’-ЦАТ-3’, ТАЦ);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этому триплету соответствует триплет </a:t>
                      </a:r>
                      <a:br>
                        <a:rPr lang="ru-RU" sz="20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5’-АТГ-3’ (АТГ) на ДНК;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258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такой триплет встречается на верхней цепи ДНК, значит, она является матричной (транскрибируемой);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такой триплет встречается на нижней цепи ДНК, значит, верхняя цепь матричная (транскрибируемая);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007436" y="4221093"/>
            <a:ext cx="1027314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последовательность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иРНК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3’-ГААУУГЦГАУУАУУАГУАУЦ-5’</a:t>
            </a:r>
          </a:p>
          <a:p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3’-ГААУУГЦГАУУАУУАГУА-5’</a:t>
            </a:r>
          </a:p>
          <a:p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5’-ЦУАУГАУУАУУАГЦГУУААГ-3’</a:t>
            </a:r>
          </a:p>
          <a:p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5’-АУГАУУАУУАГЦГУУААГ-3’;</a:t>
            </a:r>
          </a:p>
          <a:p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фрагмент полипептида: мет-иле-иле-сер-вал-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лиз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6835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27051" y="1268730"/>
            <a:ext cx="10972800" cy="4526280"/>
          </a:xfrm>
        </p:spPr>
        <p:txBody>
          <a:bodyPr/>
          <a:lstStyle/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 indent="0">
              <a:buNone/>
              <a:defRPr/>
            </a:pPr>
            <a:endParaRPr lang="ru-RU" dirty="0"/>
          </a:p>
          <a:p>
            <a:pPr>
              <a:defRPr/>
            </a:pP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09600" y="274324"/>
            <a:ext cx="11150600" cy="73533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015043"/>
              </p:ext>
            </p:extLst>
          </p:nvPr>
        </p:nvGraphicFramePr>
        <p:xfrm>
          <a:off x="906311" y="1556795"/>
          <a:ext cx="10758311" cy="451194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94712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870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0801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 включает в себя все названные выше элементы, не содержит биологических ошибок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801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 включает в себя четыре из названных выше элементов, которые не содержат биологических ошибок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801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 включает в себя два-три из названных выше элементов, которые не содержат биологических ошибок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00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иные ситуации, не соответствующие правилам выставления 3, 2 и 1 балла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006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</a:t>
                      </a:r>
                      <a:endParaRPr lang="ru-RU" sz="2400" i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32051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6437" y="956603"/>
            <a:ext cx="11211951" cy="575368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что комплементарные цепи нуклеиновых кислот антипараллельны (5ʹ концу одной цепи соответствует 3ʹ конец другой цепи). Синтез нуклеиновых кислот начинается с 5ʹ конца. Рибосома движется по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иРНК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 направлении от 5ʹ к 3ʹ концу.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 имеет кодирующую и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некодирующую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области. Фрагмент начала гена имеет следующую последовательность нуклеотидов (нижняя цепь матричная (транскрибируемая)):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ʹ-АТЦАТГТАТГГЦТАГАГЦТАТТ-3ʹ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3ʹ-ТАГТАЦАТАЦЦГАТЦТЦГАТАА-5ʹ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последовательность аминокислот во фрагменте начала полипептидной цепи, объясните последовательность решения задачи. При ответе учитывайте, что полипептидная цепь начинается с аминокислоты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Известно, что итоговый фрагмент полипептида, кодируемый этим геном, имеет длину более четырёх аминокислот. Для выполнения задания используйте таблицу генетического кода. При написании последовательностей нуклеиновых кислот указывайте направление цепи.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02694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5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12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4571" y="872197"/>
            <a:ext cx="11226019" cy="56552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последовательность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иРНК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5ʹ-АУЦАУГУАУГГЦУАГАГЦУАУУ-3ʹ;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аминокислоте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соответствует кодон 5ʹ-АУГ-3ʹ (АУГ);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синтезе с первого кодона 5ʹ-АУГ-3ʹ (АУГ) фрагмент полипептида обрывается (в рамке считывания присутствует стоп-кодон);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синтез фрагмента полипептида начинается со второго кодона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5ʹ-АУГ-3ʹ (АУГ) (синтез начинается с восьмого нуклеотида);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последовательность аминокислот во фрагменте полипептида находим по таблице генетического кода: мет-ала-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-ала-иле.</a:t>
            </a:r>
          </a:p>
          <a:p>
            <a:pPr marL="0" indent="0">
              <a:buNone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 явном виде на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иРНК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указано место начала синтеза полипептида (подчёркнут или обведён первый триплет, указан стрелкой первый нуклеотид и т.п.), четвёртый элемент ответа засчитывается как верный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42535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 ответа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62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27051" y="1268730"/>
            <a:ext cx="10972800" cy="4526280"/>
          </a:xfrm>
        </p:spPr>
        <p:txBody>
          <a:bodyPr/>
          <a:lstStyle/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 indent="0">
              <a:buNone/>
              <a:defRPr/>
            </a:pPr>
            <a:endParaRPr lang="ru-RU" dirty="0"/>
          </a:p>
          <a:p>
            <a:pPr>
              <a:defRPr/>
            </a:pP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09600" y="274324"/>
            <a:ext cx="11150600" cy="73533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017402"/>
              </p:ext>
            </p:extLst>
          </p:nvPr>
        </p:nvGraphicFramePr>
        <p:xfrm>
          <a:off x="906311" y="1556795"/>
          <a:ext cx="10758311" cy="451194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94712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870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0801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 включает в себя все названные выше элементы, не содержит биологических ошибок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801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 включает в себя четыре из названных выше элементов, которые не содержат биологических ошибок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801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 включает в себя два-три из названных выше элементов, которые не содержат биологических ошибок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00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иные ситуации, не соответствующие правилам выставления 3, 2 и 1 балла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006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</a:t>
                      </a:r>
                      <a:endParaRPr lang="ru-RU" sz="2400" i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60305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0843" y="928467"/>
            <a:ext cx="11197883" cy="53175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что комплементарные цепи нуклеиновых кислот антипараллельны (5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концу одной цепи соответствует 3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конец другой цепи). Синтез нуклеиновых кислот начинается с 5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конца. Рибосома движется по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иРНК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направлении от 5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3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концу.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 имеет кодирующую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некодирующую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области. Фрагмент конца гена имеет следующую последовательность нуклеотидов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АААГ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ГЦГ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АГАГЦТГТТАГЦТГГ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ТТТЦЦГЦТЦТЦГАЦА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АТЦ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ГАЦЦ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последовательность аминокислот конца полипептида, если в данном полипептиде содержится более 4 аминокислот. Объясните последовательность решения задачи. При написании последовательностей нуклеиновых кислот указывайте направление цепи.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70671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6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64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97031"/>
            <a:ext cx="9601200" cy="43703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стоп – кодонам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иРНК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соответствуют кодоны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’- УАА -3’,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5’-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-3’, 5’-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УАГ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-3’, 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(соответственно триплеты ДНК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’–АТТ-5’,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3’–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АЦТ-5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’, 3’–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АТЦ-5’);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нижняя цепь ДНК будет транскрибируемой, так как на ней присутствует триплет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3’–АТЦ-5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’, соответствующий стоп-кодону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иРНК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(5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’- УАГ -3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’);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последовательность нуклеотидов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иРНК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5’ - АААГГЦГАГАГЦУГУУАГ -3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’;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последовательность аминокислот во фрагменте полипептида</a:t>
            </a:r>
          </a:p>
          <a:p>
            <a:pPr marL="0" indent="0">
              <a:buNone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-сер-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цис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245" y="323557"/>
            <a:ext cx="9601200" cy="1392701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ответа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8385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27051" y="1268730"/>
            <a:ext cx="10972800" cy="4526280"/>
          </a:xfrm>
        </p:spPr>
        <p:txBody>
          <a:bodyPr/>
          <a:lstStyle/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 indent="0">
              <a:buNone/>
              <a:defRPr/>
            </a:pPr>
            <a:endParaRPr lang="ru-RU" dirty="0"/>
          </a:p>
          <a:p>
            <a:pPr>
              <a:defRPr/>
            </a:pP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09600" y="274324"/>
            <a:ext cx="11150600" cy="73533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4064611"/>
              </p:ext>
            </p:extLst>
          </p:nvPr>
        </p:nvGraphicFramePr>
        <p:xfrm>
          <a:off x="906311" y="1556795"/>
          <a:ext cx="10758311" cy="451194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94712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870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0801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 включает в себя все названные выше элементы, не содержит биологических ошибок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801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 включает в себя 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три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названных выше элементов, которые не содержат биологических ошибок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801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 включает в себя 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два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названных выше элементов, которые не содержат биологических ошибок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00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иные ситуации, не соответствующие правилам выставления 3, 2 и 1 балла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006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</a:t>
                      </a:r>
                      <a:endParaRPr lang="ru-RU" sz="2400" i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98786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5" y="984739"/>
            <a:ext cx="11127545" cy="564114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что комплементарные цепи нуклеиновых кислот антипараллельны (5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концу одной цепи соответствует 3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конец другой цепи). Синтез нуклеиновых кислот начинается с 5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конца. Рибосома движется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иРНК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направлении от 5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3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концу.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 имеет кодирующую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некодирующую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области. Открытая рамка считывания начинается со старт-кодона, которому соответствует аминокислота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заканчивается стоп-кодоном. Фрагмент молекулы гена, содержащий полную открытую рамку считывания,  имеет следующую последовательность нуклеотидов: </a:t>
            </a:r>
          </a:p>
          <a:p>
            <a:pPr marL="109728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АТАТГЦЦАГТТГЦТТААГ 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ТАТАЦГГТЦААЦГААТТЦ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транскрибируемую цепь ДНК, поясните свой выбор. Запишите открытую рамку считывания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иРНК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последовательность аминокислот в полипептиде. При написании последовательностей нуклеиновых кислот указывайте направление цепи.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86265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Вариант 7</a:t>
            </a:r>
            <a:endParaRPr lang="ru-RU" sz="36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02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545583"/>
            <a:ext cx="9601200" cy="4321821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нижняя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цепь ДНК транскрибируемую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цепь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как на ней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есть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триплет   3’-ТАЦ 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(соответствует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старт-кодону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5’-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АУГ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-3’на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иРНК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есть  триплет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’-АТТ -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(соответствует стоп-кодону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5’- УАА 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3’на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иРНК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открытая рамка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считывания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иРНК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АУГЦЦАГУУГЦУУАА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3’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аминокислот в полипептиде мет – про – вал - ала</a:t>
            </a:r>
          </a:p>
          <a:p>
            <a:pPr marL="457200" indent="-457200">
              <a:buFont typeface="Franklin Gothic Book" panose="020B0503020102020204" pitchFamily="34" charset="0"/>
              <a:buAutoNum type="arabicParenR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arenR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 ответа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724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691239"/>
            <a:ext cx="9601200" cy="462055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что все виды РНК синтезируются на ДНК-матрице. Фрагмент молекулы ДНК, на которой  синтезируется участок центральной петли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тРНК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имеет следующую последовательность нуклеотидов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’- ГГААГГЦЦЦЦААЦГТ-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3’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3’ -ЦЦТТЦЦГГГГТТГЦА 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 - транскрибируемая цепь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Установите нуклеотидную последовательность участка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тРНК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синтезируется на данном фрагменте, и определите аминокислоту, которую будет переносить эта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тРНК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процессе биосинтеза белка, если третий триплет с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конца соответствует антикодону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тРНК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написании последовательностей нуклеиновых кислот указывайте направление цепи.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315590"/>
            <a:ext cx="9601200" cy="1157161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1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18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27051" y="1268730"/>
            <a:ext cx="10972800" cy="4526280"/>
          </a:xfrm>
        </p:spPr>
        <p:txBody>
          <a:bodyPr/>
          <a:lstStyle/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 indent="0">
              <a:buNone/>
              <a:defRPr/>
            </a:pPr>
            <a:endParaRPr lang="ru-RU" dirty="0"/>
          </a:p>
          <a:p>
            <a:pPr>
              <a:defRPr/>
            </a:pP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09600" y="274324"/>
            <a:ext cx="11150600" cy="73533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639488"/>
              </p:ext>
            </p:extLst>
          </p:nvPr>
        </p:nvGraphicFramePr>
        <p:xfrm>
          <a:off x="906311" y="1556795"/>
          <a:ext cx="10758311" cy="451194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94712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870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0801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 включает в себя все названные выше элементы, не содержит биологических ошибок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801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 включает в себя четыре из названных выше элементов, которые не содержат биологических ошибок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801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 включает в себя два-три из названных выше элементов, которые не содержат биологических ошибок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00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иные ситуации, не соответствующие правилам выставления 3, 2 и 1 балла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006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</a:t>
                      </a:r>
                      <a:endParaRPr lang="ru-RU" sz="2400" i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88879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3895" y="562708"/>
            <a:ext cx="11493305" cy="5613009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что комплементарные цепи нуклеиновых кислот антипараллельны (5ʹ концу в одной цепи соответствует 3ʹ конец другой цепи). Синтез нуклеиновых кислот начинается с 5ʹ конца.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Рибосома движется по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иРНК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направлении от 5ʹ к 3ʹ концу. Все виды РНК синтезируются на ДНК-матрице. В цепи РНК и ДНК могут иметься специальные комплементарные участки – палиндромы, благодаря которым у молекулы может возникать вторичная структура.  Фрагмент молекулы ДНК, на которой синтезируется участок центральной петли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тРНК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имеет следующую последовательность нуклеотидов (нижняя цепь – матричная):</a:t>
            </a:r>
          </a:p>
          <a:p>
            <a:pPr marL="109728" indent="0">
              <a:buNone/>
            </a:pP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ʹ-ГААТТЦЦТГЦЦГААТТЦ-3ʹ</a:t>
            </a:r>
          </a:p>
          <a:p>
            <a:pPr marL="109728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ʹ-ЦТТААГГАЦГГЦТТААГ -5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ʹ</a:t>
            </a:r>
          </a:p>
          <a:p>
            <a:pPr marL="109728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нуклеотидную последовательность участка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тРНК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синтезируется на данном фрагменте. Найдите на данном участке палиндром и установите вторичную структуру центральной петли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тРНК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Определите аминокислоту, которую будет переносить эта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тРНК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процессе биосинтеза белка, если антикодон равноудален от концов палиндрома. Ответ поясните. Для решения задания используйте таблицу генетического кода. При написании нуклеиновых кислот указывайте направление цепи.</a:t>
            </a:r>
          </a:p>
          <a:p>
            <a:pPr algn="just"/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-112541"/>
            <a:ext cx="10972800" cy="759656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Вариант 8</a:t>
            </a:r>
            <a:endParaRPr lang="ru-RU" sz="36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0646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нуклеотидная последовательность участка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тРНК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109728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5ʹ- ГААУУЦЦУГЦЦГААУУЦ -3ʹ;</a:t>
            </a:r>
          </a:p>
          <a:p>
            <a:pPr marL="109728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палиндром в последовательности: ГААУУЦ (ЦУУААГ)</a:t>
            </a:r>
          </a:p>
          <a:p>
            <a:pPr marL="109728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вторичная структура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тРНК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09728" indent="0">
              <a:buNone/>
            </a:pP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109728" indent="0">
              <a:buNone/>
            </a:pPr>
            <a:endParaRPr lang="ru-RU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ru-RU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ru-RU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нуклеотидная последовательность антикодона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тРНК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5’-УГЦ-3’ (УГЦ) соответствует кодону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иРНК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5’-ГЦА-3’ (ГЦА);</a:t>
            </a:r>
          </a:p>
          <a:p>
            <a:pPr marL="109728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по таблице генетического кода этому кодону соответствует аминокислота ала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аланин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которую будет переносить данная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тРНК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Схема решения задачи </a:t>
            </a:r>
            <a:endParaRPr lang="ru-RU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Рисунок 3" descr="Изображение выглядит как текст&#10;&#10;Автоматически созданное описание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22" b="17050"/>
          <a:stretch>
            <a:fillRect/>
          </a:stretch>
        </p:blipFill>
        <p:spPr bwMode="auto">
          <a:xfrm>
            <a:off x="5143499" y="2971799"/>
            <a:ext cx="3848101" cy="1533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66045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Критерии оценивания</a:t>
            </a:r>
            <a:endParaRPr lang="ru-RU" dirty="0"/>
          </a:p>
        </p:txBody>
      </p:sp>
      <p:pic>
        <p:nvPicPr>
          <p:cNvPr id="102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325" y="1727947"/>
            <a:ext cx="8401050" cy="400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22099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856811"/>
            <a:ext cx="10227212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58808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09600" y="1041009"/>
            <a:ext cx="10972800" cy="496628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равновесная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частота мутантного фенотипа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составляет q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=0.01</a:t>
            </a:r>
            <a:r>
              <a:rPr lang="ru-RU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0.0001;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равновесная частота нормального фенотипа составляет 1 – q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=0.9999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</a:p>
          <a:p>
            <a:pPr marL="109728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равновесная частота нормального фенотипа составляет p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+ 2pq =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0.99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+ 2*0.99*0.01 = 0.9801+ 0.0198 = 0.9999;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нормальный фенотип представлен доминантными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гомозиготами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AA)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гетерозиготами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частота мутантного фенотипа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 финской популяции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 1/820 = 0.0012 = q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частота мутантного аллеля в финской популяции q = √ 0.0012=0.0346;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дрейф генов (эффект основателя)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026942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 ответа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97008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27051" y="1268730"/>
            <a:ext cx="10972800" cy="4526280"/>
          </a:xfrm>
        </p:spPr>
        <p:txBody>
          <a:bodyPr/>
          <a:lstStyle/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 indent="0">
              <a:buNone/>
              <a:defRPr/>
            </a:pPr>
            <a:endParaRPr lang="ru-RU" dirty="0"/>
          </a:p>
          <a:p>
            <a:pPr>
              <a:defRPr/>
            </a:pP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09600" y="274324"/>
            <a:ext cx="11150600" cy="73533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505961"/>
              </p:ext>
            </p:extLst>
          </p:nvPr>
        </p:nvGraphicFramePr>
        <p:xfrm>
          <a:off x="906311" y="1556795"/>
          <a:ext cx="10758311" cy="451194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94712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870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0801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 включает в себя все названные выше элементы, не содержит биологических ошибок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801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 включает в себя 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четыре - пять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названных выше элементов, которые не содержат биологических ошибок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801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 включает в себя 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три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названных выше элементов, которые не содержат биологических ошибок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00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иные ситуации, не соответствующие правилам выставления 3, 2 и 1 балла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006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</a:t>
                      </a:r>
                      <a:endParaRPr lang="ru-RU" sz="2400" i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45655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BB54908B-D869-C600-DAF2-9C5FABE89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485" y="2686050"/>
            <a:ext cx="9601200" cy="1485900"/>
          </a:xfrm>
        </p:spPr>
        <p:txBody>
          <a:bodyPr/>
          <a:lstStyle/>
          <a:p>
            <a:pPr algn="ctr"/>
            <a:r>
              <a:rPr lang="ru-RU" b="1" i="1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96491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>
            <a:extLst>
              <a:ext uri="{FF2B5EF4-FFF2-40B4-BE49-F238E27FC236}">
                <a16:creationId xmlns="" xmlns:a16="http://schemas.microsoft.com/office/drawing/2014/main" id="{6CCFB1EC-1D70-4E21-9089-A154329001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772813"/>
              </p:ext>
            </p:extLst>
          </p:nvPr>
        </p:nvGraphicFramePr>
        <p:xfrm>
          <a:off x="1764066" y="420786"/>
          <a:ext cx="8197230" cy="6698488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1366781">
                  <a:extLst>
                    <a:ext uri="{9D8B030D-6E8A-4147-A177-3AD203B41FA5}">
                      <a16:colId xmlns="" xmlns:a16="http://schemas.microsoft.com/office/drawing/2014/main" val="825004326"/>
                    </a:ext>
                  </a:extLst>
                </a:gridCol>
                <a:gridCol w="1366781">
                  <a:extLst>
                    <a:ext uri="{9D8B030D-6E8A-4147-A177-3AD203B41FA5}">
                      <a16:colId xmlns="" xmlns:a16="http://schemas.microsoft.com/office/drawing/2014/main" val="1393978547"/>
                    </a:ext>
                  </a:extLst>
                </a:gridCol>
                <a:gridCol w="1365917">
                  <a:extLst>
                    <a:ext uri="{9D8B030D-6E8A-4147-A177-3AD203B41FA5}">
                      <a16:colId xmlns="" xmlns:a16="http://schemas.microsoft.com/office/drawing/2014/main" val="1908164775"/>
                    </a:ext>
                  </a:extLst>
                </a:gridCol>
                <a:gridCol w="1365917">
                  <a:extLst>
                    <a:ext uri="{9D8B030D-6E8A-4147-A177-3AD203B41FA5}">
                      <a16:colId xmlns="" xmlns:a16="http://schemas.microsoft.com/office/drawing/2014/main" val="1352489969"/>
                    </a:ext>
                  </a:extLst>
                </a:gridCol>
                <a:gridCol w="1365917">
                  <a:extLst>
                    <a:ext uri="{9D8B030D-6E8A-4147-A177-3AD203B41FA5}">
                      <a16:colId xmlns="" xmlns:a16="http://schemas.microsoft.com/office/drawing/2014/main" val="2853648531"/>
                    </a:ext>
                  </a:extLst>
                </a:gridCol>
                <a:gridCol w="1365917">
                  <a:extLst>
                    <a:ext uri="{9D8B030D-6E8A-4147-A177-3AD203B41FA5}">
                      <a16:colId xmlns="" xmlns:a16="http://schemas.microsoft.com/office/drawing/2014/main" val="1010451353"/>
                    </a:ext>
                  </a:extLst>
                </a:gridCol>
              </a:tblGrid>
              <a:tr h="26355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Первое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основание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Второе основание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Третье основание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40336421"/>
                  </a:ext>
                </a:extLst>
              </a:tr>
              <a:tr h="3829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68055608"/>
                  </a:ext>
                </a:extLst>
              </a:tr>
              <a:tr h="1412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Фен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Фен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Лей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Лей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Тир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Тир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—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—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Цис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Цис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—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Три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36371933"/>
                  </a:ext>
                </a:extLst>
              </a:tr>
              <a:tr h="1412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Лей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Лей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Лей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Лей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Гис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Гис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Глн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Глн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Арг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Арг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Арг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Арг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5241310"/>
                  </a:ext>
                </a:extLst>
              </a:tr>
              <a:tr h="1412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Иле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Иле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Иле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Асн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Асн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Лиз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Лиз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Арг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Арг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606497"/>
                  </a:ext>
                </a:extLst>
              </a:tr>
              <a:tr h="1412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Вал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Вал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Вал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Вал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Асп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Асп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Глу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Глу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Гли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Гли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Гли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Гли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12" marR="51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97316204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-72827"/>
            <a:ext cx="9601200" cy="404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Генетический код (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иРНК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к 3’)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27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335186"/>
            <a:ext cx="9601200" cy="45322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нуклеотидная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последовательность участка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тРНК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– ГГААГГЦЦЦЦААЦГУ - 3’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нуклеотидная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последовательность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антикодона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– ЦЦЦ 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(третий триплет) соответствует кодону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иРНК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– ГГГ 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по таблице генетического кода этому кодону соответствует аминокислота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которую будет переносить данная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тРНК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 ответа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46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27051" y="1268730"/>
            <a:ext cx="10972800" cy="4526280"/>
          </a:xfrm>
        </p:spPr>
        <p:txBody>
          <a:bodyPr/>
          <a:lstStyle/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 indent="0">
              <a:buNone/>
              <a:defRPr/>
            </a:pPr>
            <a:endParaRPr lang="ru-RU" dirty="0"/>
          </a:p>
          <a:p>
            <a:pPr>
              <a:defRPr/>
            </a:pP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09600" y="274324"/>
            <a:ext cx="11150600" cy="73533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552240"/>
              </p:ext>
            </p:extLst>
          </p:nvPr>
        </p:nvGraphicFramePr>
        <p:xfrm>
          <a:off x="817298" y="1628804"/>
          <a:ext cx="10847324" cy="439249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954963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9768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0981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 включает в себя все названные выше элементы и не содержит биологических ошибок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981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 включает в себя два из названных выше элементов, которые  не содержат биологических ошибок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981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 включает в себя один из названных выше элементов, который не содержит биологических ошибок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90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 неправильный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906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</a:t>
                      </a:r>
                      <a:endParaRPr lang="ru-RU" sz="2400" i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54744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06438" y="661182"/>
            <a:ext cx="11422966" cy="6091309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что комплементарные цепи нуклеиновых кислот антипараллельны (5’ концу одной цепи соответствует 3’ конец другой цепи). Синтез нуклеиновых кислот начинается с 5’ конца. Рибосома движется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иРНК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направлении от 5’ к 3’ концу.</a:t>
            </a:r>
          </a:p>
          <a:p>
            <a:pPr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синтезе фрагмента полипептида в рибосому входят молекулы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тРНК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следующей последовательности (указаны антикодоны в направлении от 5’ к 3’ концу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ЦУГ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УАУ, АУА, ГЦУ, АУА</a:t>
            </a:r>
          </a:p>
          <a:p>
            <a:pPr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нуклеотидную последовательность участка ДНК, который кодирует данный полипептид, и определите, какая цепь является матричной (транскрибируемой) в данном фрагменте ДНК. Установите аминокислотную последовательность синтезируемого фрагмента полипептида. Укажите последовательность решения задачи. Для выполнения задания используйте таблицу генетического кода. При написании последовательностей нуклеиновых кислот указывайте направление цепи. </a:t>
            </a:r>
          </a:p>
          <a:p>
            <a:pPr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buNone/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09600" y="0"/>
            <a:ext cx="11150600" cy="787791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2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4561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27051" y="1052736"/>
            <a:ext cx="10972800" cy="4592689"/>
          </a:xfrm>
        </p:spPr>
        <p:txBody>
          <a:bodyPr>
            <a:noAutofit/>
          </a:bodyPr>
          <a:lstStyle/>
          <a:p>
            <a:pPr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последовательность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иРНК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5’-ЦАГАУАУАУАГЦУАУ-3’;</a:t>
            </a:r>
          </a:p>
          <a:p>
            <a:pPr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последовательность ДНК:</a:t>
            </a:r>
          </a:p>
          <a:p>
            <a:pPr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5’-ЦАГАТАТАТАГЦТАТ-3’</a:t>
            </a:r>
          </a:p>
          <a:p>
            <a:pPr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3’-ГТЦТАТАТАТЦГАТА-5’,</a:t>
            </a:r>
          </a:p>
          <a:p>
            <a:pPr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нижняя цепь матричная (транскрибируемая)</a:t>
            </a:r>
          </a:p>
          <a:p>
            <a:pPr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’-АТАГЦТАТАТАТЦТГ-3’</a:t>
            </a:r>
          </a:p>
          <a:p>
            <a:pPr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’-ТАТЦГАТАТАТАГАЦ-5’,</a:t>
            </a:r>
          </a:p>
          <a:p>
            <a:pPr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верхняя цепь матричная (транскрибируемая);</a:t>
            </a:r>
          </a:p>
          <a:p>
            <a:pPr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фрагмент полипептида: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-иле-тир-сер-тир.</a:t>
            </a:r>
          </a:p>
          <a:p>
            <a:pPr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элемент ответа засчитывается только при указании и 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двуцепочечной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последовательности ДНК, и того, какая цепь является матричной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buNone/>
              <a:defRPr/>
            </a:pPr>
            <a:endParaRPr lang="ru-RU" sz="1800" dirty="0"/>
          </a:p>
          <a:p>
            <a:pPr>
              <a:defRPr/>
            </a:pPr>
            <a:endParaRPr lang="ru-RU" sz="1800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09600" y="116632"/>
            <a:ext cx="11150600" cy="89302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 ответа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8056710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75249" y="1125415"/>
            <a:ext cx="10902462" cy="5380585"/>
          </a:xfrm>
        </p:spPr>
        <p:txBody>
          <a:bodyPr>
            <a:normAutofit fontScale="70000" lnSpcReduction="20000"/>
          </a:bodyPr>
          <a:lstStyle/>
          <a:p>
            <a:pPr indent="0" algn="just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что комплементарные цепи нуклеиновых кислот антипараллельны (5’ концу одной цепи соответствует 3’ конец другой цепи). Синтез нуклеиновых кислот начинается с 5’ конца. Рибосома движется по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иРНК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направлении от 5’ к 3’ концу.</a:t>
            </a:r>
          </a:p>
          <a:p>
            <a:pPr indent="0" algn="just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 имеет кодирующую и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некодирующую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области. Фрагмент начала гена имеет следующую последовательность нуклеотидов:</a:t>
            </a:r>
          </a:p>
          <a:p>
            <a:pPr indent="0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’-ЦТТААЦГЦТААТААТЦАТАГ-3’</a:t>
            </a:r>
          </a:p>
          <a:p>
            <a:pPr indent="0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3’-ГААТТГЦГАТТАТТАГТАТЦ-5’</a:t>
            </a:r>
          </a:p>
          <a:p>
            <a:pPr indent="0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indent="0" algn="just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последовательность аминокислот начала полипептида, если синтез начинается с аминокислоты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Объясните последовательность решения задачи. Для выполнения задания используйте таблицу генетического кода. При написании последовательностей нуклеиновых кислот указывайте направление цепи.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96948"/>
            <a:ext cx="9601200" cy="81592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4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805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>
            <a:extLst>
              <a:ext uri="{FF2B5EF4-FFF2-40B4-BE49-F238E27FC236}">
                <a16:creationId xmlns="" xmlns:a16="http://schemas.microsoft.com/office/drawing/2014/main" id="{6CCFB1EC-1D70-4E21-9089-A154329001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8696888"/>
              </p:ext>
            </p:extLst>
          </p:nvPr>
        </p:nvGraphicFramePr>
        <p:xfrm>
          <a:off x="1199458" y="1"/>
          <a:ext cx="10273140" cy="6813378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1712912">
                  <a:extLst>
                    <a:ext uri="{9D8B030D-6E8A-4147-A177-3AD203B41FA5}">
                      <a16:colId xmlns="" xmlns:a16="http://schemas.microsoft.com/office/drawing/2014/main" val="825004326"/>
                    </a:ext>
                  </a:extLst>
                </a:gridCol>
                <a:gridCol w="1712912">
                  <a:extLst>
                    <a:ext uri="{9D8B030D-6E8A-4147-A177-3AD203B41FA5}">
                      <a16:colId xmlns="" xmlns:a16="http://schemas.microsoft.com/office/drawing/2014/main" val="1393978547"/>
                    </a:ext>
                  </a:extLst>
                </a:gridCol>
                <a:gridCol w="1711829">
                  <a:extLst>
                    <a:ext uri="{9D8B030D-6E8A-4147-A177-3AD203B41FA5}">
                      <a16:colId xmlns="" xmlns:a16="http://schemas.microsoft.com/office/drawing/2014/main" val="1908164775"/>
                    </a:ext>
                  </a:extLst>
                </a:gridCol>
                <a:gridCol w="1711829">
                  <a:extLst>
                    <a:ext uri="{9D8B030D-6E8A-4147-A177-3AD203B41FA5}">
                      <a16:colId xmlns="" xmlns:a16="http://schemas.microsoft.com/office/drawing/2014/main" val="1352489969"/>
                    </a:ext>
                  </a:extLst>
                </a:gridCol>
                <a:gridCol w="1711829">
                  <a:extLst>
                    <a:ext uri="{9D8B030D-6E8A-4147-A177-3AD203B41FA5}">
                      <a16:colId xmlns="" xmlns:a16="http://schemas.microsoft.com/office/drawing/2014/main" val="2853648531"/>
                    </a:ext>
                  </a:extLst>
                </a:gridCol>
                <a:gridCol w="1711829">
                  <a:extLst>
                    <a:ext uri="{9D8B030D-6E8A-4147-A177-3AD203B41FA5}">
                      <a16:colId xmlns="" xmlns:a16="http://schemas.microsoft.com/office/drawing/2014/main" val="1010451353"/>
                    </a:ext>
                  </a:extLst>
                </a:gridCol>
              </a:tblGrid>
              <a:tr h="28522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Первое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основание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Второе основание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Третье основание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40336421"/>
                  </a:ext>
                </a:extLst>
              </a:tr>
              <a:tr h="4144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68055608"/>
                  </a:ext>
                </a:extLst>
              </a:tr>
              <a:tr h="15284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Фен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Фен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Лей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Лей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Тир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Тир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—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—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Цис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Цис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—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Три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36371933"/>
                  </a:ext>
                </a:extLst>
              </a:tr>
              <a:tr h="15284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Лей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Лей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Лей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Лей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Гис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Гис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Глн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Глн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Арг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Арг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Арг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Арг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5241310"/>
                  </a:ext>
                </a:extLst>
              </a:tr>
              <a:tr h="15284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Иле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Иле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Иле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Асн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Асн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Лиз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Лиз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Арг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Арг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606497"/>
                  </a:ext>
                </a:extLst>
              </a:tr>
              <a:tr h="15284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Вал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Вал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Вал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Вал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Асп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Асп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Глу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Глу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Гли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Гли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Гли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Гли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0" marR="51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97316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757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714</TotalTime>
  <Words>1675</Words>
  <Application>Microsoft Office PowerPoint</Application>
  <PresentationFormat>Произвольный</PresentationFormat>
  <Paragraphs>381</Paragraphs>
  <Slides>27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Открытая</vt:lpstr>
      <vt:lpstr>   Решение цитологических задач второй части ЕГЭ</vt:lpstr>
      <vt:lpstr>Задание 27 Вариант 1</vt:lpstr>
      <vt:lpstr>Генетический код (иРНК от 5’ к 3’)</vt:lpstr>
      <vt:lpstr>Элементы ответа</vt:lpstr>
      <vt:lpstr>Критерии оценивания</vt:lpstr>
      <vt:lpstr>Вариант 2</vt:lpstr>
      <vt:lpstr>Элементы ответа</vt:lpstr>
      <vt:lpstr>Вариант 4</vt:lpstr>
      <vt:lpstr>Презентация PowerPoint</vt:lpstr>
      <vt:lpstr>Элементы ответа</vt:lpstr>
      <vt:lpstr>Критерии оценивания</vt:lpstr>
      <vt:lpstr>Вариант 5</vt:lpstr>
      <vt:lpstr>Элементы ответа</vt:lpstr>
      <vt:lpstr>Критерии оценивания</vt:lpstr>
      <vt:lpstr>Вариант 6</vt:lpstr>
      <vt:lpstr>Элементы ответа</vt:lpstr>
      <vt:lpstr>Критерии оценивания</vt:lpstr>
      <vt:lpstr>Вариант 7</vt:lpstr>
      <vt:lpstr>Элементы ответа</vt:lpstr>
      <vt:lpstr>Критерии оценивания</vt:lpstr>
      <vt:lpstr>Вариант 8</vt:lpstr>
      <vt:lpstr>Схема решения задачи </vt:lpstr>
      <vt:lpstr>Критерии оценивания</vt:lpstr>
      <vt:lpstr>Презентация PowerPoint</vt:lpstr>
      <vt:lpstr>Элементы ответа</vt:lpstr>
      <vt:lpstr>Критерии оценивания</vt:lpstr>
      <vt:lpstr>Спасибо за внимание!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Изменение генетического аспекта в КИМах ЕГЭ по биологии в период 2012-2022гг.</dc:title>
  <dc:creator>Alex .</dc:creator>
  <cp:lastModifiedBy>Евгений Мазяркин</cp:lastModifiedBy>
  <cp:revision>94</cp:revision>
  <dcterms:created xsi:type="dcterms:W3CDTF">2022-10-08T06:51:37Z</dcterms:created>
  <dcterms:modified xsi:type="dcterms:W3CDTF">2024-02-14T08:03:21Z</dcterms:modified>
</cp:coreProperties>
</file>