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367" r:id="rId2"/>
    <p:sldId id="370" r:id="rId3"/>
    <p:sldId id="382" r:id="rId4"/>
    <p:sldId id="384" r:id="rId5"/>
    <p:sldId id="385" r:id="rId6"/>
    <p:sldId id="386" r:id="rId7"/>
    <p:sldId id="398" r:id="rId8"/>
    <p:sldId id="389" r:id="rId9"/>
    <p:sldId id="390" r:id="rId10"/>
    <p:sldId id="391" r:id="rId11"/>
    <p:sldId id="392" r:id="rId12"/>
    <p:sldId id="393" r:id="rId13"/>
    <p:sldId id="394" r:id="rId14"/>
    <p:sldId id="395" r:id="rId15"/>
    <p:sldId id="396" r:id="rId16"/>
    <p:sldId id="397" r:id="rId17"/>
    <p:sldId id="31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muilenko" initials="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99FF"/>
    <a:srgbClr val="FF7C80"/>
    <a:srgbClr val="FFCC66"/>
    <a:srgbClr val="FFCC99"/>
    <a:srgbClr val="FFCCCC"/>
    <a:srgbClr val="00CCFF"/>
    <a:srgbClr val="FF9999"/>
    <a:srgbClr val="FF9933"/>
    <a:srgbClr val="E4A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35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56850-F5CC-4DA9-B029-5900AF5138F1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5CBC8-11E4-4843-892C-1EEC0034C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128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70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77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50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0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916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23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6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820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03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0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31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75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A10B85A8-6574-4E2D-A18F-18B0A7C7C29C}" type="slidenum">
              <a:rPr lang="it-IT"/>
              <a:pPr algn="l">
                <a:defRPr/>
              </a:pPr>
              <a:t>1</a:t>
            </a:fld>
            <a:endParaRPr lang="it-IT"/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762000" y="5867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800">
              <a:latin typeface="Times New Roman" pitchFamily="18" charset="0"/>
            </a:endParaRP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250825" y="2205038"/>
            <a:ext cx="8477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400" b="1" i="1">
              <a:solidFill>
                <a:srgbClr val="800000"/>
              </a:solidFill>
              <a:latin typeface="Franklin Gothic Book" pitchFamily="34" charset="0"/>
            </a:endParaRPr>
          </a:p>
        </p:txBody>
      </p:sp>
      <p:sp>
        <p:nvSpPr>
          <p:cNvPr id="4101" name="Прямоугольник 7"/>
          <p:cNvSpPr>
            <a:spLocks noChangeArrowheads="1"/>
          </p:cNvSpPr>
          <p:nvPr/>
        </p:nvSpPr>
        <p:spPr bwMode="auto">
          <a:xfrm>
            <a:off x="2663825" y="0"/>
            <a:ext cx="64801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Государственное бюджетное учреждение Новосибирской области – Центр психолого-педагогической, медицинской и социальной помощи детям</a:t>
            </a:r>
            <a:endParaRPr lang="ru-RU" altLang="ru-RU" sz="2000" b="1" i="1" dirty="0" smtClean="0">
              <a:solidFill>
                <a:schemeClr val="accent6">
                  <a:lumMod val="75000"/>
                </a:schemeClr>
              </a:solidFill>
              <a:latin typeface="Franklin Gothic Book" pitchFamily="34" charset="0"/>
            </a:endParaRPr>
          </a:p>
          <a:p>
            <a:pPr algn="ctr" eaLnBrk="1" hangingPunct="1">
              <a:defRPr/>
            </a:pPr>
            <a:r>
              <a:rPr lang="ru-RU" altLang="ru-RU" sz="2400" b="1" i="1" dirty="0" smtClean="0">
                <a:solidFill>
                  <a:srgbClr val="800000"/>
                </a:solidFill>
                <a:latin typeface="Franklin Gothic Book" pitchFamily="34" charset="0"/>
              </a:rPr>
              <a:t>«Областной центр диагностики </a:t>
            </a:r>
            <a:br>
              <a:rPr lang="ru-RU" altLang="ru-RU" sz="2400" b="1" i="1" dirty="0" smtClean="0">
                <a:solidFill>
                  <a:srgbClr val="800000"/>
                </a:solidFill>
                <a:latin typeface="Franklin Gothic Book" pitchFamily="34" charset="0"/>
              </a:rPr>
            </a:br>
            <a:r>
              <a:rPr lang="ru-RU" altLang="ru-RU" sz="2400" b="1" i="1" dirty="0" smtClean="0">
                <a:solidFill>
                  <a:srgbClr val="800000"/>
                </a:solidFill>
                <a:latin typeface="Franklin Gothic Book" pitchFamily="34" charset="0"/>
              </a:rPr>
              <a:t>и консультирования»</a:t>
            </a:r>
            <a:r>
              <a:rPr lang="ru-RU" altLang="ru-RU" sz="2400" b="1" i="1" dirty="0" smtClean="0">
                <a:latin typeface="Franklin Gothic Book" pitchFamily="34" charset="0"/>
              </a:rPr>
              <a:t> </a:t>
            </a:r>
            <a:endParaRPr lang="ru-RU" altLang="ru-RU" sz="2400" dirty="0" smtClean="0">
              <a:latin typeface="Franklin Gothic Book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86310" y="1938338"/>
            <a:ext cx="707412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</a:rPr>
              <a:t>Условия организации и проведения государственной итоговой аттестации обучающихся с ограниченными возможностями здоровья и инвалидностью</a:t>
            </a:r>
            <a:endParaRPr lang="ru-RU" sz="2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n-lt"/>
              </a:rPr>
              <a:t>НОВОСИБИРСК</a:t>
            </a:r>
            <a:r>
              <a:rPr lang="ru-RU" sz="1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n-lt"/>
              </a:rPr>
              <a:t>, </a:t>
            </a:r>
            <a:r>
              <a:rPr lang="ru-RU" sz="1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n-lt"/>
              </a:rPr>
              <a:t>2020</a:t>
            </a:r>
            <a:endParaRPr lang="ru-RU" sz="1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+mn-lt"/>
            </a:endParaRPr>
          </a:p>
        </p:txBody>
      </p:sp>
      <p:sp>
        <p:nvSpPr>
          <p:cNvPr id="2055" name="TextBox 1"/>
          <p:cNvSpPr txBox="1">
            <a:spLocks noChangeArrowheads="1"/>
          </p:cNvSpPr>
          <p:nvPr/>
        </p:nvSpPr>
        <p:spPr bwMode="auto">
          <a:xfrm>
            <a:off x="4191571" y="6033184"/>
            <a:ext cx="45365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800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Богданова Наталья Александровна, руководитель ЦПМПК</a:t>
            </a:r>
          </a:p>
        </p:txBody>
      </p:sp>
      <p:grpSp>
        <p:nvGrpSpPr>
          <p:cNvPr id="2056" name="Группа 6"/>
          <p:cNvGrpSpPr>
            <a:grpSpLocks/>
          </p:cNvGrpSpPr>
          <p:nvPr/>
        </p:nvGrpSpPr>
        <p:grpSpPr bwMode="auto">
          <a:xfrm>
            <a:off x="357188" y="142875"/>
            <a:ext cx="2095500" cy="1795463"/>
            <a:chOff x="161894" y="57150"/>
            <a:chExt cx="2143108" cy="1785926"/>
          </a:xfrm>
        </p:grpSpPr>
        <p:pic>
          <p:nvPicPr>
            <p:cNvPr id="2057" name="Picture 7" descr="D:\ОЦСППО-1\ОЦДиК-общее\логотип крашеный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596" y="285728"/>
              <a:ext cx="1571604" cy="1392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Прямоугольник 11"/>
            <p:cNvSpPr/>
            <p:nvPr/>
          </p:nvSpPr>
          <p:spPr>
            <a:xfrm>
              <a:off x="161894" y="57150"/>
              <a:ext cx="2143108" cy="1785926"/>
            </a:xfrm>
            <a:prstGeom prst="rect">
              <a:avLst/>
            </a:prstGeom>
            <a:noFill/>
          </p:spPr>
          <p:txBody>
            <a:bodyPr spcFirstLastPara="1" wrap="none">
              <a:prstTxWarp prst="textArchDown">
                <a:avLst>
                  <a:gd name="adj" fmla="val 17506482"/>
                </a:avLst>
              </a:prstTxWarp>
              <a:spAutoFit/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/>
            <a:p>
              <a:pPr algn="ctr">
                <a:defRPr/>
              </a:pPr>
              <a:r>
                <a:rPr lang="ru-RU" sz="1400" b="1" spc="150" dirty="0">
                  <a:ln w="11430"/>
                  <a:solidFill>
                    <a:schemeClr val="bg2">
                      <a:lumMod val="50000"/>
                    </a:schemeClr>
                  </a:solidFill>
                  <a:effectLst>
                    <a:outerShdw blurRad="25400" algn="tl" rotWithShape="0">
                      <a:srgbClr val="000000">
                        <a:alpha val="43000"/>
                      </a:srgbClr>
                    </a:outerShdw>
                  </a:effectLst>
                  <a:latin typeface="Arial" pitchFamily="34" charset="0"/>
                </a:rPr>
                <a:t>Областной центр диагностики и консультирования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20832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100" b="1" dirty="0">
                <a:solidFill>
                  <a:srgbClr val="FF0000"/>
                </a:solidFill>
              </a:rPr>
              <a:t>Участники ГИА (обучающиеся с ОВЗ</a:t>
            </a:r>
            <a:r>
              <a:rPr lang="ru-RU" sz="3100" b="1" dirty="0" smtClean="0">
                <a:solidFill>
                  <a:srgbClr val="FF0000"/>
                </a:solidFill>
              </a:rPr>
              <a:t>) необходимые </a:t>
            </a:r>
            <a:r>
              <a:rPr lang="ru-RU" sz="3100" b="1" dirty="0">
                <a:solidFill>
                  <a:srgbClr val="FF0000"/>
                </a:solidFill>
              </a:rPr>
              <a:t>документы:</a:t>
            </a:r>
            <a:endParaRPr lang="ru-RU" sz="31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sz="4000" dirty="0"/>
              <a:t>Подробная выписка из медицинской карты с заключениями врачей ЛОР, окулист, невролог, хирург/ортопед, </a:t>
            </a:r>
            <a:r>
              <a:rPr lang="ru-RU" sz="4000" dirty="0" smtClean="0"/>
              <a:t>иной </a:t>
            </a:r>
            <a:r>
              <a:rPr lang="ru-RU" sz="4000" dirty="0"/>
              <a:t>врач;</a:t>
            </a:r>
          </a:p>
          <a:p>
            <a:pPr algn="just"/>
            <a:r>
              <a:rPr lang="ru-RU" sz="4000" dirty="0"/>
              <a:t>Характеристика из образовательной организации;</a:t>
            </a:r>
          </a:p>
          <a:p>
            <a:pPr algn="just"/>
            <a:r>
              <a:rPr lang="ru-RU" sz="4000" dirty="0"/>
              <a:t>Табель отметок (</a:t>
            </a:r>
            <a:r>
              <a:rPr lang="en-US" sz="4000" dirty="0"/>
              <a:t>I</a:t>
            </a:r>
            <a:r>
              <a:rPr lang="ru-RU" sz="4000" dirty="0"/>
              <a:t> –</a:t>
            </a:r>
            <a:r>
              <a:rPr lang="en-US" sz="4000" dirty="0"/>
              <a:t> III</a:t>
            </a:r>
            <a:r>
              <a:rPr lang="ru-RU" sz="4000" dirty="0"/>
              <a:t> четверть);</a:t>
            </a:r>
          </a:p>
          <a:p>
            <a:pPr algn="just"/>
            <a:r>
              <a:rPr lang="ru-RU" sz="4000" dirty="0"/>
              <a:t>Тетради с работами (русск. язык, математика);</a:t>
            </a:r>
          </a:p>
          <a:p>
            <a:pPr algn="just"/>
            <a:r>
              <a:rPr lang="ru-RU" sz="4000" dirty="0" smtClean="0"/>
              <a:t>Копия </a:t>
            </a:r>
            <a:r>
              <a:rPr lang="ru-RU" sz="4000" dirty="0"/>
              <a:t>паспорта ребенка и родителя (</a:t>
            </a:r>
            <a:r>
              <a:rPr lang="ru-RU" sz="4000" dirty="0" smtClean="0"/>
              <a:t>законного </a:t>
            </a:r>
            <a:r>
              <a:rPr lang="ru-RU" sz="4000" dirty="0"/>
              <a:t>представителя</a:t>
            </a:r>
            <a:r>
              <a:rPr lang="ru-RU" sz="4000" dirty="0" smtClean="0"/>
              <a:t>);</a:t>
            </a:r>
          </a:p>
          <a:p>
            <a:pPr algn="just"/>
            <a:r>
              <a:rPr lang="ru-RU" sz="4000" dirty="0">
                <a:solidFill>
                  <a:srgbClr val="FF0000"/>
                </a:solidFill>
              </a:rPr>
              <a:t>Копия предыдущего </a:t>
            </a:r>
            <a:r>
              <a:rPr lang="ru-RU" sz="4000" dirty="0" smtClean="0">
                <a:solidFill>
                  <a:srgbClr val="FF0000"/>
                </a:solidFill>
              </a:rPr>
              <a:t>заключения ПМПК;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* </a:t>
            </a:r>
            <a:r>
              <a:rPr lang="ru-RU" dirty="0"/>
              <a:t>ст. 2п. 16 Федерального закона от 29.12.2012 г. № 273-ФЗ «Об образовании в Российской Федерации»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05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Участники ГИА (обучающиеся на дому, в медицинских организациях) </a:t>
            </a:r>
            <a:r>
              <a:rPr lang="ru-RU" sz="2800" b="1" dirty="0" smtClean="0">
                <a:solidFill>
                  <a:srgbClr val="FF0000"/>
                </a:solidFill>
              </a:rPr>
              <a:t>- необходимые </a:t>
            </a:r>
            <a:r>
              <a:rPr lang="ru-RU" sz="2800" b="1" dirty="0">
                <a:solidFill>
                  <a:srgbClr val="FF0000"/>
                </a:solidFill>
              </a:rPr>
              <a:t>документы: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Подробная выписка из медицинской карты с заключениями врачей ЛОР, окулист, невролог, хирург/ортопед, иной врач;</a:t>
            </a:r>
          </a:p>
          <a:p>
            <a:pPr algn="just"/>
            <a:r>
              <a:rPr lang="ru-RU" dirty="0"/>
              <a:t>Характеристика из образовательной организации;</a:t>
            </a:r>
          </a:p>
          <a:p>
            <a:pPr algn="just"/>
            <a:r>
              <a:rPr lang="ru-RU" dirty="0"/>
              <a:t>Табель отметок (</a:t>
            </a:r>
            <a:r>
              <a:rPr lang="en-US" dirty="0"/>
              <a:t>I</a:t>
            </a:r>
            <a:r>
              <a:rPr lang="ru-RU" dirty="0"/>
              <a:t> –</a:t>
            </a:r>
            <a:r>
              <a:rPr lang="en-US" dirty="0"/>
              <a:t> III</a:t>
            </a:r>
            <a:r>
              <a:rPr lang="ru-RU" dirty="0"/>
              <a:t> четверть);</a:t>
            </a:r>
          </a:p>
          <a:p>
            <a:pPr algn="just"/>
            <a:r>
              <a:rPr lang="ru-RU" dirty="0"/>
              <a:t>Тетради с работами (русск. язык, математика);</a:t>
            </a:r>
          </a:p>
          <a:p>
            <a:pPr algn="just"/>
            <a:r>
              <a:rPr lang="ru-RU" dirty="0" smtClean="0"/>
              <a:t>Копия </a:t>
            </a:r>
            <a:r>
              <a:rPr lang="ru-RU" dirty="0"/>
              <a:t>паспорта ребенка и родителя (законного представителя</a:t>
            </a:r>
            <a:r>
              <a:rPr lang="ru-RU" dirty="0" smtClean="0"/>
              <a:t>);</a:t>
            </a:r>
          </a:p>
          <a:p>
            <a:r>
              <a:rPr lang="ru-RU" dirty="0"/>
              <a:t>организациях</a:t>
            </a:r>
          </a:p>
          <a:p>
            <a:r>
              <a:rPr lang="ru-RU" b="1" dirty="0">
                <a:solidFill>
                  <a:srgbClr val="FF0000"/>
                </a:solidFill>
              </a:rPr>
              <a:t>Медицинское заключение </a:t>
            </a:r>
            <a:r>
              <a:rPr lang="ru-RU" dirty="0">
                <a:solidFill>
                  <a:srgbClr val="FF0000"/>
                </a:solidFill>
              </a:rPr>
              <a:t>об обучении на дому</a:t>
            </a:r>
            <a:r>
              <a:rPr lang="ru-RU" dirty="0" smtClean="0">
                <a:solidFill>
                  <a:srgbClr val="FF0000"/>
                </a:solidFill>
              </a:rPr>
              <a:t>*</a:t>
            </a:r>
          </a:p>
          <a:p>
            <a:r>
              <a:rPr lang="ru-RU" b="1" dirty="0" smtClean="0"/>
              <a:t>Приказ о переводе </a:t>
            </a:r>
            <a:r>
              <a:rPr lang="ru-RU" dirty="0" smtClean="0"/>
              <a:t>обучающегося </a:t>
            </a:r>
            <a:r>
              <a:rPr lang="ru-RU" b="1" dirty="0" smtClean="0"/>
              <a:t>на обучение на дому в 201Х-201Хуч.г.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Медицинское </a:t>
            </a:r>
            <a:r>
              <a:rPr lang="ru-RU" b="1" dirty="0">
                <a:solidFill>
                  <a:srgbClr val="FF0000"/>
                </a:solidFill>
              </a:rPr>
              <a:t>заключение, </a:t>
            </a:r>
            <a:r>
              <a:rPr lang="ru-RU" dirty="0">
                <a:solidFill>
                  <a:srgbClr val="FF0000"/>
                </a:solidFill>
              </a:rPr>
              <a:t>подтверждающее нахождение в медицинской организации</a:t>
            </a:r>
          </a:p>
          <a:p>
            <a:pPr marL="0" indent="0">
              <a:buNone/>
            </a:pPr>
            <a:r>
              <a:rPr lang="ru-RU" i="1" dirty="0" smtClean="0"/>
              <a:t>*</a:t>
            </a:r>
          </a:p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sz="2900" dirty="0"/>
              <a:t>Ст. 41, ФЗ -273;</a:t>
            </a:r>
          </a:p>
          <a:p>
            <a:pPr marL="0" indent="0">
              <a:buNone/>
            </a:pPr>
            <a:r>
              <a:rPr lang="ru-RU" sz="2900" dirty="0" smtClean="0"/>
              <a:t>•</a:t>
            </a:r>
            <a:r>
              <a:rPr lang="ru-RU" sz="2900" i="1" dirty="0"/>
              <a:t>Приказ Минздрава России от 30.06.2016г. №436н «Об утверждении перечня заболеваний, наличие которых дает право на обучение по основным общеобразовательным программам на дому»</a:t>
            </a:r>
            <a:endParaRPr lang="ru-RU" sz="2900" dirty="0"/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9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Условия при сдаче ГИА, которые могут быть обеспечены ребенку-инвалиду, инвалиду и обучающемуся с ОВЗ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Право выбора формы экзамена (ОГЭ, ЕГЭ, ГВЭ)</a:t>
            </a:r>
          </a:p>
          <a:p>
            <a:r>
              <a:rPr lang="ru-RU" dirty="0" smtClean="0"/>
              <a:t>Возможность сокращения экзаменов до 2-х (русский язык, математика)</a:t>
            </a:r>
          </a:p>
          <a:p>
            <a:r>
              <a:rPr lang="ru-RU" dirty="0" smtClean="0"/>
              <a:t>Возможность сдавать экзамены устно</a:t>
            </a:r>
          </a:p>
          <a:p>
            <a:r>
              <a:rPr lang="ru-RU" dirty="0" smtClean="0"/>
              <a:t>Увеличение времени экзамена на 1,5 часа, собеседования на 30 минут</a:t>
            </a:r>
          </a:p>
          <a:p>
            <a:r>
              <a:rPr lang="ru-RU" dirty="0" smtClean="0"/>
              <a:t>Учет индивидуальных особенностей при организации ГИА (ассистент, оборудование)</a:t>
            </a:r>
          </a:p>
          <a:p>
            <a:r>
              <a:rPr lang="ru-RU" dirty="0" smtClean="0"/>
              <a:t>Возможность использовать медицинское оборудование, препараты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30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600" b="1" dirty="0">
                <a:solidFill>
                  <a:srgbClr val="FF0000"/>
                </a:solidFill>
              </a:rPr>
              <a:t>Условия, которые могут быть обеспечены при проведении ГИА обучающемуся на дому, в медицинских организациях (кроме обучающихся с ОВЗ и инвалидностью)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Сдает </a:t>
            </a:r>
            <a:r>
              <a:rPr lang="ru-RU" dirty="0" smtClean="0">
                <a:solidFill>
                  <a:srgbClr val="FF0000"/>
                </a:solidFill>
              </a:rPr>
              <a:t>4</a:t>
            </a:r>
            <a:r>
              <a:rPr lang="ru-RU" dirty="0" smtClean="0"/>
              <a:t> экзамена</a:t>
            </a:r>
          </a:p>
          <a:p>
            <a:r>
              <a:rPr lang="ru-RU" dirty="0" smtClean="0"/>
              <a:t>Время экзамена </a:t>
            </a:r>
            <a:r>
              <a:rPr lang="ru-RU" dirty="0" smtClean="0">
                <a:solidFill>
                  <a:srgbClr val="FF0000"/>
                </a:solidFill>
              </a:rPr>
              <a:t>не</a:t>
            </a:r>
            <a:r>
              <a:rPr lang="ru-RU" dirty="0" smtClean="0"/>
              <a:t> увеличивается</a:t>
            </a:r>
          </a:p>
          <a:p>
            <a:r>
              <a:rPr lang="ru-RU" dirty="0" smtClean="0"/>
              <a:t>Дополнительное время на прием лекарства и медицинские процедуры</a:t>
            </a:r>
          </a:p>
          <a:p>
            <a:r>
              <a:rPr lang="ru-RU" dirty="0" smtClean="0"/>
              <a:t>Учет индивидуальных особенностей здоровья при организации ГИА (ассистент, оборудование, медицинские препараты…)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4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100" b="1" dirty="0">
                <a:solidFill>
                  <a:srgbClr val="FF0000"/>
                </a:solidFill>
              </a:rPr>
              <a:t>Условия, которые могут быть обеспечены при проведении ГИА обучающемуся с ОВЗ, инвалидностью, обучающемуся на дому, в медицинской организации</a:t>
            </a:r>
            <a:endParaRPr lang="ru-RU" sz="31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b="1" i="1" dirty="0"/>
              <a:t>ДЛЯ СЛАБОВИДЯЩИХ: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-диагностические материалы в увеличенном размере;</a:t>
            </a:r>
          </a:p>
          <a:p>
            <a:pPr marL="0" indent="0">
              <a:buNone/>
            </a:pPr>
            <a:r>
              <a:rPr lang="ru-RU" dirty="0"/>
              <a:t>-наличие увеличительных устройств;</a:t>
            </a:r>
          </a:p>
          <a:p>
            <a:pPr marL="0" indent="0">
              <a:buNone/>
            </a:pPr>
            <a:r>
              <a:rPr lang="ru-RU" dirty="0"/>
              <a:t>-индивидуальное равномерное освещение не менее 300 люкс </a:t>
            </a: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b="1" i="1" dirty="0"/>
              <a:t>ДЛЯ СЛЕПЫХ: </a:t>
            </a:r>
            <a:endParaRPr lang="ru-RU" b="1" i="1" dirty="0" smtClean="0"/>
          </a:p>
          <a:p>
            <a:pPr marL="0" indent="0">
              <a:buNone/>
            </a:pPr>
            <a:r>
              <a:rPr lang="ru-RU" i="1" dirty="0" smtClean="0"/>
              <a:t>-</a:t>
            </a:r>
            <a:r>
              <a:rPr lang="ru-RU" dirty="0"/>
              <a:t>выполнение </a:t>
            </a:r>
            <a:r>
              <a:rPr lang="ru-RU" dirty="0" smtClean="0"/>
              <a:t>задания на </a:t>
            </a:r>
            <a:r>
              <a:rPr lang="ru-RU" dirty="0"/>
              <a:t>компьютере со специализированным </a:t>
            </a:r>
            <a:r>
              <a:rPr lang="ru-RU" dirty="0" smtClean="0"/>
              <a:t>программным обеспечением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-оформление материалов рельефно-точечным шрифтом Брайля;</a:t>
            </a:r>
          </a:p>
          <a:p>
            <a:pPr marL="0" indent="0">
              <a:buNone/>
            </a:pPr>
            <a:r>
              <a:rPr lang="ru-RU" dirty="0"/>
              <a:t>-специальные принадлежности для оформления ответов рельефно-точечным шрифтом </a:t>
            </a:r>
            <a:r>
              <a:rPr lang="ru-RU" dirty="0" smtClean="0"/>
              <a:t>Брайля;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тифлопереводчик</a:t>
            </a:r>
            <a:r>
              <a:rPr lang="ru-RU" dirty="0" smtClean="0"/>
              <a:t>, переносит ответы в бланк;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ассистент, оказывает техническую помощь.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03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b="1" i="1" dirty="0"/>
              <a:t>ДЛЯ ГЛУХИХ И СЛАБОСЛЫШАЩИХ</a:t>
            </a:r>
            <a:r>
              <a:rPr lang="ru-RU" b="1" i="1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- звукоусиливающая </a:t>
            </a:r>
            <a:r>
              <a:rPr lang="ru-RU" dirty="0"/>
              <a:t>аппаратура индивидуального и коллективного пользования;</a:t>
            </a:r>
          </a:p>
          <a:p>
            <a:pPr marL="0" indent="0">
              <a:buNone/>
            </a:pPr>
            <a:r>
              <a:rPr lang="ru-RU" dirty="0" smtClean="0"/>
              <a:t>- ассистент-</a:t>
            </a:r>
            <a:r>
              <a:rPr lang="ru-RU" dirty="0" err="1" smtClean="0"/>
              <a:t>сурдопереводчик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- инструкция на бумажном носителе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i="1" dirty="0"/>
              <a:t>ДЛЯ ЛИЦ С НАРУШЕНИЯМИ ОПОРНО-ДВИГАТЕЛЬНОГО АППАРАТА: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- выполнение </a:t>
            </a:r>
            <a:r>
              <a:rPr lang="ru-RU" dirty="0"/>
              <a:t>задания на компьютере со специализированным </a:t>
            </a:r>
            <a:r>
              <a:rPr lang="ru-RU" dirty="0" smtClean="0"/>
              <a:t>программным обеспечением</a:t>
            </a:r>
          </a:p>
          <a:p>
            <a:pPr>
              <a:buFontTx/>
              <a:buChar char="-"/>
            </a:pPr>
            <a:r>
              <a:rPr lang="ru-RU" dirty="0" smtClean="0"/>
              <a:t>ассистент для технической поддержки</a:t>
            </a:r>
          </a:p>
          <a:p>
            <a:pPr>
              <a:buFontTx/>
              <a:buChar char="-"/>
            </a:pPr>
            <a:r>
              <a:rPr lang="ru-RU" dirty="0"/>
              <a:t>д</a:t>
            </a:r>
            <a:r>
              <a:rPr lang="ru-RU" dirty="0" smtClean="0"/>
              <a:t>оступная архитектурная среда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ДЛЯ ЛИЦ С </a:t>
            </a:r>
            <a:r>
              <a:rPr lang="ru-RU" b="1" dirty="0" smtClean="0"/>
              <a:t>РАССТРОЙСТВАМИ </a:t>
            </a:r>
            <a:r>
              <a:rPr lang="ru-RU" b="1" dirty="0" smtClean="0"/>
              <a:t>АУТИСТИЧЕСКОГО СПЕКТРА</a:t>
            </a:r>
          </a:p>
          <a:p>
            <a:pPr>
              <a:buFontTx/>
              <a:buChar char="-"/>
            </a:pPr>
            <a:r>
              <a:rPr lang="ru-RU" dirty="0" smtClean="0"/>
              <a:t>диктант, упрощенный текст</a:t>
            </a:r>
          </a:p>
          <a:p>
            <a:pPr>
              <a:buFontTx/>
              <a:buChar char="-"/>
            </a:pPr>
            <a:r>
              <a:rPr lang="ru-RU" dirty="0" smtClean="0"/>
              <a:t>ассистент для стабилизации эмоционального состояния</a:t>
            </a:r>
          </a:p>
          <a:p>
            <a:pPr>
              <a:buFontTx/>
              <a:buChar char="-"/>
            </a:pPr>
            <a:r>
              <a:rPr lang="ru-RU" dirty="0" smtClean="0"/>
              <a:t>выполнение </a:t>
            </a:r>
            <a:r>
              <a:rPr lang="ru-RU" dirty="0"/>
              <a:t>задания на компьютере со специализированным программным обеспечением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19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У</a:t>
            </a:r>
            <a:r>
              <a:rPr lang="ru-RU" sz="2800" b="1" dirty="0" smtClean="0">
                <a:solidFill>
                  <a:srgbClr val="FF0000"/>
                </a:solidFill>
              </a:rPr>
              <a:t>словия при </a:t>
            </a:r>
            <a:r>
              <a:rPr lang="ru-RU" sz="2800" b="1" dirty="0" smtClean="0">
                <a:solidFill>
                  <a:srgbClr val="FF0000"/>
                </a:solidFill>
              </a:rPr>
              <a:t>проведении ГИА</a:t>
            </a:r>
            <a:r>
              <a:rPr lang="ru-RU" sz="2800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sz="7200" b="1" dirty="0"/>
              <a:t>Ассистент-помощник для передвижения</a:t>
            </a:r>
            <a:r>
              <a:rPr lang="ru-RU" sz="7200" dirty="0"/>
              <a:t>	</a:t>
            </a:r>
          </a:p>
          <a:p>
            <a:pPr marL="0" indent="0">
              <a:buNone/>
            </a:pPr>
            <a:r>
              <a:rPr lang="ru-RU" sz="7200" dirty="0"/>
              <a:t>•самостоятельно не передвигается или испытывает значительные трудности в самостоятельном передвижении</a:t>
            </a:r>
          </a:p>
          <a:p>
            <a:pPr marL="0" indent="0">
              <a:buNone/>
            </a:pPr>
            <a:r>
              <a:rPr lang="ru-RU" sz="7200" dirty="0"/>
              <a:t>•трудности ориентации в пространстве</a:t>
            </a:r>
          </a:p>
          <a:p>
            <a:pPr marL="0" indent="0">
              <a:buNone/>
            </a:pPr>
            <a:r>
              <a:rPr lang="ru-RU" sz="7200" dirty="0"/>
              <a:t>	</a:t>
            </a:r>
          </a:p>
          <a:p>
            <a:pPr marL="0" indent="0">
              <a:buNone/>
            </a:pPr>
            <a:r>
              <a:rPr lang="ru-RU" sz="7200" b="1" dirty="0"/>
              <a:t>Ассистент-помощник </a:t>
            </a:r>
            <a:r>
              <a:rPr lang="ru-RU" sz="7200" b="1" dirty="0" smtClean="0"/>
              <a:t>(</a:t>
            </a:r>
            <a:r>
              <a:rPr lang="ru-RU" sz="7200" b="1" dirty="0"/>
              <a:t>педагог-психолог) </a:t>
            </a:r>
            <a:r>
              <a:rPr lang="ru-RU" sz="7200" dirty="0"/>
              <a:t>	</a:t>
            </a:r>
          </a:p>
          <a:p>
            <a:pPr marL="0" indent="0">
              <a:buNone/>
            </a:pPr>
            <a:r>
              <a:rPr lang="ru-RU" sz="7200" dirty="0"/>
              <a:t>•выраженные особенности эмоционально-личностной сферы и поведения </a:t>
            </a:r>
            <a:endParaRPr lang="ru-RU" sz="7200" dirty="0" smtClean="0"/>
          </a:p>
          <a:p>
            <a:pPr marL="0" indent="0">
              <a:buNone/>
            </a:pPr>
            <a:r>
              <a:rPr lang="ru-RU" sz="7200" dirty="0"/>
              <a:t>	</a:t>
            </a:r>
          </a:p>
          <a:p>
            <a:pPr marL="0" indent="0">
              <a:buNone/>
            </a:pPr>
            <a:r>
              <a:rPr lang="ru-RU" sz="7200" b="1" dirty="0"/>
              <a:t>Отдельная </a:t>
            </a:r>
            <a:r>
              <a:rPr lang="ru-RU" sz="7200" b="1" dirty="0" smtClean="0"/>
              <a:t>аудитория</a:t>
            </a:r>
          </a:p>
          <a:p>
            <a:r>
              <a:rPr lang="ru-RU" sz="7200" dirty="0" smtClean="0"/>
              <a:t>выраженные </a:t>
            </a:r>
            <a:r>
              <a:rPr lang="ru-RU" sz="7200" dirty="0"/>
              <a:t>особенности эмоционально-личностной сферы и поведения</a:t>
            </a:r>
          </a:p>
          <a:p>
            <a:r>
              <a:rPr lang="ru-RU" sz="7200" dirty="0" smtClean="0"/>
              <a:t>сложность </a:t>
            </a:r>
            <a:r>
              <a:rPr lang="ru-RU" sz="7200" dirty="0"/>
              <a:t>установления социальных контактов</a:t>
            </a:r>
          </a:p>
          <a:p>
            <a:r>
              <a:rPr lang="ru-RU" sz="7200" dirty="0" smtClean="0"/>
              <a:t>наличие </a:t>
            </a:r>
            <a:r>
              <a:rPr lang="ru-RU" sz="7200" dirty="0"/>
              <a:t>выраженных аффективных реакций, агрессивное поведение</a:t>
            </a:r>
          </a:p>
          <a:p>
            <a:r>
              <a:rPr lang="ru-RU" sz="7200" dirty="0" smtClean="0"/>
              <a:t>заболевания</a:t>
            </a:r>
            <a:r>
              <a:rPr lang="ru-RU" sz="7200" dirty="0"/>
              <a:t>, требующие ограничения контактов</a:t>
            </a:r>
          </a:p>
          <a:p>
            <a:pPr marL="0" indent="0">
              <a:buNone/>
            </a:pPr>
            <a:r>
              <a:rPr lang="ru-RU" sz="7200" dirty="0"/>
              <a:t>	</a:t>
            </a:r>
          </a:p>
          <a:p>
            <a:pPr marL="0" indent="0">
              <a:buNone/>
            </a:pPr>
            <a:r>
              <a:rPr lang="ru-RU" sz="7200" b="1" dirty="0"/>
              <a:t>На дому</a:t>
            </a:r>
            <a:r>
              <a:rPr lang="ru-RU" sz="7200" dirty="0"/>
              <a:t>	</a:t>
            </a:r>
          </a:p>
          <a:p>
            <a:r>
              <a:rPr lang="ru-RU" sz="7200" dirty="0"/>
              <a:t>невозможность передвижения</a:t>
            </a:r>
          </a:p>
          <a:p>
            <a:r>
              <a:rPr lang="ru-RU" sz="7200" dirty="0" smtClean="0"/>
              <a:t>заболевания</a:t>
            </a:r>
            <a:r>
              <a:rPr lang="ru-RU" sz="7200" dirty="0"/>
              <a:t>, требующие ограничения контактов</a:t>
            </a:r>
          </a:p>
          <a:p>
            <a:r>
              <a:rPr lang="ru-RU" sz="7200" dirty="0" smtClean="0"/>
              <a:t>выраженные </a:t>
            </a:r>
            <a:r>
              <a:rPr lang="ru-RU" sz="7200" dirty="0"/>
              <a:t>особенности поведения, в </a:t>
            </a:r>
            <a:r>
              <a:rPr lang="ru-RU" sz="7200" dirty="0" err="1"/>
              <a:t>т.ч</a:t>
            </a:r>
            <a:r>
              <a:rPr lang="ru-RU" sz="7200" dirty="0"/>
              <a:t>. представляющие опасность для окружающих</a:t>
            </a:r>
          </a:p>
          <a:p>
            <a:r>
              <a:rPr lang="ru-RU" sz="7200" dirty="0" smtClean="0"/>
              <a:t>длительное </a:t>
            </a:r>
            <a:r>
              <a:rPr lang="ru-RU" sz="7200" dirty="0"/>
              <a:t>обучение на дому</a:t>
            </a:r>
          </a:p>
          <a:p>
            <a:pPr marL="0" indent="0">
              <a:buNone/>
            </a:pPr>
            <a:r>
              <a:rPr lang="ru-RU" sz="6400" dirty="0"/>
              <a:t>	</a:t>
            </a:r>
          </a:p>
          <a:p>
            <a:pPr marL="0" indent="0">
              <a:buNone/>
            </a:pPr>
            <a:r>
              <a:rPr lang="ru-RU" sz="6400" dirty="0"/>
              <a:t>	</a:t>
            </a:r>
          </a:p>
          <a:p>
            <a:pPr marL="0" indent="0">
              <a:buNone/>
            </a:pPr>
            <a:r>
              <a:rPr lang="ru-RU" sz="6400" dirty="0"/>
              <a:t>	</a:t>
            </a:r>
          </a:p>
          <a:p>
            <a:endParaRPr lang="ru-RU" sz="5500" dirty="0"/>
          </a:p>
        </p:txBody>
      </p:sp>
    </p:spTree>
    <p:extLst>
      <p:ext uri="{BB962C8B-B14F-4D97-AF65-F5344CB8AC3E}">
        <p14:creationId xmlns:p14="http://schemas.microsoft.com/office/powerpoint/2010/main" val="361366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Желаем всем успехов!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ГБУ НСО «ОЦДК» ЦПМПК</a:t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т. 276-21-51</a:t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FF0000"/>
                </a:solidFill>
              </a:rPr>
              <a:t>cpmpk.54@mail.ru</a:t>
            </a:r>
            <a:endParaRPr lang="ru-RU" sz="3100" b="1" dirty="0">
              <a:solidFill>
                <a:srgbClr val="FF0000"/>
              </a:solidFill>
            </a:endParaRPr>
          </a:p>
        </p:txBody>
      </p:sp>
      <p:pic>
        <p:nvPicPr>
          <p:cNvPr id="4" name="Picture 6" descr="F:\ОЦСППО\ОЦДиК-общее\логотип испр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564905"/>
            <a:ext cx="4320480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083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Нормативно-правовые документы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b="1" dirty="0" smtClean="0"/>
              <a:t>Федеральный закон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№ </a:t>
            </a:r>
            <a:r>
              <a:rPr lang="ru-RU" b="1" dirty="0" smtClean="0"/>
              <a:t>273-ФЗ </a:t>
            </a:r>
            <a:r>
              <a:rPr lang="ru-RU" dirty="0" smtClean="0"/>
              <a:t>от 29.12.2012г. Об образовании в Российской Федерации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b="1" dirty="0" smtClean="0"/>
              <a:t>Приказы Министерства образования и науки Российской Федерации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•</a:t>
            </a:r>
            <a:r>
              <a:rPr lang="ru-RU" b="1" dirty="0" smtClean="0"/>
              <a:t>№ 1015 </a:t>
            </a:r>
            <a:r>
              <a:rPr lang="ru-RU" dirty="0" smtClean="0"/>
              <a:t>от 30.08.2013г. Об утверждении Порядка организации и осуществления образовательной деятельности по основным общеобразовательным программам –образовательным программам начального общего, основного общего и среднего общего образования (с изменениями 2015г</a:t>
            </a:r>
            <a:r>
              <a:rPr lang="ru-RU" dirty="0"/>
              <a:t>.)</a:t>
            </a:r>
          </a:p>
          <a:p>
            <a:pPr marL="0" indent="0">
              <a:buNone/>
            </a:pPr>
            <a:r>
              <a:rPr lang="ru-RU" dirty="0"/>
              <a:t>•</a:t>
            </a:r>
            <a:r>
              <a:rPr lang="ru-RU" b="1" dirty="0" smtClean="0"/>
              <a:t>№ 1082 </a:t>
            </a:r>
            <a:r>
              <a:rPr lang="ru-RU" dirty="0" smtClean="0"/>
              <a:t>от 20.09.2013г. Об утверждении положения о психолого-медико-педагогической комиссии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</a:t>
            </a:r>
            <a:r>
              <a:rPr lang="ru-RU" b="1" dirty="0" smtClean="0"/>
              <a:t>№ 1145 </a:t>
            </a:r>
            <a:r>
              <a:rPr lang="ru-RU" dirty="0" smtClean="0"/>
              <a:t>от 14.10.2013г. Об утверждении образца свидетельства об обучении и порядка его выдачи лицам с ограниченными возможностями здоровья (с различными формами умственной отсталости), не имеющим основного общего и среднего общего образования и обучавшимся по адаптированным основным общеобразовательным программам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Нормативно-правовые документы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4500" b="1" dirty="0" smtClean="0"/>
              <a:t>Приказы Министерства образования и науки Российской Федерации</a:t>
            </a:r>
            <a:r>
              <a:rPr lang="ru-RU" sz="4500" b="1" dirty="0"/>
              <a:t>:</a:t>
            </a:r>
            <a:endParaRPr lang="ru-RU" sz="4500" dirty="0"/>
          </a:p>
          <a:p>
            <a:r>
              <a:rPr lang="ru-RU" sz="4500" b="1" dirty="0" smtClean="0"/>
              <a:t>№ 1598 </a:t>
            </a:r>
            <a:r>
              <a:rPr lang="ru-RU" sz="4500" dirty="0" smtClean="0"/>
              <a:t>от 19.12.2014г. Об утверждении федерального государственного образовательного стандарта начального общего образования обучающихся с ограниченными возможностями здоровья</a:t>
            </a:r>
            <a:r>
              <a:rPr lang="ru-RU" sz="4500" dirty="0"/>
              <a:t>;</a:t>
            </a:r>
          </a:p>
          <a:p>
            <a:r>
              <a:rPr lang="ru-RU" sz="4500" b="1" dirty="0" smtClean="0"/>
              <a:t>№ 1599 </a:t>
            </a:r>
            <a:r>
              <a:rPr lang="ru-RU" sz="4500" dirty="0" smtClean="0"/>
              <a:t>от 19.12.2014г. Об утверждении федерального государственного образовательного стандарта образования обучающихся с умственной отсталостью (интеллектуальными нарушениями</a:t>
            </a:r>
            <a:r>
              <a:rPr lang="ru-RU" sz="4500" dirty="0"/>
              <a:t>);</a:t>
            </a:r>
          </a:p>
          <a:p>
            <a:r>
              <a:rPr lang="ru-RU" sz="4500" b="1" dirty="0" smtClean="0"/>
              <a:t>№ 1576 </a:t>
            </a:r>
            <a:r>
              <a:rPr lang="ru-RU" sz="4500" dirty="0" smtClean="0"/>
              <a:t>от 31.12.2015г. О внесении изменений в федеральный государственный образовательный стандарт начального общего образования, утвержденный приказом Министерства образования и науки Российской Федерации от 6 октября 2009 г. №</a:t>
            </a:r>
            <a:r>
              <a:rPr lang="ru-RU" sz="4500" dirty="0"/>
              <a:t>373;</a:t>
            </a:r>
          </a:p>
          <a:p>
            <a:r>
              <a:rPr lang="ru-RU" sz="4500" b="1" dirty="0" smtClean="0"/>
              <a:t>№ 1577 </a:t>
            </a:r>
            <a:r>
              <a:rPr lang="ru-RU" sz="4500" dirty="0" smtClean="0"/>
              <a:t>от 31.12.2015 г. О внесении изменений в федеральный государственный образовательный стандарт основного общего образования, утвержденный приказом Министерства образования и науки Российской Федерации от 17 декабря 2010 г. №1 897</a:t>
            </a:r>
            <a:r>
              <a:rPr lang="ru-RU" sz="4500" dirty="0"/>
              <a:t>;</a:t>
            </a:r>
          </a:p>
          <a:p>
            <a:r>
              <a:rPr lang="ru-RU" sz="4500" b="1" dirty="0" smtClean="0"/>
              <a:t>№ 1578 </a:t>
            </a:r>
            <a:r>
              <a:rPr lang="ru-RU" sz="4500" dirty="0" smtClean="0"/>
              <a:t>от 31.12.2015 г. О внесении изменений в федеральный государственный образовательный стандарт среднего общего образования, утвержденный приказом Министерства образования и науки Российской Федерации от 17 мая 2012 г. № 413</a:t>
            </a:r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8463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Нормативно-правовые документы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4500" b="1" dirty="0" smtClean="0"/>
              <a:t>Приказы Министерства просвещения Российской Федерации</a:t>
            </a:r>
            <a:r>
              <a:rPr lang="ru-RU" sz="4500" dirty="0" smtClean="0"/>
              <a:t>:</a:t>
            </a:r>
          </a:p>
          <a:p>
            <a:pPr marL="0" indent="0">
              <a:buNone/>
            </a:pPr>
            <a:r>
              <a:rPr lang="ru-RU" sz="3600" b="1" dirty="0"/>
              <a:t>№ 189/1513 </a:t>
            </a:r>
            <a:r>
              <a:rPr lang="ru-RU" sz="3600" dirty="0" smtClean="0"/>
              <a:t>Приказ </a:t>
            </a:r>
            <a:r>
              <a:rPr lang="ru-RU" sz="3600" dirty="0" err="1"/>
              <a:t>Минпросвещения</a:t>
            </a:r>
            <a:r>
              <a:rPr lang="ru-RU" sz="3600" dirty="0"/>
              <a:t> России и </a:t>
            </a:r>
            <a:r>
              <a:rPr lang="ru-RU" sz="3600" dirty="0" err="1"/>
              <a:t>Рособрнадзора</a:t>
            </a:r>
            <a:r>
              <a:rPr lang="ru-RU" sz="3600" dirty="0"/>
              <a:t>  от 07.11.2018 </a:t>
            </a:r>
            <a:r>
              <a:rPr lang="ru-RU" sz="3600" dirty="0" smtClean="0"/>
              <a:t>г. «Об </a:t>
            </a:r>
            <a:r>
              <a:rPr lang="ru-RU" sz="3600" dirty="0"/>
              <a:t>утверждении Порядка проведения государственной итоговой аттестации по образовательным программам основного общего образования» (зарегистрирован Минюстом России 10.12.2018, регистрационный № 52953</a:t>
            </a:r>
            <a:r>
              <a:rPr lang="ru-RU" sz="3600" dirty="0" smtClean="0"/>
              <a:t>);</a:t>
            </a:r>
          </a:p>
          <a:p>
            <a:pPr marL="0" indent="0">
              <a:buNone/>
            </a:pPr>
            <a:r>
              <a:rPr lang="ru-RU" sz="3600" b="1" dirty="0"/>
              <a:t>№ 190/1512 </a:t>
            </a:r>
            <a:r>
              <a:rPr lang="ru-RU" sz="3600" dirty="0" smtClean="0"/>
              <a:t>Приказ </a:t>
            </a:r>
            <a:r>
              <a:rPr lang="ru-RU" sz="3600" dirty="0" err="1"/>
              <a:t>Минпросвещения</a:t>
            </a:r>
            <a:r>
              <a:rPr lang="ru-RU" sz="3600" dirty="0"/>
              <a:t>  России и </a:t>
            </a:r>
            <a:r>
              <a:rPr lang="ru-RU" sz="3600" dirty="0" err="1"/>
              <a:t>Рособрнадзора</a:t>
            </a:r>
            <a:r>
              <a:rPr lang="ru-RU" sz="3600" dirty="0"/>
              <a:t> от 07.11.2018 </a:t>
            </a:r>
            <a:r>
              <a:rPr lang="ru-RU" sz="3600" dirty="0" smtClean="0"/>
              <a:t>г. «Об </a:t>
            </a:r>
            <a:r>
              <a:rPr lang="ru-RU" sz="3600" dirty="0"/>
              <a:t>утверждении Порядка проведения государственной итоговой аттестации по образовательным программам среднего общего образования» (зарегистрирован Минюстом России 10.12.2018, регистрационный № 52952);</a:t>
            </a:r>
          </a:p>
          <a:p>
            <a:pPr marL="0" indent="0">
              <a:buNone/>
            </a:pPr>
            <a:endParaRPr lang="ru-RU" sz="4500" b="1" dirty="0" smtClean="0"/>
          </a:p>
          <a:p>
            <a:pPr marL="0" indent="0">
              <a:buNone/>
            </a:pPr>
            <a:r>
              <a:rPr lang="ru-RU" sz="4500" b="1" dirty="0" smtClean="0"/>
              <a:t>Приказ Министерства здравоохранения РФ № 436н </a:t>
            </a:r>
            <a:r>
              <a:rPr lang="ru-RU" sz="4500" dirty="0" smtClean="0"/>
              <a:t>от </a:t>
            </a:r>
            <a:r>
              <a:rPr lang="ru-RU" sz="3600" dirty="0" smtClean="0"/>
              <a:t>30.06.2016 г. Об утверждении перечня заболеваний, наличие которых дает право на обучение по основным общеобразовательным программам на дому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5913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Участники ГИА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48790" y="980728"/>
            <a:ext cx="8229600" cy="576064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/>
              <a:t>Обучающиеся, не имеющие академической задолженности и в полном объеме выполнившие учебный план или индивидуальный учебный план (имеющие годовые отметки по всем учебным предметам учебного плана за 9 класс не ниже удовлетворительных), а так же имеющие результат «зачет» за итоговое собеседование</a:t>
            </a:r>
          </a:p>
          <a:p>
            <a:pPr algn="just"/>
            <a:r>
              <a:rPr lang="ru-RU" sz="1800" b="1" dirty="0" smtClean="0"/>
              <a:t>Обучающиеся</a:t>
            </a:r>
            <a:r>
              <a:rPr lang="ru-RU" sz="1800" b="1" dirty="0"/>
              <a:t>, не имеющие академической задолженности и в полном объеме выполнившие учебный план или индивидуальный учебный план (имеющие годовые отметки по всем учебным предметам учебного плана за </a:t>
            </a:r>
            <a:r>
              <a:rPr lang="ru-RU" sz="1800" b="1" dirty="0" smtClean="0"/>
              <a:t>каждый год обучения по образовательным программам среднего общего образования не ниже </a:t>
            </a:r>
            <a:r>
              <a:rPr lang="ru-RU" sz="1800" b="1" dirty="0"/>
              <a:t>удовлетворительных), а так же имеющие результат «зачет» за итоговое </a:t>
            </a:r>
            <a:r>
              <a:rPr lang="ru-RU" sz="1800" b="1" dirty="0" smtClean="0"/>
              <a:t>сочинение (изложение)</a:t>
            </a:r>
            <a:endParaRPr lang="ru-RU" sz="1800" b="1" dirty="0"/>
          </a:p>
          <a:p>
            <a:pPr algn="just"/>
            <a:r>
              <a:rPr lang="ru-RU" sz="1800" b="1" dirty="0" smtClean="0"/>
              <a:t>Экстерны, при условии получения на промежуточной аттестации отметок не ниже удовлетворительных, а так же </a:t>
            </a:r>
            <a:r>
              <a:rPr lang="ru-RU" sz="1800" b="1" dirty="0"/>
              <a:t>имеющие результат «зачет» за итоговое </a:t>
            </a:r>
            <a:r>
              <a:rPr lang="ru-RU" sz="1800" b="1" dirty="0" smtClean="0"/>
              <a:t>собеседование*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* Приказ </a:t>
            </a:r>
            <a:r>
              <a:rPr lang="ru-RU" sz="1600" dirty="0" err="1"/>
              <a:t>Минпросвещения</a:t>
            </a:r>
            <a:r>
              <a:rPr lang="ru-RU" sz="1600" dirty="0"/>
              <a:t> России и </a:t>
            </a:r>
            <a:r>
              <a:rPr lang="ru-RU" sz="1600" dirty="0" err="1"/>
              <a:t>Рособрнадзора</a:t>
            </a:r>
            <a:r>
              <a:rPr lang="ru-RU" sz="1600" dirty="0"/>
              <a:t> № 189/1513 </a:t>
            </a:r>
            <a:r>
              <a:rPr lang="ru-RU" sz="1600" dirty="0" smtClean="0"/>
              <a:t>от </a:t>
            </a:r>
            <a:r>
              <a:rPr lang="ru-RU" sz="1600" dirty="0"/>
              <a:t>07.11.2018 г. «Об утверждении Порядка проведения государственной итоговой аттестации по образовательным программам основного общего образования»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Приказ </a:t>
            </a:r>
            <a:r>
              <a:rPr lang="ru-RU" sz="1600" dirty="0" err="1"/>
              <a:t>Минпросвещения</a:t>
            </a:r>
            <a:r>
              <a:rPr lang="ru-RU" sz="1600" dirty="0"/>
              <a:t>  России и </a:t>
            </a:r>
            <a:r>
              <a:rPr lang="ru-RU" sz="1600" dirty="0" err="1"/>
              <a:t>Рособрнадзора</a:t>
            </a:r>
            <a:r>
              <a:rPr lang="ru-RU" sz="1600" dirty="0"/>
              <a:t> № 190/1512 </a:t>
            </a:r>
            <a:r>
              <a:rPr lang="ru-RU" sz="1600" dirty="0" smtClean="0"/>
              <a:t>от </a:t>
            </a:r>
            <a:r>
              <a:rPr lang="ru-RU" sz="1600" dirty="0"/>
              <a:t>07.11.2018 г. «Об утверждении Порядка проведения государственной итоговой аттестации по образовательным программам среднего общего образования</a:t>
            </a:r>
            <a:r>
              <a:rPr lang="ru-RU" sz="1600" dirty="0" smtClean="0"/>
              <a:t>»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2565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447" y="231631"/>
            <a:ext cx="8700061" cy="533073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Реализация образовательного маршрута обучающихся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448" y="1500527"/>
            <a:ext cx="1720698" cy="1720331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395553" y="4489754"/>
            <a:ext cx="1306488" cy="144016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  <a:p>
            <a:r>
              <a:rPr lang="ru-RU" dirty="0" smtClean="0">
                <a:solidFill>
                  <a:schemeClr val="tx1"/>
                </a:solidFill>
              </a:rPr>
              <a:t>•</a:t>
            </a:r>
            <a:r>
              <a:rPr lang="ru-RU" b="1" dirty="0">
                <a:solidFill>
                  <a:schemeClr val="tx1"/>
                </a:solidFill>
              </a:rPr>
              <a:t>ГИА</a:t>
            </a:r>
          </a:p>
          <a:p>
            <a:r>
              <a:rPr lang="ru-RU" b="1" dirty="0">
                <a:solidFill>
                  <a:schemeClr val="tx1"/>
                </a:solidFill>
              </a:rPr>
              <a:t>•Аттестат</a:t>
            </a:r>
          </a:p>
          <a:p>
            <a:pPr algn="ctr"/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1758567"/>
            <a:ext cx="1451809" cy="144016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4680012" y="1777821"/>
            <a:ext cx="1224135" cy="138563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6496" y="4342447"/>
            <a:ext cx="1524428" cy="151272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32115" y="4342447"/>
            <a:ext cx="1463688" cy="144791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1314" y="4312372"/>
            <a:ext cx="1366618" cy="136632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64288" y="1533930"/>
            <a:ext cx="1687288" cy="1686928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411760" y="918297"/>
            <a:ext cx="1811849" cy="4944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Организация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пространства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918297"/>
            <a:ext cx="1634480" cy="4944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Сроки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освоения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030570" y="869052"/>
            <a:ext cx="1768197" cy="4320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smtClean="0">
                <a:solidFill>
                  <a:schemeClr val="tx1"/>
                </a:solidFill>
              </a:rPr>
              <a:t>АООП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35208" y="3432530"/>
            <a:ext cx="2016224" cy="6480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Программа коррекционной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работы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680012" y="3401769"/>
            <a:ext cx="1692188" cy="6896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Специальные </a:t>
            </a:r>
          </a:p>
          <a:p>
            <a:r>
              <a:rPr lang="ru-RU" b="1" dirty="0">
                <a:solidFill>
                  <a:schemeClr val="tx1"/>
                </a:solidFill>
              </a:rPr>
              <a:t>пособия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641314" y="3453688"/>
            <a:ext cx="1366618" cy="6377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Тьютор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ассистент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2974" y="865399"/>
            <a:ext cx="1464544" cy="4944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ООП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806481" y="333396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8403877" y="3432530"/>
            <a:ext cx="484632" cy="27327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лево 22"/>
          <p:cNvSpPr/>
          <p:nvPr/>
        </p:nvSpPr>
        <p:spPr>
          <a:xfrm>
            <a:off x="1909146" y="6141567"/>
            <a:ext cx="6889621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76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Кто не сдает ГИА?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Обучающиеся с умственной отсталостью (интеллектуальными нарушениями).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Сдают экзамен.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Получают свидетельство об обучении.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Обучаются по программам профессионального обучения.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328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642194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На создание условий при сдаче ГИА могут </a:t>
            </a:r>
            <a:r>
              <a:rPr lang="ru-RU" sz="2800" b="1" dirty="0" smtClean="0">
                <a:solidFill>
                  <a:srgbClr val="FF0000"/>
                </a:solidFill>
              </a:rPr>
              <a:t>претендовать*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(требуется </a:t>
            </a:r>
            <a:r>
              <a:rPr lang="ru-RU" sz="2800" b="1" dirty="0">
                <a:solidFill>
                  <a:srgbClr val="FF0000"/>
                </a:solidFill>
              </a:rPr>
              <a:t>обращение в ПМПК для получения заключения):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 algn="just"/>
            <a:r>
              <a:rPr lang="ru-RU" sz="3400" dirty="0"/>
              <a:t>Дети-инвалиды, инвалиды</a:t>
            </a:r>
          </a:p>
          <a:p>
            <a:pPr algn="just"/>
            <a:r>
              <a:rPr lang="ru-RU" sz="3400" dirty="0" smtClean="0"/>
              <a:t>Обучающиеся </a:t>
            </a:r>
            <a:r>
              <a:rPr lang="ru-RU" sz="3400" dirty="0"/>
              <a:t>с ОВЗ </a:t>
            </a:r>
            <a:r>
              <a:rPr lang="ru-RU" sz="3400" dirty="0" smtClean="0"/>
              <a:t>(обучались по адаптированной общеобразовательной программе)</a:t>
            </a:r>
            <a:endParaRPr lang="ru-RU" sz="3400" dirty="0"/>
          </a:p>
          <a:p>
            <a:pPr algn="just"/>
            <a:r>
              <a:rPr lang="ru-RU" sz="3400" dirty="0" smtClean="0"/>
              <a:t>Обучающиеся </a:t>
            </a:r>
            <a:r>
              <a:rPr lang="ru-RU" sz="3400" dirty="0"/>
              <a:t>в медицинских организациях</a:t>
            </a:r>
          </a:p>
          <a:p>
            <a:pPr algn="just"/>
            <a:r>
              <a:rPr lang="ru-RU" sz="3400" dirty="0" smtClean="0"/>
              <a:t>Обучающиеся </a:t>
            </a:r>
            <a:r>
              <a:rPr lang="ru-RU" sz="3400" dirty="0"/>
              <a:t>на </a:t>
            </a:r>
            <a:r>
              <a:rPr lang="ru-RU" sz="3400" dirty="0" smtClean="0"/>
              <a:t>дому</a:t>
            </a:r>
          </a:p>
          <a:p>
            <a:pPr algn="just"/>
            <a:endParaRPr lang="ru-RU" sz="2800" dirty="0" smtClean="0"/>
          </a:p>
          <a:p>
            <a:pPr marL="0" indent="0" algn="just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* </a:t>
            </a:r>
            <a:r>
              <a:rPr lang="ru-RU" sz="2600" dirty="0"/>
              <a:t>Приказ </a:t>
            </a:r>
            <a:r>
              <a:rPr lang="ru-RU" sz="2600" dirty="0" err="1"/>
              <a:t>Минпросвещения</a:t>
            </a:r>
            <a:r>
              <a:rPr lang="ru-RU" sz="2600" dirty="0"/>
              <a:t> России и </a:t>
            </a:r>
            <a:r>
              <a:rPr lang="ru-RU" sz="2600" dirty="0" err="1"/>
              <a:t>Рособрнадзора</a:t>
            </a:r>
            <a:r>
              <a:rPr lang="ru-RU" sz="2600" dirty="0"/>
              <a:t> № 189/1513 от 07.11.2018 г. «Об утверждении Порядка проведения государственной итоговой аттестации по образовательным программам основного общего образования» </a:t>
            </a:r>
          </a:p>
          <a:p>
            <a:pPr marL="0" indent="0">
              <a:buNone/>
            </a:pPr>
            <a:r>
              <a:rPr lang="ru-RU" sz="2600" dirty="0"/>
              <a:t>Приказ </a:t>
            </a:r>
            <a:r>
              <a:rPr lang="ru-RU" sz="2600" dirty="0" err="1"/>
              <a:t>Минпросвещения</a:t>
            </a:r>
            <a:r>
              <a:rPr lang="ru-RU" sz="2600" dirty="0"/>
              <a:t>  России и </a:t>
            </a:r>
            <a:r>
              <a:rPr lang="ru-RU" sz="2600" dirty="0" err="1"/>
              <a:t>Рособрнадзора</a:t>
            </a:r>
            <a:r>
              <a:rPr lang="ru-RU" sz="2600" dirty="0"/>
              <a:t> № 190/1512 от 07.11.2018 г. «Об утверждении Порядка проведения государственной итоговой аттестации по образовательным программам среднего общего образования»</a:t>
            </a:r>
          </a:p>
          <a:p>
            <a:pPr marL="0" indent="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685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100" b="1" dirty="0">
                <a:solidFill>
                  <a:srgbClr val="FF0000"/>
                </a:solidFill>
              </a:rPr>
              <a:t>Участники ГИА (дети-инвалиды, инвалиды) необходимые документы:</a:t>
            </a:r>
            <a:endParaRPr lang="ru-RU" sz="31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800" dirty="0" smtClean="0"/>
              <a:t>Подробная выписка из медицинской карты с заключениями врачей ЛОР, окулист, невролог, хирург/ортопед, профильный врач;</a:t>
            </a:r>
          </a:p>
          <a:p>
            <a:pPr algn="just"/>
            <a:r>
              <a:rPr lang="ru-RU" sz="2800" dirty="0" smtClean="0"/>
              <a:t>Характеристика из образовательной организации;</a:t>
            </a:r>
          </a:p>
          <a:p>
            <a:pPr algn="just"/>
            <a:r>
              <a:rPr lang="ru-RU" sz="2800" dirty="0" smtClean="0"/>
              <a:t>Табель отметок (</a:t>
            </a:r>
            <a:r>
              <a:rPr lang="en-US" sz="2800" dirty="0" smtClean="0"/>
              <a:t>I</a:t>
            </a:r>
            <a:r>
              <a:rPr lang="ru-RU" sz="2800" dirty="0" smtClean="0"/>
              <a:t> –</a:t>
            </a:r>
            <a:r>
              <a:rPr lang="en-US" sz="2800" dirty="0" smtClean="0"/>
              <a:t> III</a:t>
            </a:r>
            <a:r>
              <a:rPr lang="ru-RU" sz="2800" dirty="0" smtClean="0"/>
              <a:t> четверть);</a:t>
            </a:r>
          </a:p>
          <a:p>
            <a:pPr algn="just"/>
            <a:r>
              <a:rPr lang="ru-RU" sz="2800" dirty="0" smtClean="0"/>
              <a:t>Тетради с работами (русск. язык, математика);</a:t>
            </a:r>
          </a:p>
          <a:p>
            <a:pPr algn="just"/>
            <a:r>
              <a:rPr lang="ru-RU" sz="2800" dirty="0" smtClean="0"/>
              <a:t>Копия предыдущего заключения ПМПК (</a:t>
            </a:r>
            <a:r>
              <a:rPr lang="ru-RU" sz="2800" smtClean="0"/>
              <a:t>при наличии);</a:t>
            </a:r>
            <a:endParaRPr lang="ru-RU" sz="2800" dirty="0" smtClean="0"/>
          </a:p>
          <a:p>
            <a:pPr algn="just"/>
            <a:r>
              <a:rPr lang="ru-RU" sz="2800" dirty="0" smtClean="0"/>
              <a:t>Копия паспорта ребенка и родителя (законного представителя);</a:t>
            </a:r>
          </a:p>
          <a:p>
            <a:pPr algn="just"/>
            <a:r>
              <a:rPr lang="ru-RU" sz="2800" dirty="0">
                <a:solidFill>
                  <a:srgbClr val="FF0000"/>
                </a:solidFill>
              </a:rPr>
              <a:t>Копия справки </a:t>
            </a:r>
            <a:r>
              <a:rPr lang="ru-RU" sz="2800" dirty="0" smtClean="0">
                <a:solidFill>
                  <a:srgbClr val="FF0000"/>
                </a:solidFill>
              </a:rPr>
              <a:t>МСЭ</a:t>
            </a:r>
            <a:endParaRPr lang="ru-RU" sz="2800" dirty="0">
              <a:solidFill>
                <a:srgbClr val="FF0000"/>
              </a:solidFill>
            </a:endParaRPr>
          </a:p>
          <a:p>
            <a:pPr algn="just"/>
            <a:endParaRPr lang="ru-RU" sz="2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4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1988</TotalTime>
  <Words>1052</Words>
  <Application>Microsoft Office PowerPoint</Application>
  <PresentationFormat>Экран (4:3)</PresentationFormat>
  <Paragraphs>170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Franklin Gothic Book</vt:lpstr>
      <vt:lpstr>Times New Roman</vt:lpstr>
      <vt:lpstr>Тема Office</vt:lpstr>
      <vt:lpstr>Презентация PowerPoint</vt:lpstr>
      <vt:lpstr>Нормативно-правовые документы</vt:lpstr>
      <vt:lpstr>Нормативно-правовые документы</vt:lpstr>
      <vt:lpstr>Нормативно-правовые документы</vt:lpstr>
      <vt:lpstr>Участники ГИА</vt:lpstr>
      <vt:lpstr>Реализация образовательного маршрута обучающихся</vt:lpstr>
      <vt:lpstr>Кто не сдает ГИА?</vt:lpstr>
      <vt:lpstr>На создание условий при сдаче ГИА могут претендовать*  (требуется обращение в ПМПК для получения заключения):</vt:lpstr>
      <vt:lpstr> Участники ГИА (дети-инвалиды, инвалиды) необходимые документы:</vt:lpstr>
      <vt:lpstr> Участники ГИА (обучающиеся с ОВЗ) необходимые документы:</vt:lpstr>
      <vt:lpstr>Участники ГИА (обучающиеся на дому, в медицинских организациях) - необходимые документы:</vt:lpstr>
      <vt:lpstr>Условия при сдаче ГИА, которые могут быть обеспечены ребенку-инвалиду, инвалиду и обучающемуся с ОВЗ</vt:lpstr>
      <vt:lpstr> Условия, которые могут быть обеспечены при проведении ГИА обучающемуся на дому, в медицинских организациях (кроме обучающихся с ОВЗ и инвалидностью) </vt:lpstr>
      <vt:lpstr> Условия, которые могут быть обеспечены при проведении ГИА обучающемуся с ОВЗ, инвалидностью, обучающемуся на дому, в медицинской организации</vt:lpstr>
      <vt:lpstr>Презентация PowerPoint</vt:lpstr>
      <vt:lpstr>Условия при проведении ГИА </vt:lpstr>
      <vt:lpstr> Желаем всем успехов! ГБУ НСО «ОЦДК» ЦПМПК т. 276-21-51 cpmpk.54@mail.ru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деятельности психолого-медико-педагогических комиссий в Новосибирской области за 2014 год</dc:title>
  <dc:creator>Наталья</dc:creator>
  <cp:lastModifiedBy>Пользователь Windows</cp:lastModifiedBy>
  <cp:revision>326</cp:revision>
  <dcterms:created xsi:type="dcterms:W3CDTF">2015-04-15T04:39:30Z</dcterms:created>
  <dcterms:modified xsi:type="dcterms:W3CDTF">2020-03-04T02:21:09Z</dcterms:modified>
</cp:coreProperties>
</file>