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0"/>
  </p:notesMasterIdLst>
  <p:handoutMasterIdLst>
    <p:handoutMasterId r:id="rId31"/>
  </p:handoutMasterIdLst>
  <p:sldIdLst>
    <p:sldId id="290" r:id="rId2"/>
    <p:sldId id="642" r:id="rId3"/>
    <p:sldId id="647" r:id="rId4"/>
    <p:sldId id="643" r:id="rId5"/>
    <p:sldId id="644" r:id="rId6"/>
    <p:sldId id="646" r:id="rId7"/>
    <p:sldId id="660" r:id="rId8"/>
    <p:sldId id="661" r:id="rId9"/>
    <p:sldId id="615" r:id="rId10"/>
    <p:sldId id="616" r:id="rId11"/>
    <p:sldId id="617" r:id="rId12"/>
    <p:sldId id="618" r:id="rId13"/>
    <p:sldId id="619" r:id="rId14"/>
    <p:sldId id="620" r:id="rId15"/>
    <p:sldId id="621" r:id="rId16"/>
    <p:sldId id="658" r:id="rId17"/>
    <p:sldId id="622" r:id="rId18"/>
    <p:sldId id="623" r:id="rId19"/>
    <p:sldId id="624" r:id="rId20"/>
    <p:sldId id="625" r:id="rId21"/>
    <p:sldId id="662" r:id="rId22"/>
    <p:sldId id="657" r:id="rId23"/>
    <p:sldId id="609" r:id="rId24"/>
    <p:sldId id="610" r:id="rId25"/>
    <p:sldId id="611" r:id="rId26"/>
    <p:sldId id="612" r:id="rId27"/>
    <p:sldId id="659" r:id="rId28"/>
    <p:sldId id="517" r:id="rId29"/>
  </p:sldIdLst>
  <p:sldSz cx="9144000" cy="5143500" type="screen16x9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7D7D"/>
    <a:srgbClr val="860000"/>
    <a:srgbClr val="FEE7C6"/>
    <a:srgbClr val="FCCB84"/>
    <a:srgbClr val="FEF1DE"/>
    <a:srgbClr val="237A89"/>
    <a:srgbClr val="DEF6FA"/>
    <a:srgbClr val="C1EEF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39" autoAdjust="0"/>
    <p:restoredTop sz="98046" autoAdjust="0"/>
  </p:normalViewPr>
  <p:slideViewPr>
    <p:cSldViewPr>
      <p:cViewPr>
        <p:scale>
          <a:sx n="100" d="100"/>
          <a:sy n="100" d="100"/>
        </p:scale>
        <p:origin x="-2208" y="-8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1819" y="-96"/>
      </p:cViewPr>
      <p:guideLst>
        <p:guide orient="horz" pos="3126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5C3B3F8-5C6E-4F5B-B2A1-7EF408C504CB}" type="datetimeFigureOut">
              <a:rPr lang="ru-RU"/>
              <a:pPr>
                <a:defRPr/>
              </a:pPr>
              <a:t>13.06.2023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C6D91A7-1182-41C4-BB62-208D1596CE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2639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9716FD8-4136-4AC7-AF4B-F22EDC9AC5CD}" type="datetimeFigureOut">
              <a:rPr lang="ru-RU"/>
              <a:pPr>
                <a:defRPr/>
              </a:pPr>
              <a:t>13.06.2023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EC05311-36BE-4299-A64C-842A00066D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6560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CBC804-16B1-422D-B170-3F5FDA09F27A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D34E70-F137-4162-B5EE-B40B6D7A99ED}" type="slidenum">
              <a:rPr lang="ru-RU" smtClean="0"/>
              <a:pPr/>
              <a:t>28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C05311-36BE-4299-A64C-842A00066D6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1795463"/>
            <a:ext cx="7772400" cy="82550"/>
          </a:xfrm>
          <a:custGeom>
            <a:avLst/>
            <a:gdLst>
              <a:gd name="T0" fmla="*/ 0 w 1000"/>
              <a:gd name="T1" fmla="*/ 0 h 1000"/>
              <a:gd name="T2" fmla="*/ 4803343 w 1000"/>
              <a:gd name="T3" fmla="*/ 0 h 1000"/>
              <a:gd name="T4" fmla="*/ 4803343 w 1000"/>
              <a:gd name="T5" fmla="*/ 82550 h 1000"/>
              <a:gd name="T6" fmla="*/ 0 w 1000"/>
              <a:gd name="T7" fmla="*/ 82550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42950"/>
            <a:ext cx="7772400" cy="10287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571750"/>
            <a:ext cx="7010400" cy="120015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D4DFA-92ED-4206-922A-1C17FA66B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1B513-DBBA-4643-827E-B312E7D349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41" y="228600"/>
            <a:ext cx="2001837" cy="42862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228600"/>
            <a:ext cx="5854700" cy="42862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30443-A296-472E-A17B-C0166C173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B7F50-3136-4945-AD78-E34213832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31B8A-D737-4775-ABB9-F64DE159CF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314450"/>
            <a:ext cx="39243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314450"/>
            <a:ext cx="39243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FA750-4BD3-4AC5-BE07-473A5D5E58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2EC47-DEC0-4401-A578-7C2B003757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7937C-1305-441F-A0F0-384DAA57E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B74C2-1A27-428D-988F-EB365A9303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AFCD1-571E-4935-A13E-BF27F6F301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4D016-9F74-471D-929F-184381FC7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228600"/>
            <a:ext cx="800100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14450"/>
            <a:ext cx="8001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174750"/>
            <a:ext cx="7958138" cy="82550"/>
          </a:xfrm>
          <a:custGeom>
            <a:avLst/>
            <a:gdLst>
              <a:gd name="T0" fmla="*/ 0 w 1000"/>
              <a:gd name="T1" fmla="*/ 0 h 1000"/>
              <a:gd name="T2" fmla="*/ 4655511 w 1000"/>
              <a:gd name="T3" fmla="*/ 0 h 1000"/>
              <a:gd name="T4" fmla="*/ 4655511 w 1000"/>
              <a:gd name="T5" fmla="*/ 82550 h 1000"/>
              <a:gd name="T6" fmla="*/ 0 w 1000"/>
              <a:gd name="T7" fmla="*/ 82550 h 1000"/>
              <a:gd name="T8" fmla="*/ 0 w 1000"/>
              <a:gd name="T9" fmla="*/ 0 h 1000"/>
              <a:gd name="T10" fmla="*/ 7958138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46291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684713"/>
            <a:ext cx="19812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19812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A43E75-0975-4710-B404-DA728F4EE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78" r:id="rId2"/>
    <p:sldLayoutId id="2147485079" r:id="rId3"/>
    <p:sldLayoutId id="2147485080" r:id="rId4"/>
    <p:sldLayoutId id="2147485081" r:id="rId5"/>
    <p:sldLayoutId id="2147485082" r:id="rId6"/>
    <p:sldLayoutId id="2147485083" r:id="rId7"/>
    <p:sldLayoutId id="2147485084" r:id="rId8"/>
    <p:sldLayoutId id="2147485085" r:id="rId9"/>
    <p:sldLayoutId id="2147485086" r:id="rId10"/>
    <p:sldLayoutId id="214748508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scm54.ru/ppe_upload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info.nimro@gmail.com" TargetMode="External"/><Relationship Id="rId4" Type="http://schemas.openxmlformats.org/officeDocument/2006/relationships/hyperlink" Target="http://www.nimro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828800"/>
            <a:ext cx="7772400" cy="1485900"/>
          </a:xfrm>
        </p:spPr>
        <p:txBody>
          <a:bodyPr anchor="ctr"/>
          <a:lstStyle/>
          <a:p>
            <a:pPr algn="ctr" eaLnBrk="1" hangingPunct="1"/>
            <a:r>
              <a:rPr lang="ru-RU" sz="2400" b="1" dirty="0" smtClean="0"/>
              <a:t>Т</a:t>
            </a:r>
            <a:r>
              <a:rPr lang="ru-RU" sz="2400" b="1" dirty="0" smtClean="0"/>
              <a:t>ехнологические </a:t>
            </a:r>
            <a:r>
              <a:rPr lang="ru-RU" sz="2400" b="1" dirty="0" smtClean="0"/>
              <a:t>особенности проведения </a:t>
            </a:r>
            <a:r>
              <a:rPr lang="ru-RU" sz="2400" b="1" dirty="0" smtClean="0"/>
              <a:t>информатики в форме КОГЭ</a:t>
            </a:r>
            <a:endParaRPr lang="ru-RU" sz="2400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371850"/>
            <a:ext cx="5486400" cy="91440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Щукин Кирилл Владимирович,</a:t>
            </a:r>
          </a:p>
          <a:p>
            <a:pPr algn="r"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начальник отдела ИТ</a:t>
            </a:r>
          </a:p>
          <a:p>
            <a:pPr algn="r" eaLnBrk="1" hangingPunct="1">
              <a:lnSpc>
                <a:spcPct val="9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shukin.k@mail.ru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lnSpc>
                <a:spcPct val="90000"/>
              </a:lnSpc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lnSpc>
                <a:spcPct val="90000"/>
              </a:lnSpc>
            </a:pPr>
            <a:endParaRPr lang="ru-RU" dirty="0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0"/>
            <a:ext cx="4038600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 smtClean="0"/>
              <a:t>Работа со станцией СУС 2.0</a:t>
            </a:r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 bwMode="auto">
          <a:xfrm>
            <a:off x="5257800" y="1352550"/>
            <a:ext cx="3352800" cy="11699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Выбираем тип тестирования: </a:t>
            </a:r>
            <a:r>
              <a:rPr lang="ru-RU" sz="1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Основной государственный экзамен</a:t>
            </a:r>
            <a:r>
              <a:rPr lang="en-US" sz="1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/</a:t>
            </a:r>
            <a:r>
              <a:rPr lang="ru-RU" sz="1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Государственный выпускной экзамен 9-х классов (ГВЭ-9)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Выбираем нужный экзамен из списка 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5257800" y="2737306"/>
            <a:ext cx="3352800" cy="116955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экзаменов в 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форме ОГЭ (Иностранные устные и информатика) </a:t>
            </a: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файл с данными о рассадке </a:t>
            </a: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удет передан на станцию авторизации в раздел «Файлы из РЦОИ</a:t>
            </a: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13.06.2023</a:t>
            </a:r>
            <a:endParaRPr lang="ru-RU" sz="1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352550"/>
            <a:ext cx="42386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105150"/>
            <a:ext cx="389572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9052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/>
              <a:t>Работа со станцией СУС 2.0</a:t>
            </a:r>
            <a:endParaRPr lang="ru-RU" sz="2800" b="1" dirty="0" smtClean="0"/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 bwMode="auto">
          <a:xfrm>
            <a:off x="6477000" y="1352550"/>
            <a:ext cx="2133600" cy="7381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 главном окне станции выбираем пункт </a:t>
            </a:r>
            <a:r>
              <a:rPr lang="ru-RU" sz="1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«Добавить ППЭ»</a:t>
            </a:r>
          </a:p>
        </p:txBody>
      </p:sp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28950"/>
            <a:ext cx="534352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 bwMode="auto">
          <a:xfrm>
            <a:off x="6477000" y="3028950"/>
            <a:ext cx="2133600" cy="7381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Указываем код ППЭ </a:t>
            </a:r>
            <a:r>
              <a:rPr lang="ru-RU" sz="1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(4 цифры)</a:t>
            </a: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и наименование ППЭ</a:t>
            </a:r>
            <a:endParaRPr lang="ru-RU" sz="1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352550"/>
            <a:ext cx="5867400" cy="10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8581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/>
              <a:t>Работа со станцией СУС 2.0</a:t>
            </a:r>
            <a:endParaRPr lang="ru-RU" sz="2800" b="1" dirty="0" smtClean="0"/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 bwMode="auto">
          <a:xfrm>
            <a:off x="6477000" y="1568450"/>
            <a:ext cx="2133600" cy="5222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Далее, необходимо добавить аудитории</a:t>
            </a:r>
            <a:endParaRPr lang="ru-RU" sz="1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229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05150"/>
            <a:ext cx="27241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 bwMode="auto">
          <a:xfrm>
            <a:off x="3429000" y="3181350"/>
            <a:ext cx="4267200" cy="7381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 появившемся окне указываем номер аудитории и количество участников, запланированных для данной аудитории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428750"/>
            <a:ext cx="6248400" cy="1170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10092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smtClean="0"/>
              <a:t>Сканирование форм</a:t>
            </a:r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105150"/>
            <a:ext cx="25622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352550"/>
            <a:ext cx="81153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2082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smtClean="0"/>
              <a:t>Сканирование форм</a:t>
            </a: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 bwMode="auto">
          <a:xfrm>
            <a:off x="609600" y="3575031"/>
            <a:ext cx="8153400" cy="9541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Для сканирования ведомостей, актов и </a:t>
            </a:r>
            <a:r>
              <a:rPr lang="ru-RU" sz="1400" kern="0" dirty="0" err="1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немашиночитаемых</a:t>
            </a: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форм необходимо нажать кнопку </a:t>
            </a:r>
            <a:r>
              <a:rPr lang="ru-RU" sz="1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"Сканировать".</a:t>
            </a: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После завершения процесса сканирования отсканированные изображения отобразятся в основном окне</a:t>
            </a: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Обязательны для сканирования формы: МАШ 13-03К, МАШ 12-04, 05-02К, ИКТ 5.1. Также в данный раздел сканируем специальные бланки участников</a:t>
            </a:r>
            <a:endParaRPr lang="ru-RU" sz="1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352550"/>
            <a:ext cx="8610600" cy="1876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47177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smtClean="0"/>
              <a:t>Сканирование бланков</a:t>
            </a:r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105150"/>
            <a:ext cx="24955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352550"/>
            <a:ext cx="814387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39287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2095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 smtClean="0"/>
              <a:t>Информатика КОГЭ </a:t>
            </a:r>
            <a:br>
              <a:rPr lang="ru-RU" sz="2800" b="1" dirty="0" smtClean="0"/>
            </a:br>
            <a:r>
              <a:rPr lang="ru-RU" sz="2800" b="1" dirty="0" smtClean="0"/>
              <a:t>(Сканирование)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1200150"/>
            <a:ext cx="5334000" cy="343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 smtClean="0"/>
              <a:t>Сканирование бланков</a:t>
            </a:r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 bwMode="auto">
          <a:xfrm>
            <a:off x="609600" y="3790474"/>
            <a:ext cx="8153400" cy="73866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Для сканирования бланков необходимо нажать кнопку </a:t>
            </a:r>
            <a:r>
              <a:rPr lang="ru-RU" sz="1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"Сканировать".</a:t>
            </a: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После завершения процесса сканирования отсканированные изображения отобразятся в основном окне</a:t>
            </a: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В данном разделе сканируем только 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регистрационные бланки </a:t>
            </a: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участников</a:t>
            </a:r>
            <a:endParaRPr lang="ru-RU" sz="1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276350"/>
            <a:ext cx="8305800" cy="174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07215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800" b="1" smtClean="0"/>
              <a:t>Общие требования к сканированию</a:t>
            </a:r>
          </a:p>
        </p:txBody>
      </p:sp>
      <p:sp>
        <p:nvSpPr>
          <p:cNvPr id="17411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2000" smtClean="0"/>
              <a:t>Разрешение </a:t>
            </a:r>
            <a:r>
              <a:rPr lang="ru-RU" sz="2000" b="1" smtClean="0"/>
              <a:t>300</a:t>
            </a:r>
            <a:r>
              <a:rPr lang="en-US" sz="2000" b="1" smtClean="0"/>
              <a:t>dpi</a:t>
            </a:r>
          </a:p>
          <a:p>
            <a:pPr>
              <a:buFont typeface="Wingdings" pitchFamily="2" charset="2"/>
              <a:buChar char="ü"/>
            </a:pPr>
            <a:r>
              <a:rPr lang="ru-RU" sz="2000" smtClean="0"/>
              <a:t>Режим сканирования </a:t>
            </a:r>
            <a:r>
              <a:rPr lang="ru-RU" sz="2000" b="1" smtClean="0"/>
              <a:t>черно-белый</a:t>
            </a:r>
          </a:p>
          <a:p>
            <a:pPr>
              <a:buFont typeface="Wingdings" pitchFamily="2" charset="2"/>
              <a:buChar char="ü"/>
            </a:pPr>
            <a:r>
              <a:rPr lang="ru-RU" sz="2000" smtClean="0"/>
              <a:t>Формат </a:t>
            </a:r>
            <a:r>
              <a:rPr lang="en-US" sz="2000" b="1" smtClean="0"/>
              <a:t>TIFF</a:t>
            </a:r>
          </a:p>
          <a:p>
            <a:pPr>
              <a:buFont typeface="Wingdings" pitchFamily="2" charset="2"/>
              <a:buChar char="ü"/>
            </a:pPr>
            <a:r>
              <a:rPr lang="ru-RU" sz="2000" smtClean="0"/>
              <a:t>Сканирование по аудиториям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 bwMode="auto">
          <a:xfrm>
            <a:off x="457200" y="3790950"/>
            <a:ext cx="8153400" cy="73866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Иногда окно с настройками сканера открывается за окном программы СУС 2.0. Если после нажатия кнопки «Сканировать» никаких действий не происходит, то рекомендуется свернуть окно </a:t>
            </a: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программы СУС </a:t>
            </a: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2.0.</a:t>
            </a: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ru-RU" sz="1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006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smtClean="0"/>
              <a:t>Завершение сканирования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 bwMode="auto">
          <a:xfrm>
            <a:off x="609600" y="3790950"/>
            <a:ext cx="8153400" cy="7381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После завершения процесса сканирования всех бланков данной аудитории необходимо просмотреть изображение каждого бланка, при необходимости можно повернуть или изменить тип бланка и, если все отображается корректно, то нажимаем кнопку </a:t>
            </a:r>
            <a:r>
              <a:rPr lang="ru-RU" sz="1400" b="1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«Сохранить»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352550"/>
            <a:ext cx="8382000" cy="1716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01898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800" b="1" dirty="0" smtClean="0"/>
              <a:t>Информатика КОГЭ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Бланки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загружены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станцию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авторизации в раздел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«Файлы из РЦОИ»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формате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PDF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распечатываются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штабе (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Дата размещения 10.06.2023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проведения экзамена используется станция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КОГЭ 3.6.1.1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09.06.2023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(Раздел ГИА-9 личного кабинета НИМРО) Предыдущая версия обязательна для удаления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 бланки, черновики, алгоритмы и инструкции остались без изменений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сканирования бланков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ведомостей используется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удаленная станция сканирования 2.0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(Выбирается код предмета 25)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экспорта отсканированных материалов и ответов, выгруженных со станций КОГЭ, используется сервис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«Приемка материалов»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smtClean="0"/>
              <a:t>Формирование файла экспорта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 bwMode="auto">
          <a:xfrm>
            <a:off x="457200" y="3535363"/>
            <a:ext cx="8153400" cy="5238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spAutoFit/>
          </a:bodyPr>
          <a:lstStyle/>
          <a:p>
            <a:pPr>
              <a:defRPr/>
            </a:pPr>
            <a:r>
              <a:rPr lang="ru-RU" sz="14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 появившемся окне необходимо указать путь к папке, в которую будут сохранены материалы для отправки в РЦОИ. Материалы передаем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через сервис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«Приемка материалов»</a:t>
            </a:r>
            <a:endParaRPr lang="ru-RU" sz="1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52550"/>
            <a:ext cx="8534400" cy="1483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61707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1714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smtClean="0"/>
              <a:t>Формирование файла экспорта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 bwMode="auto">
          <a:xfrm>
            <a:off x="3124200" y="1428750"/>
            <a:ext cx="5562600" cy="181588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>
              <a:defRPr/>
            </a:pP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 папке с экспортом со станции</a:t>
            </a:r>
            <a:r>
              <a:rPr lang="en-US" sz="14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4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сканирования вы должны увидеть следующие файлы:</a:t>
            </a:r>
          </a:p>
          <a:p>
            <a:pPr marL="342900" indent="-342900">
              <a:buAutoNum type="arabicParenR"/>
              <a:defRPr/>
            </a:pP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*_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R.trb – 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Бланки регистрации по количеству аудиторий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*_А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b="1" kern="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trb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Акты общественных наблюдателей (может не быть)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*_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F.tiff – 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штабные документы, включая спец бланки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*_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1204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b="1" kern="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trb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МАШ 12-04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_VK.trb – </a:t>
            </a:r>
            <a:r>
              <a:rPr lang="ru-RU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форма 13-03</a:t>
            </a:r>
            <a:r>
              <a:rPr lang="en-US" sz="14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sz="1400" b="1" kern="0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defRPr/>
            </a:pPr>
            <a:endParaRPr lang="ru-RU" sz="1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428750"/>
            <a:ext cx="24193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61707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800" b="1" dirty="0" smtClean="0"/>
              <a:t>Информатика КОГЭ </a:t>
            </a:r>
            <a:br>
              <a:rPr lang="ru-RU" sz="2800" b="1" dirty="0" smtClean="0"/>
            </a:br>
            <a:r>
              <a:rPr lang="ru-RU" sz="2800" b="1" dirty="0" smtClean="0"/>
              <a:t>(Экспорт результатов)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каждой станции КОГЭ необходимо перейти на вкладку экспорт результатов и  нажать кнопку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«Сформировать пакет»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результате будет сформирован файл с расширением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OUT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ответами участников, а также файл в формате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PDF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протоколом выгрузки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Если потребуется сделать повторный экспорт со станции, то необходимо поставить галочку «Отключить проверку экспорта» и нажать кнопку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«Сформировать пакет»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Бланки регистрации сканируются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поаудиторно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 помощью удаленной станции сканирования 2.0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(Код предмета – 25)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Формы, а также специальные бланки ответов сканируются в аудиторию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Штаб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Полученные файлы передаются в РЦОИ через «Сервис приемки»</a:t>
            </a:r>
          </a:p>
          <a:p>
            <a:pPr>
              <a:buFont typeface="Wingdings" pitchFamily="2" charset="2"/>
              <a:buChar char="ü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800" b="1" dirty="0" smtClean="0"/>
              <a:t>Использование сервиса «Приемка материалов»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передачи материалов по информатике, иностранным языкам в 9 классах, ГВЭ-11 и ГВЭ-9 необходимо использовать сервис «Приемка материалов»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Расположение: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https://nscm54.ru/ppe_upload/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Логин и пароль для данного сервиса необходимо получить в личном кабинете образовательной организации на сайте НИМРО, на базе которой находится ППЭ. (Для ППЭ на дому личные кабинеты для данного сервиса отправлены муниципальным координаторам)</a:t>
            </a:r>
          </a:p>
          <a:p>
            <a:pPr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Инструкция по работе с сервисом размещена в личных кабинетах в разделе «Техническим специалистам ППЭ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226424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2095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/>
              <a:t>Использование сервиса «Приемка материалов»</a:t>
            </a:r>
            <a:endParaRPr lang="ru-RU" sz="2800" b="1" dirty="0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1428750"/>
            <a:ext cx="499110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54021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2095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/>
              <a:t>Использование сервиса «Приемка материалов»</a:t>
            </a:r>
            <a:endParaRPr lang="ru-RU" sz="2800" b="1" dirty="0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352550"/>
            <a:ext cx="8256727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62767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2095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/>
              <a:t>Использование сервиса «Приемка материалов»</a:t>
            </a:r>
            <a:endParaRPr lang="ru-RU" sz="2800" b="1" dirty="0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3600" y="1276350"/>
            <a:ext cx="4791075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23873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800" b="1" dirty="0" smtClean="0"/>
              <a:t>Нештатные ситуации на станции КОГЭ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случае возникновения проблем при выгрузке ответов необходимо дополнительно полностью передать содержимое папки «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AisIktVoice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», которая располагается по следующему пути: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C:\Users\&lt;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Пользователь, под которым вы работаете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&gt;\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AppData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\Roaming\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AisIktVoice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Папка «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AppData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по умолчанию является скрытой, для ее отображения необходимо включить показ скрытых элементов 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0"/>
            <a:ext cx="4038600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1885950"/>
            <a:ext cx="85344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ru-RU" sz="1400" b="1" kern="0" dirty="0">
                <a:latin typeface="Arial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en-US" sz="3200" b="1" kern="0" dirty="0">
                <a:solidFill>
                  <a:schemeClr val="tx2"/>
                </a:solidFill>
                <a:latin typeface="+mn-lt"/>
                <a:hlinkClick r:id="rId4"/>
              </a:rPr>
              <a:t>www.nimro.ru</a:t>
            </a:r>
            <a:r>
              <a:rPr lang="en-US" sz="3200" b="1" kern="0" dirty="0">
                <a:solidFill>
                  <a:schemeClr val="tx2"/>
                </a:solidFill>
                <a:latin typeface="+mn-lt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en-US" sz="3200" b="1" kern="0" dirty="0">
              <a:solidFill>
                <a:schemeClr val="tx2"/>
              </a:solidFill>
              <a:latin typeface="+mn-lt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en-US" sz="2800" b="1" kern="0" dirty="0">
                <a:solidFill>
                  <a:schemeClr val="tx2"/>
                </a:solidFill>
                <a:latin typeface="+mn-lt"/>
                <a:hlinkClick r:id="rId5"/>
              </a:rPr>
              <a:t>s</a:t>
            </a:r>
            <a:r>
              <a:rPr lang="en-US" sz="2800" b="1" kern="0" dirty="0" smtClean="0">
                <a:solidFill>
                  <a:schemeClr val="tx2"/>
                </a:solidFill>
                <a:latin typeface="+mn-lt"/>
                <a:hlinkClick r:id="rId5"/>
              </a:rPr>
              <a:t>hukin.k@mail.ru</a:t>
            </a:r>
            <a:endParaRPr lang="en-US" sz="2800" b="1" kern="0" dirty="0">
              <a:solidFill>
                <a:schemeClr val="tx2"/>
              </a:solidFill>
              <a:latin typeface="+mn-lt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en-US" sz="2800" b="1" kern="0" dirty="0">
              <a:solidFill>
                <a:schemeClr val="tx2"/>
              </a:solidFill>
              <a:latin typeface="+mn-lt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en-US" sz="2800" b="1" kern="0" dirty="0">
                <a:solidFill>
                  <a:schemeClr val="tx2"/>
                </a:solidFill>
                <a:latin typeface="+mn-lt"/>
              </a:rPr>
              <a:t>8-(383)-347-</a:t>
            </a:r>
            <a:r>
              <a:rPr lang="ru-RU" sz="2800" b="1" kern="0" dirty="0">
                <a:solidFill>
                  <a:schemeClr val="tx2"/>
                </a:solidFill>
                <a:latin typeface="+mn-lt"/>
              </a:rPr>
              <a:t>80</a:t>
            </a:r>
            <a:r>
              <a:rPr lang="en-US" sz="2800" b="1" kern="0" dirty="0">
                <a:solidFill>
                  <a:schemeClr val="tx2"/>
                </a:solidFill>
                <a:latin typeface="+mn-lt"/>
              </a:rPr>
              <a:t>-</a:t>
            </a:r>
            <a:r>
              <a:rPr lang="ru-RU" sz="2800" b="1" kern="0" dirty="0">
                <a:solidFill>
                  <a:schemeClr val="tx2"/>
                </a:solidFill>
                <a:latin typeface="+mn-lt"/>
              </a:rPr>
              <a:t>5</a:t>
            </a:r>
            <a:r>
              <a:rPr lang="en-US" sz="2800" b="1" kern="0" dirty="0">
                <a:solidFill>
                  <a:schemeClr val="tx2"/>
                </a:solidFill>
                <a:latin typeface="+mn-lt"/>
              </a:rPr>
              <a:t>2 </a:t>
            </a:r>
            <a:endParaRPr lang="ru-RU" sz="2400" b="1" kern="0" dirty="0">
              <a:solidFill>
                <a:schemeClr val="tx2"/>
              </a:solidFill>
              <a:latin typeface="+mn-lt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en-US" sz="1400" b="1" kern="0" dirty="0">
                <a:latin typeface="+mn-lt"/>
              </a:rPr>
              <a:t> </a:t>
            </a:r>
            <a:endParaRPr lang="ru-RU" sz="1400" b="1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800" b="1" dirty="0" smtClean="0"/>
              <a:t>Информатика КОГЭ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Файл с КИМ должен иметь наименование вида: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25_54_&lt;Дата проведения экзамена&gt;_&lt;Контрольная сумма электронного КИМ&gt;.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aes.dat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Ключ для расшифровки КИМ: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25_54_&lt;Дата проведения экзамена&gt;_&lt;Контрольная сумма электронного КИМ&gt; .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private.key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Ссылка на КИМ и дополнительные материалы на 14.06.2023 будет размещена 13.06.2023 в разделе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«Файлы из РЦОИ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на станции авторизации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Ключ для КИМ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разделе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«Файлы из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РЦОИ» 14.06.2023 в 09:30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2095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 smtClean="0"/>
              <a:t>Информатика КОГЭ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1200150"/>
            <a:ext cx="7283844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2095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 smtClean="0"/>
              <a:t>Информатика КОГЭ </a:t>
            </a:r>
            <a:br>
              <a:rPr lang="ru-RU" sz="2800" b="1" dirty="0" smtClean="0"/>
            </a:br>
            <a:r>
              <a:rPr lang="ru-RU" sz="2800" b="1" dirty="0" smtClean="0"/>
              <a:t>(настройка экзамена)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276350"/>
            <a:ext cx="8305800" cy="32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2095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 smtClean="0"/>
              <a:t>Информатика КОГЭ </a:t>
            </a:r>
            <a:br>
              <a:rPr lang="ru-RU" sz="2800" b="1" dirty="0" smtClean="0"/>
            </a:br>
            <a:r>
              <a:rPr lang="ru-RU" sz="2800" b="1" dirty="0" smtClean="0"/>
              <a:t>(загрузка КИМ и ключа)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276350"/>
            <a:ext cx="7486457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 bwMode="auto">
          <a:xfrm>
            <a:off x="4114800" y="3562350"/>
            <a:ext cx="381000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>
              <a:defRPr/>
            </a:pPr>
            <a:r>
              <a:rPr lang="ru-RU" sz="1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Обязательно скопировать КИМ и ключ на рабочую станцию и указать путь к расположению данных файлов</a:t>
            </a:r>
            <a:endParaRPr lang="ru-RU" sz="12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2095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 smtClean="0"/>
              <a:t>Информатика КОГЭ </a:t>
            </a:r>
            <a:br>
              <a:rPr lang="ru-RU" sz="2800" b="1" dirty="0" smtClean="0"/>
            </a:br>
            <a:r>
              <a:rPr lang="ru-RU" sz="2800" b="1" dirty="0" smtClean="0"/>
              <a:t>(</a:t>
            </a:r>
            <a:r>
              <a:rPr lang="ru-RU" sz="2800" b="1" dirty="0" smtClean="0"/>
              <a:t>изменения в станции</a:t>
            </a:r>
            <a:r>
              <a:rPr lang="ru-RU" sz="2800" b="1" dirty="0" smtClean="0"/>
              <a:t>)</a:t>
            </a:r>
            <a:endParaRPr lang="ru-RU" sz="2800" b="1" dirty="0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276350"/>
            <a:ext cx="6172200" cy="3267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209550"/>
            <a:ext cx="8001000" cy="912813"/>
          </a:xfrm>
        </p:spPr>
        <p:txBody>
          <a:bodyPr anchor="ctr"/>
          <a:lstStyle/>
          <a:p>
            <a:pPr algn="ctr"/>
            <a:r>
              <a:rPr lang="ru-RU" sz="2800" b="1" dirty="0" smtClean="0"/>
              <a:t>Информатика КОГЭ </a:t>
            </a:r>
            <a:br>
              <a:rPr lang="ru-RU" sz="2800" b="1" dirty="0" smtClean="0"/>
            </a:br>
            <a:r>
              <a:rPr lang="ru-RU" sz="2800" b="1" dirty="0" smtClean="0"/>
              <a:t>(</a:t>
            </a:r>
            <a:r>
              <a:rPr lang="ru-RU" sz="2800" b="1" dirty="0" smtClean="0"/>
              <a:t>изменения в станции</a:t>
            </a:r>
            <a:r>
              <a:rPr lang="ru-RU" sz="2800" b="1" dirty="0" smtClean="0"/>
              <a:t>)</a:t>
            </a:r>
            <a:endParaRPr lang="ru-RU" sz="2800" b="1" dirty="0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1276350"/>
            <a:ext cx="7524750" cy="3129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144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2800" b="1" dirty="0" smtClean="0"/>
              <a:t>Станция удаленного сканирования 2.0</a:t>
            </a:r>
            <a:r>
              <a:rPr lang="en-US" sz="2800" b="1" dirty="0" smtClean="0"/>
              <a:t> (</a:t>
            </a:r>
            <a:r>
              <a:rPr lang="ru-RU" sz="2800" b="1" dirty="0" smtClean="0"/>
              <a:t>СУС 2.0</a:t>
            </a:r>
            <a:r>
              <a:rPr lang="en-US" sz="2800" b="1" dirty="0" smtClean="0"/>
              <a:t>)</a:t>
            </a:r>
            <a:endParaRPr lang="ru-RU" sz="28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Данная станция предназначена для сканирования материалов ГВЭ-11, ГВЭ-9 и ОГЭ по иностранным устным и информатике и ИКТ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Станция размещена в личных кабинетах в разделе «Техническим специалистам ППЭ» от 17.04.2023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5675" y="4686300"/>
            <a:ext cx="56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2647950"/>
            <a:ext cx="8053387" cy="1425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4441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  <a:txDef>
      <a:spPr bwMode="auto">
        <a:ln>
          <a:headEnd/>
          <a:tailEnd/>
        </a:ln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3000" b="0" i="0" u="none" strike="noStrike" kern="0" cap="none" spc="0" normalizeH="0" baseline="0" noProof="0" dirty="0" smtClean="0">
            <a:ln>
              <a:noFill/>
            </a:ln>
            <a:solidFill>
              <a:schemeClr val="tx2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txDef>
  </a:objectDefaults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18234</TotalTime>
  <Words>903</Words>
  <Application>Microsoft Office PowerPoint</Application>
  <PresentationFormat>Экран (16:9)</PresentationFormat>
  <Paragraphs>100</Paragraphs>
  <Slides>28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Профиль</vt:lpstr>
      <vt:lpstr>Технологические особенности проведения информатики в форме КОГЭ</vt:lpstr>
      <vt:lpstr>Информатика КОГЭ</vt:lpstr>
      <vt:lpstr>Информатика КОГЭ</vt:lpstr>
      <vt:lpstr>Информатика КОГЭ</vt:lpstr>
      <vt:lpstr>Информатика КОГЭ  (настройка экзамена)</vt:lpstr>
      <vt:lpstr>Информатика КОГЭ  (загрузка КИМ и ключа)</vt:lpstr>
      <vt:lpstr>Информатика КОГЭ  (изменения в станции)</vt:lpstr>
      <vt:lpstr>Информатика КОГЭ  (изменения в станции)</vt:lpstr>
      <vt:lpstr>Станция удаленного сканирования 2.0 (СУС 2.0)</vt:lpstr>
      <vt:lpstr>Работа со станцией СУС 2.0</vt:lpstr>
      <vt:lpstr>Работа со станцией СУС 2.0</vt:lpstr>
      <vt:lpstr>Работа со станцией СУС 2.0</vt:lpstr>
      <vt:lpstr>Сканирование форм</vt:lpstr>
      <vt:lpstr>Сканирование форм</vt:lpstr>
      <vt:lpstr>Сканирование бланков</vt:lpstr>
      <vt:lpstr>Информатика КОГЭ  (Сканирование)</vt:lpstr>
      <vt:lpstr>Сканирование бланков</vt:lpstr>
      <vt:lpstr>Общие требования к сканированию</vt:lpstr>
      <vt:lpstr>Завершение сканирования</vt:lpstr>
      <vt:lpstr>Формирование файла экспорта</vt:lpstr>
      <vt:lpstr>Формирование файла экспорта</vt:lpstr>
      <vt:lpstr>Информатика КОГЭ  (Экспорт результатов)</vt:lpstr>
      <vt:lpstr>Использование сервиса «Приемка материалов»</vt:lpstr>
      <vt:lpstr>Использование сервиса «Приемка материалов»</vt:lpstr>
      <vt:lpstr>Использование сервиса «Приемка материалов»</vt:lpstr>
      <vt:lpstr>Использование сервиса «Приемка материалов»</vt:lpstr>
      <vt:lpstr>Нештатные ситуации на станции КОГЭ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111</dc:creator>
  <cp:lastModifiedBy>shukin</cp:lastModifiedBy>
  <cp:revision>2104</cp:revision>
  <cp:lastPrinted>1601-01-01T00:00:00Z</cp:lastPrinted>
  <dcterms:created xsi:type="dcterms:W3CDTF">1601-01-01T00:00:00Z</dcterms:created>
  <dcterms:modified xsi:type="dcterms:W3CDTF">2023-06-13T08:50:40Z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