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62" r:id="rId6"/>
    <p:sldId id="263" r:id="rId7"/>
    <p:sldId id="264" r:id="rId8"/>
    <p:sldId id="258" r:id="rId9"/>
    <p:sldId id="265" r:id="rId10"/>
    <p:sldId id="266" r:id="rId11"/>
    <p:sldId id="267" r:id="rId12"/>
    <p:sldId id="269" r:id="rId13"/>
    <p:sldId id="259" r:id="rId14"/>
    <p:sldId id="280" r:id="rId15"/>
    <p:sldId id="268" r:id="rId16"/>
    <p:sldId id="275" r:id="rId17"/>
    <p:sldId id="276" r:id="rId18"/>
    <p:sldId id="277" r:id="rId19"/>
    <p:sldId id="278" r:id="rId20"/>
    <p:sldId id="279" r:id="rId21"/>
    <p:sldId id="260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98-41B1-8C2C-2F1A497EE9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98-41B1-8C2C-2F1A497EE9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98-41B1-8C2C-2F1A497EE9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98-41B1-8C2C-2F1A497EE9D7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32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C-42B3-851A-3CBF02F88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ane232007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osuchebnik.ru/material/razvitie-potentsiala-detey-s-ovz-cherez-elektronnye-uchebnik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2452" y="1590530"/>
            <a:ext cx="7116418" cy="1876607"/>
          </a:xfrm>
        </p:spPr>
        <p:txBody>
          <a:bodyPr>
            <a:normAutofit/>
          </a:bodyPr>
          <a:lstStyle/>
          <a:p>
            <a:r>
              <a:rPr lang="ru-RU" sz="2700" b="1" dirty="0"/>
              <a:t>ЭФУ, как инструмент успешной реализации образовательного процесса при работе с детьми со статусом ОВЗ.</a:t>
            </a:r>
            <a:br>
              <a:rPr lang="ru-RU" dirty="0"/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4374" y="4593841"/>
            <a:ext cx="3364496" cy="927651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/>
              <a:t>Выполнила:</a:t>
            </a:r>
          </a:p>
          <a:p>
            <a:r>
              <a:rPr lang="ru-RU" sz="2400" dirty="0"/>
              <a:t>Дубровская Е.А.,</a:t>
            </a:r>
          </a:p>
          <a:p>
            <a:r>
              <a:rPr lang="ru-RU" sz="2400" dirty="0"/>
              <a:t>учитель английского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98F9-1DFF-48A1-BCE0-D1227B3F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Проблема №2 </a:t>
            </a:r>
            <a:br>
              <a:rPr lang="ru-RU" b="1" dirty="0"/>
            </a:br>
            <a:r>
              <a:rPr lang="ru-RU" b="1" dirty="0"/>
              <a:t>Развитие речи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CF2BB-C31E-4841-9D56-D98B192A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Образы на экране становятся опорой построения собственных фраз и предложений, облегчается процесс речи.</a:t>
            </a:r>
          </a:p>
          <a:p>
            <a:r>
              <a:rPr lang="ru-RU" dirty="0"/>
              <a:t> Аудиальное сопровождение закрепляет в памяти экстралингвистические сигналы, сопровождающие речевую информацию. </a:t>
            </a:r>
          </a:p>
          <a:p>
            <a:r>
              <a:rPr lang="ru-RU" dirty="0"/>
              <a:t>Использование клавиатуры развивает центры головного мозга, связанные с речевой моторикой. </a:t>
            </a:r>
          </a:p>
          <a:p>
            <a:r>
              <a:rPr lang="ru-RU" dirty="0"/>
              <a:t>Видеосюжеты «социальных историй» развивают коммуникативную составляющую речи.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99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8B678-A990-4D62-94E9-C86DA2C2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Проблема №3 </a:t>
            </a:r>
            <a:br>
              <a:rPr lang="ru-RU" b="1" dirty="0"/>
            </a:br>
            <a:r>
              <a:rPr lang="ru-RU" b="1" dirty="0"/>
              <a:t> Развитие внимания и памяти</a:t>
            </a: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DC54F-15B6-433D-AB26-09ADCD29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Визуальные средства развивают наглядно-образное внимание и память.</a:t>
            </a:r>
          </a:p>
          <a:p>
            <a:r>
              <a:rPr lang="ru-RU" dirty="0"/>
              <a:t>Интересные структурированные сюжеты развивают долговременную память.</a:t>
            </a:r>
          </a:p>
          <a:p>
            <a:r>
              <a:rPr lang="ru-RU" dirty="0"/>
              <a:t>Чтение правил и определений, написанных приемом стихотворных строк и выделенных фоном и цветом, развивает зрительное и слуховое ритмическое восприятие и память.</a:t>
            </a:r>
          </a:p>
          <a:p>
            <a:r>
              <a:rPr lang="ru-RU" dirty="0"/>
              <a:t>Вариативность </a:t>
            </a:r>
            <a:r>
              <a:rPr lang="ru-RU" dirty="0" err="1"/>
              <a:t>аудиосопровождения</a:t>
            </a:r>
            <a:r>
              <a:rPr lang="ru-RU" dirty="0"/>
              <a:t> с паузами, изменением громкости голоса, тембра, ритма развивает слуховое восприятие и память. </a:t>
            </a:r>
          </a:p>
          <a:p>
            <a:r>
              <a:rPr lang="ru-RU" dirty="0"/>
              <a:t>Использование позитивной анимации развивает эмоциональную память.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87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DC737198-69B1-43AD-BC27-9FFEE64244EC}"/>
              </a:ext>
            </a:extLst>
          </p:cNvPr>
          <p:cNvSpPr/>
          <p:nvPr/>
        </p:nvSpPr>
        <p:spPr>
          <a:xfrm>
            <a:off x="3180522" y="2001078"/>
            <a:ext cx="2756452" cy="2822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ЭФУ – решение данных проблем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21EB41D-AD26-4EBD-870F-A3720947CE26}"/>
              </a:ext>
            </a:extLst>
          </p:cNvPr>
          <p:cNvSpPr/>
          <p:nvPr/>
        </p:nvSpPr>
        <p:spPr>
          <a:xfrm>
            <a:off x="2256182" y="581441"/>
            <a:ext cx="1921565" cy="1709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по болезни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51713F5-EB20-466E-93DC-54805E0C908A}"/>
              </a:ext>
            </a:extLst>
          </p:cNvPr>
          <p:cNvSpPr/>
          <p:nvPr/>
        </p:nvSpPr>
        <p:spPr>
          <a:xfrm>
            <a:off x="5449957" y="864705"/>
            <a:ext cx="1921565" cy="1709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Нарушение памяти и внимания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8F7FE89-A75A-4FC7-BCFE-158083214C6B}"/>
              </a:ext>
            </a:extLst>
          </p:cNvPr>
          <p:cNvSpPr/>
          <p:nvPr/>
        </p:nvSpPr>
        <p:spPr>
          <a:xfrm>
            <a:off x="987287" y="2574235"/>
            <a:ext cx="1921565" cy="1709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Нарушение речи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0FF75F7-6EBB-4D3C-B7C7-6BB5DC387874}"/>
              </a:ext>
            </a:extLst>
          </p:cNvPr>
          <p:cNvSpPr/>
          <p:nvPr/>
        </p:nvSpPr>
        <p:spPr>
          <a:xfrm>
            <a:off x="5347255" y="4472609"/>
            <a:ext cx="2024267" cy="1709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Полушарная </a:t>
            </a:r>
            <a:r>
              <a:rPr lang="ru-RU" dirty="0" err="1"/>
              <a:t>ассиметрия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76FA4F0-1C06-443F-8309-0032C66481D3}"/>
              </a:ext>
            </a:extLst>
          </p:cNvPr>
          <p:cNvSpPr/>
          <p:nvPr/>
        </p:nvSpPr>
        <p:spPr>
          <a:xfrm>
            <a:off x="1875182" y="4638261"/>
            <a:ext cx="1921565" cy="1709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Нарушение познавательных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326889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AB355-E2D1-45D3-9F84-4683FFC8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Здоровье сбережение при работе с ЭФУ в условиях МБОУ ШИ №133 с детьми 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227FF-43B6-4701-81A7-4FD7BD06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41" y="2518437"/>
            <a:ext cx="7155181" cy="4050307"/>
          </a:xfrm>
        </p:spPr>
        <p:txBody>
          <a:bodyPr/>
          <a:lstStyle/>
          <a:p>
            <a:r>
              <a:rPr lang="ru-RU" dirty="0"/>
              <a:t> 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FBF389-BDD6-4E28-8E50-3F2DBE97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" y="1559607"/>
            <a:ext cx="9011411" cy="50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914308-3A67-4D9E-A2FB-FC6EBC5C129F}"/>
              </a:ext>
            </a:extLst>
          </p:cNvPr>
          <p:cNvSpPr/>
          <p:nvPr/>
        </p:nvSpPr>
        <p:spPr>
          <a:xfrm>
            <a:off x="4903304" y="5446643"/>
            <a:ext cx="4240696" cy="1166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Требования СанПиН 2.4.2.2821-10 </a:t>
            </a:r>
            <a:r>
              <a:rPr lang="ru-RU" sz="1600" dirty="0"/>
              <a:t>«Санитарно-эпидемиологические требования к условиям и организации обучения в общеобразовательных учреждениях».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4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D45BD-2C92-4C1D-A467-4EFB8E35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Здоровьесбережение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49FCF-490B-47EC-BE79-1614C755C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Используем бумажный вариант</a:t>
            </a:r>
          </a:p>
          <a:p>
            <a:r>
              <a:rPr lang="ru-RU" dirty="0"/>
              <a:t>Используем ЭФУ</a:t>
            </a:r>
          </a:p>
          <a:p>
            <a:r>
              <a:rPr lang="ru-RU" dirty="0"/>
              <a:t>Чередуем виды деятельности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7191B0-F967-4AE9-92C8-4AC384DED0D1}"/>
              </a:ext>
            </a:extLst>
          </p:cNvPr>
          <p:cNvSpPr/>
          <p:nvPr/>
        </p:nvSpPr>
        <p:spPr>
          <a:xfrm>
            <a:off x="1046922" y="3429000"/>
            <a:ext cx="2120348" cy="112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Печатный учебник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09CAC5-631B-4D85-9DF4-B51FC077574A}"/>
              </a:ext>
            </a:extLst>
          </p:cNvPr>
          <p:cNvSpPr/>
          <p:nvPr/>
        </p:nvSpPr>
        <p:spPr>
          <a:xfrm>
            <a:off x="3265419" y="4558748"/>
            <a:ext cx="2120348" cy="112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Физминутка</a:t>
            </a:r>
            <a:r>
              <a:rPr lang="ru-RU" dirty="0"/>
              <a:t>/динамическая пауза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9D3B4B-18DB-45F7-8C4D-F864596674DA}"/>
              </a:ext>
            </a:extLst>
          </p:cNvPr>
          <p:cNvSpPr/>
          <p:nvPr/>
        </p:nvSpPr>
        <p:spPr>
          <a:xfrm>
            <a:off x="5483917" y="3429000"/>
            <a:ext cx="2120348" cy="112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ЭФУ</a:t>
            </a:r>
          </a:p>
        </p:txBody>
      </p:sp>
    </p:spTree>
    <p:extLst>
      <p:ext uri="{BB962C8B-B14F-4D97-AF65-F5344CB8AC3E}">
        <p14:creationId xmlns:p14="http://schemas.microsoft.com/office/powerpoint/2010/main" val="254624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66165-6D34-42CE-9D0A-74D65096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обучения детей с ОВЗ НОДА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0591F-3CFC-4669-A8FF-3E0115B0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Предметный класс:</a:t>
            </a:r>
          </a:p>
          <a:p>
            <a:r>
              <a:rPr lang="ru-RU" dirty="0"/>
              <a:t>Работа в парах (тройках) с электронными формами учебников и с образовательными ресурсами  </a:t>
            </a:r>
          </a:p>
          <a:p>
            <a:r>
              <a:rPr lang="ru-RU" dirty="0"/>
              <a:t>Активное использование </a:t>
            </a:r>
            <a:r>
              <a:rPr lang="ru-RU" b="1" dirty="0"/>
              <a:t>зонального обучения</a:t>
            </a:r>
            <a:r>
              <a:rPr lang="ru-RU" dirty="0"/>
              <a:t>: зона работы с учителем и зона работы с электронными ресурсами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Знак ''минус'' 3">
            <a:extLst>
              <a:ext uri="{FF2B5EF4-FFF2-40B4-BE49-F238E27FC236}">
                <a16:creationId xmlns:a16="http://schemas.microsoft.com/office/drawing/2014/main" id="{8AA3A721-6FC2-4044-AF3C-02F1D15FE1F8}"/>
              </a:ext>
            </a:extLst>
          </p:cNvPr>
          <p:cNvSpPr/>
          <p:nvPr/>
        </p:nvSpPr>
        <p:spPr>
          <a:xfrm>
            <a:off x="2414795" y="4931259"/>
            <a:ext cx="2027583" cy="1219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BC85A7-9F1F-4E79-9E4F-AE9759A6D3BF}"/>
              </a:ext>
            </a:extLst>
          </p:cNvPr>
          <p:cNvSpPr/>
          <p:nvPr/>
        </p:nvSpPr>
        <p:spPr>
          <a:xfrm>
            <a:off x="4572000" y="49312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Необходимость в техническом обслуживании большого «парка» техники 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Проблемы с доступом в компьютерный класс (раз в неделю</a:t>
            </a:r>
          </a:p>
        </p:txBody>
      </p:sp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457D2E93-4869-4D4C-A5D0-917C4ECA2C74}"/>
              </a:ext>
            </a:extLst>
          </p:cNvPr>
          <p:cNvSpPr/>
          <p:nvPr/>
        </p:nvSpPr>
        <p:spPr>
          <a:xfrm>
            <a:off x="-92765" y="3301242"/>
            <a:ext cx="1762539" cy="163001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0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9C4BD-D2AE-4351-846A-0C532E1D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3EC97-5F7D-4103-9919-BA2CC42ED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93" y="603768"/>
            <a:ext cx="3087757" cy="51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970DA2-FB66-4DD0-AD92-3F654FCB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92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3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59E5A-DC34-49C5-957E-21BCE1C6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модель</a:t>
            </a:r>
            <a:r>
              <a:rPr lang="en-US" dirty="0"/>
              <a:t> BYOD (Bring your own device)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26470-4390-461B-B8FA-8D9F8F88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46" y="1865223"/>
            <a:ext cx="6653628" cy="3144099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Индивидуальная работа с электронной формой учебника, с образовательными ресурсами </a:t>
            </a:r>
          </a:p>
          <a:p>
            <a:pPr fontAlgn="base"/>
            <a:r>
              <a:rPr lang="ru-RU" dirty="0"/>
              <a:t>Индивидуальная работа с тренажерами, контрольными измерительными материалами, интерактивными заданиями  </a:t>
            </a:r>
          </a:p>
          <a:p>
            <a:pPr fontAlgn="base"/>
            <a:r>
              <a:rPr lang="ru-RU" dirty="0"/>
              <a:t>Активное использование технологий смешанного обучения: смена рабочих зон 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7FA24D-81DA-49AE-B66C-BF313280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57" y="2934665"/>
            <a:ext cx="2001493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8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DF465-572D-409E-BA4A-3DCEBAED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Дистанционное обучение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C9917D-9CB2-48F3-A856-595D343175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2" y="1881808"/>
            <a:ext cx="8497318" cy="47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8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1F181-DA9C-45BA-A193-91317EC0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8057"/>
          </a:xfrm>
        </p:spPr>
        <p:txBody>
          <a:bodyPr/>
          <a:lstStyle/>
          <a:p>
            <a:pPr algn="ctr"/>
            <a:r>
              <a:rPr lang="ru-RU" dirty="0"/>
              <a:t>УУД  никто НЕ отменял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2E98E4-D537-4584-8F54-0263FCBA62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0061"/>
            <a:ext cx="4588381" cy="36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30ECCF-505F-4859-955C-1BDE884C6402}"/>
              </a:ext>
            </a:extLst>
          </p:cNvPr>
          <p:cNvSpPr/>
          <p:nvPr/>
        </p:nvSpPr>
        <p:spPr>
          <a:xfrm>
            <a:off x="1610138" y="1113183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AF7B51"/>
                </a:solidFill>
                <a:latin typeface="Nunito"/>
              </a:rPr>
              <a:t>коммуникативные</a:t>
            </a:r>
            <a:r>
              <a:rPr lang="ru-RU" dirty="0">
                <a:solidFill>
                  <a:srgbClr val="AF7B51"/>
                </a:solidFill>
                <a:latin typeface="Nunito"/>
              </a:rPr>
              <a:t> </a:t>
            </a:r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17274A-C672-4F27-B264-D3C9BD059E83}"/>
              </a:ext>
            </a:extLst>
          </p:cNvPr>
          <p:cNvSpPr/>
          <p:nvPr/>
        </p:nvSpPr>
        <p:spPr>
          <a:xfrm>
            <a:off x="384736" y="2363202"/>
            <a:ext cx="4572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600"/>
              </a:spcAft>
            </a:pPr>
            <a:r>
              <a:rPr lang="ru-RU" dirty="0">
                <a:solidFill>
                  <a:srgbClr val="233A44"/>
                </a:solidFill>
                <a:latin typeface="Calibri" panose="020F0502020204030204" pitchFamily="34" charset="0"/>
              </a:rPr>
              <a:t>умение организовывать учебное сотрудничество и совместную деятельность с учителем</a:t>
            </a:r>
            <a:endParaRPr lang="ru-RU" dirty="0"/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rgbClr val="233A44"/>
                </a:solidFill>
                <a:latin typeface="Calibri" panose="020F0502020204030204" pitchFamily="34" charset="0"/>
              </a:rPr>
              <a:t>и сверстниками;</a:t>
            </a:r>
            <a:endParaRPr lang="ru-RU" dirty="0"/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rgbClr val="233A44"/>
                </a:solidFill>
                <a:latin typeface="Calibri" panose="020F0502020204030204" pitchFamily="34" charset="0"/>
              </a:rPr>
              <a:t>- умение адекватно использовать коммуникативные, прежде всего речевые, средства для</a:t>
            </a:r>
            <a:endParaRPr lang="ru-RU" dirty="0"/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rgbClr val="233A44"/>
                </a:solidFill>
                <a:latin typeface="Calibri" panose="020F0502020204030204" pitchFamily="34" charset="0"/>
              </a:rPr>
              <a:t>решения различных коммуникативных задач, используя, в том числе средства и</a:t>
            </a:r>
            <a:endParaRPr lang="ru-RU" dirty="0"/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rgbClr val="233A44"/>
                </a:solidFill>
                <a:latin typeface="Calibri" panose="020F0502020204030204" pitchFamily="34" charset="0"/>
              </a:rPr>
              <a:t>инструменты ИКТ;</a:t>
            </a:r>
            <a:endParaRPr lang="ru-RU" dirty="0"/>
          </a:p>
          <a:p>
            <a:pPr>
              <a:spcAft>
                <a:spcPts val="1600"/>
              </a:spcAft>
            </a:pPr>
            <a:r>
              <a:rPr lang="ru-RU" dirty="0">
                <a:solidFill>
                  <a:srgbClr val="233A44"/>
                </a:solidFill>
                <a:latin typeface="Calibri" panose="020F0502020204030204" pitchFamily="34" charset="0"/>
              </a:rPr>
              <a:t>- владение устной и письменной речью;</a:t>
            </a:r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437AB283-B42C-4763-95A3-5D63DE8A1130}"/>
              </a:ext>
            </a:extLst>
          </p:cNvPr>
          <p:cNvSpPr/>
          <p:nvPr/>
        </p:nvSpPr>
        <p:spPr>
          <a:xfrm>
            <a:off x="5406887" y="1669774"/>
            <a:ext cx="2491409" cy="13302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текстом</a:t>
            </a:r>
          </a:p>
        </p:txBody>
      </p:sp>
    </p:spTree>
    <p:extLst>
      <p:ext uri="{BB962C8B-B14F-4D97-AF65-F5344CB8AC3E}">
        <p14:creationId xmlns:p14="http://schemas.microsoft.com/office/powerpoint/2010/main" val="309127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413169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План выступления: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207933"/>
            <a:ext cx="5105400" cy="568325"/>
            <a:chOff x="1248" y="1432"/>
            <a:chExt cx="3216" cy="358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74" y="1432"/>
              <a:ext cx="17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Вопросы аудитории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1706033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544233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314175"/>
            <a:ext cx="5105403" cy="646113"/>
            <a:chOff x="1248" y="3187"/>
            <a:chExt cx="3216" cy="407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68" y="3187"/>
              <a:ext cx="25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Анализ реализации проекта в рамках МБОУ ШИ №133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3E4290-0D03-4210-89B5-21D19FC89381}"/>
              </a:ext>
            </a:extLst>
          </p:cNvPr>
          <p:cNvSpPr/>
          <p:nvPr/>
        </p:nvSpPr>
        <p:spPr>
          <a:xfrm>
            <a:off x="2742867" y="14050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Потенциал внедрения ЭФУ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обучения при работе с детьми ОВЗ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B589D0-90B3-4486-A75E-0B0177DFE2B6}"/>
              </a:ext>
            </a:extLst>
          </p:cNvPr>
          <p:cNvSpPr/>
          <p:nvPr/>
        </p:nvSpPr>
        <p:spPr>
          <a:xfrm>
            <a:off x="2907633" y="2441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Здоровье сбережение при работе с ЭФУ в условиях МБОУ ШИ №133 с детьми НОДА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B81F0-0268-4228-947B-22F7405F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-69034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регулятивные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B75D98-3F78-4176-9779-DCE70036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414" y="3085329"/>
            <a:ext cx="4345686" cy="29723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-Умение организовывать учебное сотрудничество; умение работать индивидуально и в группах.</a:t>
            </a:r>
          </a:p>
          <a:p>
            <a:r>
              <a:rPr lang="ru-RU" dirty="0"/>
              <a:t>- Умение оценивать правильность выполнения учебной задачи, собственные</a:t>
            </a:r>
          </a:p>
          <a:p>
            <a:r>
              <a:rPr lang="ru-RU" dirty="0"/>
              <a:t>возможности её решения;</a:t>
            </a:r>
          </a:p>
          <a:p>
            <a:r>
              <a:rPr lang="ru-RU" dirty="0"/>
              <a:t>-Развитие ИКТ-компетенции;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038059E-5BF6-459B-B408-022C5C77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91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8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6B05F-6946-4480-90DE-8DD0FF82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Анализ реализации проекта в рамках </a:t>
            </a:r>
            <a:br>
              <a:rPr lang="ru-RU" b="1" dirty="0"/>
            </a:br>
            <a:r>
              <a:rPr lang="ru-RU" b="1" dirty="0"/>
              <a:t>МБОУ ШИ №133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2658F-AE65-444C-AEFA-0903CF69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2018-2019 году внедрение ЭФУ в образовательный процесс ОО</a:t>
            </a:r>
          </a:p>
          <a:p>
            <a:r>
              <a:rPr lang="ru-RU" dirty="0"/>
              <a:t>-английский язык 16 человек</a:t>
            </a:r>
          </a:p>
          <a:p>
            <a:r>
              <a:rPr lang="ru-RU" dirty="0"/>
              <a:t>В 2019 – 2020 учебный год – английский язык 12 человек, русский язык 20 человек</a:t>
            </a:r>
          </a:p>
          <a:p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57E82A6-E997-4B8F-9EFC-21B7576A5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221742"/>
              </p:ext>
            </p:extLst>
          </p:nvPr>
        </p:nvGraphicFramePr>
        <p:xfrm>
          <a:off x="3776870" y="3135588"/>
          <a:ext cx="5367130" cy="323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6A7559B9-889A-415F-A75E-C140B82D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3678017"/>
            <a:ext cx="3538330" cy="249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4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EDA6E-4020-414F-A805-5E17890C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качества обученности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67AD41-480F-4BB5-AD3A-207CD6226E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2003529"/>
            <a:ext cx="5486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5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2E7C0-27C1-46AF-830D-D0471D64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Плюсы внедрения ЭФУ в образовательный процесс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64A25-0260-49CD-9290-40BF3AFF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 Информация в контексте происходящего в окружающем мире ребенка</a:t>
            </a:r>
          </a:p>
          <a:p>
            <a:r>
              <a:rPr lang="ru-RU" dirty="0"/>
              <a:t>Трансляция информации через вербальное общение</a:t>
            </a:r>
          </a:p>
          <a:p>
            <a:r>
              <a:rPr lang="ru-RU" dirty="0"/>
              <a:t>Смена видов деятельности</a:t>
            </a:r>
          </a:p>
          <a:p>
            <a:r>
              <a:rPr lang="ru-RU" dirty="0"/>
              <a:t>Образность</a:t>
            </a:r>
          </a:p>
          <a:p>
            <a:r>
              <a:rPr lang="ru-RU" dirty="0"/>
              <a:t>Кратность</a:t>
            </a:r>
          </a:p>
          <a:p>
            <a:r>
              <a:rPr lang="ru-RU" dirty="0"/>
              <a:t>Удобство (нет необходимости приносить печатные учебники, все хранится в едином пространстве)</a:t>
            </a:r>
          </a:p>
        </p:txBody>
      </p:sp>
    </p:spTree>
    <p:extLst>
      <p:ext uri="{BB962C8B-B14F-4D97-AF65-F5344CB8AC3E}">
        <p14:creationId xmlns:p14="http://schemas.microsoft.com/office/powerpoint/2010/main" val="325129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8AF3C-2697-4BA3-B889-62331A8C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Минусы ЭФУ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B3833-A733-4409-AF1A-A9BCB038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Не все ЭФУ снабжены гиперссылками на необходимые источники</a:t>
            </a:r>
          </a:p>
          <a:p>
            <a:pPr algn="just"/>
            <a:r>
              <a:rPr lang="ru-RU" sz="2400" dirty="0"/>
              <a:t>Мало тренажеров, и интерактивных заданий</a:t>
            </a:r>
          </a:p>
          <a:p>
            <a:pPr algn="just"/>
            <a:r>
              <a:rPr lang="ru-RU" sz="2400" dirty="0"/>
              <a:t>Частая потеря логина и пароля детьми, для выхода в личные кабинеты</a:t>
            </a:r>
          </a:p>
        </p:txBody>
      </p:sp>
    </p:spTree>
    <p:extLst>
      <p:ext uri="{BB962C8B-B14F-4D97-AF65-F5344CB8AC3E}">
        <p14:creationId xmlns:p14="http://schemas.microsoft.com/office/powerpoint/2010/main" val="2533012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8D5CE-486F-400B-A125-D184B783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998F3-895E-43A8-BCC2-B996A98A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ИННОВАЦИИ ПОЗВОЛЯЮТ СОВРЕМЕННОМУ УЧИТЕЛЮ ИДТИ В НОГУ СО ВРЕМЕНЕМ, ОТТАЧИВАЯ НОВЫЕ ТЕХНОЛОГИИ. </a:t>
            </a:r>
          </a:p>
          <a:p>
            <a:r>
              <a:rPr lang="ru-RU" b="1" dirty="0"/>
              <a:t>ВСЕ НОВОЕ - ИНТЕРЕСНОЕ,ЗАХВАТЫВАЮЩЕЕ...</a:t>
            </a:r>
          </a:p>
          <a:p>
            <a:r>
              <a:rPr lang="ru-RU" b="1" dirty="0"/>
              <a:t>ЖЕЛАЮ ВАМ,ДОРОГИЕ КОЛЛЕГИ,НЕ ТЕРЯТЬ  ЖЕЛАНИЕ ИЗУЧАТЬ ВСЕ НОВОЕ. ТВОРЧЕСКИХ УСПЕХОВ! </a:t>
            </a:r>
            <a:endParaRPr lang="ru-RU" dirty="0"/>
          </a:p>
          <a:p>
            <a:r>
              <a:rPr lang="ru-RU" b="1" dirty="0"/>
              <a:t>СПАСИБО ЗА ВНИМАНИЕ!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en-US" dirty="0"/>
              <a:t>Scolio133nios.ru </a:t>
            </a:r>
            <a:r>
              <a:rPr lang="ru-RU" dirty="0"/>
              <a:t>МБОУ ШИ №133</a:t>
            </a:r>
          </a:p>
          <a:p>
            <a:r>
              <a:rPr lang="en-US" dirty="0">
                <a:hlinkClick r:id="rId2"/>
              </a:rPr>
              <a:t>jane232007@yandex.ru</a:t>
            </a:r>
            <a:r>
              <a:rPr lang="en-US" dirty="0"/>
              <a:t> </a:t>
            </a:r>
            <a:r>
              <a:rPr lang="ru-RU" dirty="0"/>
              <a:t>Дубровская Е.А.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77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FCD8E-40A0-4BC5-90CA-01E3FB55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AF89F-D933-4743-BAD9-999EBAC79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      Федеральный закон «Об образовании в Российской Федерации» (№273, от 29 декабря 2012):</a:t>
            </a:r>
          </a:p>
          <a:p>
            <a:r>
              <a:rPr lang="ru-RU" dirty="0"/>
              <a:t>·         Статья 18. Печатные и электронные образовательные и информационные ресурсы.</a:t>
            </a:r>
          </a:p>
          <a:p>
            <a:r>
              <a:rPr lang="ru-RU" dirty="0"/>
              <a:t>·         Статья 13. Общие требования к реализации образовательных программ.</a:t>
            </a:r>
          </a:p>
          <a:p>
            <a:r>
              <a:rPr lang="ru-RU" dirty="0"/>
              <a:t>2.      Федеральные государственные образовательные стандарты основного общего образования.</a:t>
            </a:r>
          </a:p>
          <a:p>
            <a:r>
              <a:rPr lang="ru-RU" dirty="0"/>
              <a:t>·         Часть IV. Требования к условиям реализации основной образовательной программы основного общего образования.</a:t>
            </a:r>
          </a:p>
          <a:p>
            <a:r>
              <a:rPr lang="ru-RU" dirty="0"/>
              <a:t>3.  Приказ Минобрнауки России от 18 июля 2016 года № 870 «Об утверждении Порядка формирования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</a:p>
          <a:p>
            <a:r>
              <a:rPr lang="ru-RU" dirty="0"/>
              <a:t>4.  Требования СанПиН 2.4.2.2821-10 «Санитарно-эпидемиологические требования к условиям и организации обучения в общеобразовательных учреждениях».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64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12E7B-1BE2-4FD1-BCDA-E27A6380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14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МБОУ ШИ №133 «Санаторная школа интернат» для детей больных сколиозом </a:t>
            </a:r>
            <a:r>
              <a:rPr lang="ru-RU" dirty="0" err="1"/>
              <a:t>г.Новосибирск</a:t>
            </a:r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F18D0F-1CF9-4046-8B1A-135E34A14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3" y="1690689"/>
            <a:ext cx="2744690" cy="45744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D659BD-6DBB-4ED8-933F-599AC0401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" y="1690689"/>
            <a:ext cx="1912950" cy="3400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FF6C9D-3330-4FE1-8A31-AF255FFB2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48" y="2690192"/>
            <a:ext cx="2500685" cy="4167808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91FE278-3473-4838-8675-F485EA8C635E}"/>
              </a:ext>
            </a:extLst>
          </p:cNvPr>
          <p:cNvSpPr/>
          <p:nvPr/>
        </p:nvSpPr>
        <p:spPr>
          <a:xfrm>
            <a:off x="159026" y="5380383"/>
            <a:ext cx="2500685" cy="1112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Парта кушетка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29E0B68C-7C11-4F7F-9EE7-65DDDB247BBC}"/>
              </a:ext>
            </a:extLst>
          </p:cNvPr>
          <p:cNvSpPr/>
          <p:nvPr/>
        </p:nvSpPr>
        <p:spPr>
          <a:xfrm>
            <a:off x="7010400" y="1577010"/>
            <a:ext cx="2111733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Компьютерный класс</a:t>
            </a:r>
          </a:p>
        </p:txBody>
      </p:sp>
    </p:spTree>
    <p:extLst>
      <p:ext uri="{BB962C8B-B14F-4D97-AF65-F5344CB8AC3E}">
        <p14:creationId xmlns:p14="http://schemas.microsoft.com/office/powerpoint/2010/main" val="180478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4E63C-8F1D-49BF-A985-FE14E086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Контингент обучающихся в МБОУ ШИ №133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AB846-986F-4307-8751-078458B43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Дети со статусом ОВЗ нарушения НОДА и другие (13 человек)</a:t>
            </a:r>
          </a:p>
          <a:p>
            <a:r>
              <a:rPr lang="ru-RU" sz="2400" dirty="0"/>
              <a:t>Дети после перелома позвоночника</a:t>
            </a:r>
          </a:p>
          <a:p>
            <a:r>
              <a:rPr lang="ru-RU" sz="2400" dirty="0"/>
              <a:t>Дети со сколиозом</a:t>
            </a:r>
          </a:p>
        </p:txBody>
      </p:sp>
    </p:spTree>
    <p:extLst>
      <p:ext uri="{BB962C8B-B14F-4D97-AF65-F5344CB8AC3E}">
        <p14:creationId xmlns:p14="http://schemas.microsoft.com/office/powerpoint/2010/main" val="116928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3C034-9E04-495F-96EB-5636AB72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65126"/>
            <a:ext cx="8409333" cy="1325563"/>
          </a:xfrm>
        </p:spPr>
        <p:txBody>
          <a:bodyPr/>
          <a:lstStyle/>
          <a:p>
            <a:pPr algn="ctr"/>
            <a:r>
              <a:rPr lang="ru-RU" dirty="0"/>
              <a:t>Проблемы, возникающие у детей с ОВЗ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F7249-00CC-4D27-97F3-BE65A6987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нарушение двигательной сферы</a:t>
            </a:r>
          </a:p>
          <a:p>
            <a:r>
              <a:rPr lang="ru-RU" dirty="0"/>
              <a:t>недостаточное развитие психических процессов (мышления, восприятия, памяти, внимания);</a:t>
            </a:r>
          </a:p>
          <a:p>
            <a:r>
              <a:rPr lang="ru-RU" dirty="0"/>
              <a:t>изменение способов коммуникации и средств общения; </a:t>
            </a:r>
          </a:p>
          <a:p>
            <a:r>
              <a:rPr lang="ru-RU" dirty="0"/>
              <a:t>замедленная скорость восприятия, приема и переработки поступающих сведений, объема воспринимаемой сенсорной информации; </a:t>
            </a:r>
          </a:p>
          <a:p>
            <a:r>
              <a:rPr lang="ru-RU" dirty="0"/>
              <a:t>проблемы с моторикой; </a:t>
            </a:r>
          </a:p>
          <a:p>
            <a:r>
              <a:rPr lang="ru-RU" dirty="0"/>
              <a:t>низкий уровень произвольности психологических процессов и поведения.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13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B7CFE-9FB8-41C8-99B9-9D2F68FA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 сделать процесс обучения эффективным для всех групп детей?</a:t>
            </a:r>
            <a:br>
              <a:rPr lang="ru-RU" dirty="0"/>
            </a:br>
            <a:r>
              <a:rPr lang="ru-RU" dirty="0"/>
              <a:t>ИКТ технологии, применение ЭФУ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FEC1B-21C0-4637-B4A9-3654D1AB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Плюсы работы с ЭФУ:</a:t>
            </a:r>
          </a:p>
          <a:p>
            <a:r>
              <a:rPr lang="ru-RU" sz="2000" dirty="0"/>
              <a:t>Сам задает желаемый режим общения с материалом.</a:t>
            </a:r>
          </a:p>
          <a:p>
            <a:r>
              <a:rPr lang="ru-RU" sz="2000" dirty="0"/>
              <a:t> Сам выбирает необходимый материал и наиболее удобную для себя форму и темп его изложения.</a:t>
            </a:r>
          </a:p>
          <a:p>
            <a:r>
              <a:rPr lang="ru-RU" sz="2000" dirty="0"/>
              <a:t> Сразу получает оценку своей работы. </a:t>
            </a:r>
          </a:p>
          <a:p>
            <a:r>
              <a:rPr lang="ru-RU" sz="2000" dirty="0"/>
              <a:t>Сам контролирует свой учебный прогресс. </a:t>
            </a:r>
          </a:p>
          <a:p>
            <a:r>
              <a:rPr lang="ru-RU" sz="2000" dirty="0"/>
              <a:t>Не боится совершить ошибку.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Источник: </a:t>
            </a:r>
            <a:r>
              <a:rPr lang="ru-RU" dirty="0">
                <a:hlinkClick r:id="rId2"/>
              </a:rPr>
              <a:t>https://rosuchebnik.ru/material/razvitie-potentsiala-detey-s-ovz-cherez-elektronnye-uchebniki/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8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49DED-1CB3-4C54-8947-F0AD4C0C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Потенциал внедрения ЭФУ в </a:t>
            </a:r>
            <a:r>
              <a:rPr lang="ru-RU" b="1" dirty="0"/>
              <a:t>индивидуализации</a:t>
            </a:r>
            <a:r>
              <a:rPr lang="ru-RU" dirty="0"/>
              <a:t> обучения при работе с детьми ОВЗ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DF31A-3B5E-4C2F-9065-5F0E6A6A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Удобство использования при работе с отсутствующими детьми по болезни, в процессе реабилитации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15DBD9E-4D6D-4608-9D5E-085250155BC3}"/>
              </a:ext>
            </a:extLst>
          </p:cNvPr>
          <p:cNvSpPr/>
          <p:nvPr/>
        </p:nvSpPr>
        <p:spPr>
          <a:xfrm>
            <a:off x="5393635" y="2292626"/>
            <a:ext cx="274320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Применение сервиса мобильный класс (классная работа на </a:t>
            </a:r>
            <a:r>
              <a:rPr lang="en-US" dirty="0"/>
              <a:t>LECTA)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85B43-D567-4CDD-80B5-7F4713F1A179}"/>
              </a:ext>
            </a:extLst>
          </p:cNvPr>
          <p:cNvSpPr/>
          <p:nvPr/>
        </p:nvSpPr>
        <p:spPr>
          <a:xfrm>
            <a:off x="2362616" y="3239811"/>
            <a:ext cx="3220278" cy="1523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Сервис </a:t>
            </a:r>
            <a:r>
              <a:rPr lang="ru-RU" dirty="0" err="1"/>
              <a:t>закладки,заметки,где</a:t>
            </a:r>
            <a:r>
              <a:rPr lang="ru-RU" dirty="0"/>
              <a:t> ребенок сам пишет себе пояснения, и затем с учителем разбирает ситуацию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FAD1128-339B-44BF-9FFD-09338B9475BC}"/>
              </a:ext>
            </a:extLst>
          </p:cNvPr>
          <p:cNvSpPr/>
          <p:nvPr/>
        </p:nvSpPr>
        <p:spPr>
          <a:xfrm>
            <a:off x="628650" y="4459184"/>
            <a:ext cx="2035037" cy="1523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Овладение компетенцией </a:t>
            </a:r>
            <a:r>
              <a:rPr lang="ru-RU" b="1" dirty="0"/>
              <a:t>уметь учиться</a:t>
            </a:r>
          </a:p>
        </p:txBody>
      </p:sp>
    </p:spTree>
    <p:extLst>
      <p:ext uri="{BB962C8B-B14F-4D97-AF65-F5344CB8AC3E}">
        <p14:creationId xmlns:p14="http://schemas.microsoft.com/office/powerpoint/2010/main" val="346930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B186-71A3-437E-946E-366968CE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Проблема №1  </a:t>
            </a:r>
            <a:br>
              <a:rPr lang="ru-RU" b="1" dirty="0"/>
            </a:br>
            <a:r>
              <a:rPr lang="ru-RU" b="1" dirty="0"/>
              <a:t>Нарушение познавательных процессов и полушарная асимметрия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152CF-943C-46DB-B3B1-7ABDCCF53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Практические задания ЭФУ с использованием высококачественной анимации, графиков, схем, таблиц, объясняющих связи и взаимодействия явлений окружающего мира, фиксируют внимание правого полушария и активизируют его.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077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557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Nunito</vt:lpstr>
      <vt:lpstr>Times New Roman</vt:lpstr>
      <vt:lpstr>Тема Office</vt:lpstr>
      <vt:lpstr>ЭФУ, как инструмент успешной реализации образовательного процесса при работе с детьми со статусом ОВЗ. </vt:lpstr>
      <vt:lpstr>План выступления:</vt:lpstr>
      <vt:lpstr>Нормативно-правовая база</vt:lpstr>
      <vt:lpstr>МБОУ ШИ №133 «Санаторная школа интернат» для детей больных сколиозом г.Новосибирск </vt:lpstr>
      <vt:lpstr>Контингент обучающихся в МБОУ ШИ №133</vt:lpstr>
      <vt:lpstr>Проблемы, возникающие у детей с ОВЗ</vt:lpstr>
      <vt:lpstr>Как сделать процесс обучения эффективным для всех групп детей? ИКТ технологии, применение ЭФУ</vt:lpstr>
      <vt:lpstr>Потенциал внедрения ЭФУ в индивидуализации обучения при работе с детьми ОВЗ</vt:lpstr>
      <vt:lpstr>Проблема №1   Нарушение познавательных процессов и полушарная асимметрия  </vt:lpstr>
      <vt:lpstr>Проблема №2  Развитие речи  </vt:lpstr>
      <vt:lpstr>Проблема №3   Развитие внимания и памяти  </vt:lpstr>
      <vt:lpstr>Презентация PowerPoint</vt:lpstr>
      <vt:lpstr>Здоровье сбережение при работе с ЭФУ в условиях МБОУ ШИ №133 с детьми ОДА</vt:lpstr>
      <vt:lpstr>Здоровьесбережение</vt:lpstr>
      <vt:lpstr>Технологии обучения детей с ОВЗ НОДА</vt:lpstr>
      <vt:lpstr>Презентация PowerPoint</vt:lpstr>
      <vt:lpstr>модель BYOD (Bring your own device)</vt:lpstr>
      <vt:lpstr>Дистанционное обучение</vt:lpstr>
      <vt:lpstr>УУД  никто НЕ отменял</vt:lpstr>
      <vt:lpstr>регулятивные</vt:lpstr>
      <vt:lpstr>Анализ реализации проекта в рамках  МБОУ ШИ №133 </vt:lpstr>
      <vt:lpstr>Анализ качества обученности</vt:lpstr>
      <vt:lpstr>Плюсы внедрения ЭФУ в образовательный процесс</vt:lpstr>
      <vt:lpstr>Минусы ЭФУ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HP-PC</cp:lastModifiedBy>
  <cp:revision>62</cp:revision>
  <dcterms:created xsi:type="dcterms:W3CDTF">2014-11-21T11:00:06Z</dcterms:created>
  <dcterms:modified xsi:type="dcterms:W3CDTF">2019-10-30T13:32:58Z</dcterms:modified>
</cp:coreProperties>
</file>