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71" r:id="rId4"/>
    <p:sldId id="272" r:id="rId5"/>
    <p:sldId id="273" r:id="rId6"/>
    <p:sldId id="275" r:id="rId7"/>
    <p:sldId id="276" r:id="rId8"/>
    <p:sldId id="277" r:id="rId9"/>
    <p:sldId id="300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7" r:id="rId28"/>
    <p:sldId id="298" r:id="rId29"/>
    <p:sldId id="296" r:id="rId30"/>
    <p:sldId id="29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222" y="1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600"/>
              </a:spcBef>
              <a:buNone/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Мазяркина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Татьяна Вячеславовна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доцент кафедры биохимии, молекулярной биологии и генетики Института биологии и химии Московского педагогического государственного университета, 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член ФКР 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разработке контрольных измерительных материалов, используемых при проведении государственной итоговой аттестации по образовательным программам среднего общего образования по биологии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СТРУКТУРА И СОДЕРЖАНИЕ </a:t>
            </a:r>
            <a:r>
              <a:rPr lang="ru-RU" sz="4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КИМ </a:t>
            </a:r>
            <a:r>
              <a:rPr lang="ru-R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ЕГЭ </a:t>
            </a:r>
            <a:r>
              <a:rPr lang="ru-RU" sz="4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 БИОЛОГИИ 2024 Г.</a:t>
            </a:r>
            <a:endParaRPr lang="ru-RU" sz="4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3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повышенного уровня</a:t>
            </a:r>
            <a:endParaRPr lang="ru-RU" sz="3600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0324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59766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38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повышенного уровня</a:t>
            </a: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90465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5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повышенного </a:t>
            </a:r>
            <a:r>
              <a:rPr lang="ru-RU" sz="3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уровня сложности  второй части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1138"/>
            <a:ext cx="6912768" cy="547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85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повышенного уровня</a:t>
            </a:r>
            <a:endParaRPr lang="ru-RU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6328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21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1) зависимая переменная (изменяющаяся в эксперименте) – относительная скорость фотосинтеза;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независимая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переменная (задаваемая экспериментатором) – концентрация углекислого газа в теплице (должны быть указаны обе переменные);</a:t>
            </a:r>
          </a:p>
          <a:p>
            <a:pPr marL="109728" indent="0">
              <a:buNone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2) растения томата необходимо посадить в теплицу, концентрация углекислого газа в которой искусственно поддерживается постоянной в течение всего эксперимента;</a:t>
            </a:r>
          </a:p>
          <a:p>
            <a:pPr marL="109728" indent="0">
              <a:buNone/>
            </a:pPr>
            <a:r>
              <a:rPr lang="ru-RU" sz="1600" i="1" dirty="0"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</a:p>
          <a:p>
            <a:pPr marL="109728" indent="0">
              <a:buNone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2) растения томата необходимо посадить в теплицу с нормальной (стандартной) концентрацией углекислого газа (0,04%);</a:t>
            </a:r>
          </a:p>
          <a:p>
            <a:pPr marL="109728" indent="0">
              <a:buNone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3) остальные параметры (освещение, влажность и др.) необходимо оставить без изменений;</a:t>
            </a:r>
          </a:p>
          <a:p>
            <a:pPr marL="109728" indent="0">
              <a:buNone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4) данный эксперимент позволяет установить, действительно ли концентрация углекислого газа обеспечивает повышение скорости фотосинтеза в данном эксперименте;</a:t>
            </a:r>
          </a:p>
          <a:p>
            <a:pPr marL="109728" indent="0">
              <a:buNone/>
            </a:pPr>
            <a:r>
              <a:rPr lang="ru-RU" sz="1600" i="1" dirty="0"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" indent="0">
              <a:buNone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4) данный эксперимент позволяет проверить, насколько изменения </a:t>
            </a:r>
            <a:b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 скорости фотосинтеза обусловлены факторами, не связанными с повышением концентрации углекислого газа.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Элементы ответа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32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Критерии оценивания</a:t>
            </a:r>
            <a:endParaRPr lang="ru-RU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72816"/>
            <a:ext cx="7776865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82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Сформулируйте </a:t>
            </a:r>
            <a:r>
              <a:rPr lang="ru-RU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нулевую гипотезу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* для данного эксперимента. Объясните, почему теплица в эксперименте должна быть строго герметичной. Почему результаты эксперимента могут быть недостоверными, если известно, что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теплице было естественное освещение? </a:t>
            </a:r>
          </a:p>
          <a:p>
            <a:pPr marL="109728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109728" indent="0" algn="just">
              <a:buNone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2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Нулевая</a:t>
            </a:r>
            <a:r>
              <a:rPr lang="ru-RU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гипотеза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 – принимаемое по умолчанию предположение, что не существует связи между двумя наблюдаемыми событиями, феноменами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601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1) нулевая гипотеза – скорость фотосинтеза не зависит от концентрации углекислого газа в атмосфере; </a:t>
            </a:r>
          </a:p>
          <a:p>
            <a:pPr marL="109728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2) герметичная теплица обеспечивает постоянный газовый состав воздуха (заданную концентрацию углекислого газа);</a:t>
            </a:r>
          </a:p>
          <a:p>
            <a:pPr marL="109728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3) естественное освещение может изменяться;</a:t>
            </a:r>
          </a:p>
          <a:p>
            <a:pPr marL="109728" indent="0">
              <a:buNone/>
            </a:pP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</a:p>
          <a:p>
            <a:pPr marL="109728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3) в опыте естественное освещение не контролируется экспериментатором;</a:t>
            </a:r>
          </a:p>
          <a:p>
            <a:pPr marL="109728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4) при изменении освещения скорость фотосинтеза может меняться, что не позволяет в явном виде установить зависимость от концентрации углекислого газа.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Элементы ответа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37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Почему при увеличении концентрации углекислого газа свыше 0,1% скорость фотосинтеза не растёт? Как изменится скорость фотосинтеза, если сильно снизить температуру в теплице? Объясните причину изменения. Какую роль играет углекислый газ в процессе фотосинтеза?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высокого уровня сложности</a:t>
            </a:r>
            <a:endParaRPr lang="ru-RU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96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1) скорость фотосинтеза лимитируется другими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факторами (освещённостью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скоростью накопления АТФ, количеством ферментов световой и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темновой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фазы и др.); </a:t>
            </a:r>
          </a:p>
          <a:p>
            <a:pPr marL="109728" indent="0">
              <a:buNone/>
            </a:pPr>
            <a:r>
              <a:rPr lang="ru-RU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 в клетке ограничено количество ферментов (хлоропластов, хлорофилла);</a:t>
            </a:r>
          </a:p>
          <a:p>
            <a:pPr marL="109728" indent="0">
              <a:buNone/>
            </a:pPr>
            <a:r>
              <a:rPr lang="ru-RU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 это результат проявления закона лимитирующего (ограничивающего) фактора; </a:t>
            </a:r>
          </a:p>
          <a:p>
            <a:pPr marL="109728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2) скорость фотосинтеза понизится; </a:t>
            </a:r>
          </a:p>
          <a:p>
            <a:pPr marL="109728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3) при понижении температуры активность ферментов понизится;</a:t>
            </a:r>
          </a:p>
          <a:p>
            <a:pPr marL="109728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4) углекислый газ фиксируется в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темновой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фазе фотосинтеза (цикле Кальвина) и составляет основу для формирования углеводов.</a:t>
            </a:r>
          </a:p>
          <a:p>
            <a:pPr marL="109728" indent="0">
              <a:buNone/>
            </a:pPr>
            <a:r>
              <a:rPr lang="ru-RU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 углекислый газ используется для синтеза глюкозы.</a:t>
            </a:r>
          </a:p>
          <a:p>
            <a:pPr marL="109728" indent="0">
              <a:buNone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 4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 углекислый газ – источник углерода для синтеза органических веществ (глюкозы).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Элементы ответа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4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некоторой молекуле ДНК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эукариотического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организма на долю нуклеотидов с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цитозином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приходится 31%. Определите долю нуклеотидов с 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тимином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входящих в состав этой молекулы. В ответе запишите только соответствующее число.</a:t>
            </a:r>
          </a:p>
          <a:p>
            <a:pPr marL="109728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триплоидной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клетке эндосперма природной посевной ржи содержится 21 хромосома. Сколько хромосом содержит клетка её листа? В ответе запишите только количество хромосом.</a:t>
            </a:r>
          </a:p>
          <a:p>
            <a:pPr marL="109728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</a:p>
          <a:p>
            <a:pPr marL="109728" indent="0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соматической клетке человека содержится 46 хромосом. Сколько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аутосом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содержится в яйцеклетке?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базового уровня</a:t>
            </a:r>
            <a:endParaRPr lang="ru-RU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03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Критерии оценивания</a:t>
            </a:r>
            <a:endParaRPr lang="ru-RU" sz="3600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628800"/>
            <a:ext cx="7892436" cy="41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046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r>
              <a:rPr lang="ru-RU" sz="3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высокого </a:t>
            </a:r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уровня сложности</a:t>
            </a:r>
            <a:endParaRPr lang="ru-RU" sz="3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6" y="1340768"/>
            <a:ext cx="7171748" cy="480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578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1) А – фагоцитоз (</a:t>
            </a:r>
            <a:r>
              <a:rPr lang="ru-RU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эндоцитоз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</a:p>
          <a:p>
            <a:pPr marL="109728" indent="0">
              <a:buNone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Б – </a:t>
            </a:r>
            <a:r>
              <a:rPr lang="ru-RU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пиноцитоз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эндоцитоз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</a:p>
          <a:p>
            <a:pPr marL="109728" indent="0">
              <a:buNone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3) участвует плазматическая мембрана клетки (</a:t>
            </a:r>
            <a:r>
              <a:rPr lang="ru-RU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цитоскелет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109728" indent="0">
              <a:buNone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вокруг бактерии сформируется </a:t>
            </a:r>
            <a:r>
              <a:rPr lang="ru-RU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фагоцитозный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 пузырёк (пищеварительная вакуоль);</a:t>
            </a:r>
          </a:p>
          <a:p>
            <a:pPr marL="109728" indent="0">
              <a:buNone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5) </a:t>
            </a:r>
            <a:r>
              <a:rPr lang="ru-RU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фагоцитозный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 пузырёк сольётся с лизосомой в результате образуется вторичная лизосома (вторичная </a:t>
            </a:r>
            <a:r>
              <a:rPr lang="ru-RU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эндосома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</a:p>
          <a:p>
            <a:pPr marL="109728" indent="0">
              <a:buNone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6)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содержимое </a:t>
            </a:r>
            <a:r>
              <a:rPr lang="ru-RU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фагоцитозного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 пузырька (вторичной лизосомы) подвергнется перевариванию (гидролизу, лизису).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Элементы ответа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4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Критерии оценивания</a:t>
            </a:r>
            <a:endParaRPr lang="ru-RU" sz="3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687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891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высокого уровня сложности</a:t>
            </a:r>
            <a:endParaRPr lang="ru-RU" sz="36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8477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797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1) 1 – сосуды (ксилема);</a:t>
            </a:r>
          </a:p>
          <a:p>
            <a:pPr marL="109728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2) транспортируют воду с минеральными солями (осуществляют восходящий ток веществ);</a:t>
            </a:r>
          </a:p>
          <a:p>
            <a:pPr marL="109728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3) 2 – ситовидные трубки (флоэма);</a:t>
            </a:r>
          </a:p>
          <a:p>
            <a:pPr marL="109728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4) транспортируют органические вещества;</a:t>
            </a:r>
          </a:p>
          <a:p>
            <a:pPr marL="109728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5) срез сделан в зоне всасывания.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Элементы ответа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87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Критерии оценивания</a:t>
            </a:r>
            <a:endParaRPr lang="ru-RU" sz="36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4076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480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высокого уровня сложности</a:t>
            </a:r>
            <a:endParaRPr lang="ru-RU" sz="36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12768" cy="501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308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1) особи исходного вида, попавшие на острова, оказались </a:t>
            </a:r>
            <a:b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в разных экологических нишах (разных условиях питания);</a:t>
            </a:r>
          </a:p>
          <a:p>
            <a:pPr marL="109728" indent="0">
              <a:buNone/>
            </a:pP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2) в каждой популяции возникали мутации;</a:t>
            </a:r>
          </a:p>
          <a:p>
            <a:pPr marL="109728" indent="0">
              <a:buNone/>
            </a:pP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3) разные мутации поддерживались естественным отбором;</a:t>
            </a:r>
          </a:p>
          <a:p>
            <a:pPr marL="109728" indent="0">
              <a:buNone/>
            </a:pP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4) накопление мутаций привело к репродуктивной изоляции; </a:t>
            </a:r>
          </a:p>
          <a:p>
            <a:pPr marL="109728" indent="0">
              <a:buNone/>
            </a:pP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5) дивергентная форма эволюции (дивергенции);</a:t>
            </a:r>
          </a:p>
          <a:p>
            <a:pPr marL="109728" indent="0">
              <a:buNone/>
            </a:pP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6) новые виды при такой форме образуются путём расхождения от одного общего предка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Элементы отв</a:t>
            </a:r>
            <a:r>
              <a:rPr lang="ru-RU" sz="36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ета</a:t>
            </a:r>
            <a:endParaRPr lang="ru-RU" sz="3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94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Критерии оценивания</a:t>
            </a:r>
            <a:endParaRPr lang="ru-RU" sz="36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45" y="1412776"/>
            <a:ext cx="724321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70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Определите соотношение фенотипов в потомстве от моногибридного скрещивания двух гетерозиготных организмов в случае полного доминирования. Ответ запишите в виде последовательности цифр, показывающих соотношение получившихся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фенотипов. </a:t>
            </a:r>
          </a:p>
          <a:p>
            <a:pPr marL="109728" indent="0" algn="just">
              <a:buNone/>
            </a:pPr>
            <a:r>
              <a:rPr lang="ru-R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Какова вероятность рождения потомства, гомозиготного по рецессивному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аллелю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в скрещивании двух гетерозиготных особей?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ru-R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</a:p>
          <a:p>
            <a:pPr marL="109728" indent="0" algn="just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Какова вероятность рождения потомства, гомозиготного по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доминантному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аллелю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в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анализирующем скрещивании  гетерозиготной особи?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базового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661389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ru-RU" sz="4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ru-RU" sz="4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</a:t>
            </a:r>
            <a:endParaRPr lang="ru-RU" sz="4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базового уровня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32819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9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базового уровня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00808"/>
            <a:ext cx="7407221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1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базового уровня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33" y="1628800"/>
            <a:ext cx="6632533" cy="362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97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базового уровня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4" y="1844824"/>
            <a:ext cx="812065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18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r>
              <a:rPr lang="ru-RU" sz="3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повышенного </a:t>
            </a:r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уровня </a:t>
            </a:r>
            <a:r>
              <a:rPr lang="ru-RU" sz="3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сложности первой </a:t>
            </a:r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части 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8477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4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Задания повышенного ур</a:t>
            </a:r>
            <a:r>
              <a:rPr lang="ru-RU" sz="36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овня</a:t>
            </a:r>
            <a:endParaRPr lang="ru-RU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840760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31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430</TotalTime>
  <Words>295</Words>
  <Application>Microsoft Office PowerPoint</Application>
  <PresentationFormat>Экран (4:3)</PresentationFormat>
  <Paragraphs>92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СТРУКТУРА И СОДЕРЖАНИЕ  КИМ ЕГЭ  ПО БИОЛОГИИ 2024 Г.</vt:lpstr>
      <vt:lpstr>Задания базового уровня</vt:lpstr>
      <vt:lpstr>Задания базового уровня</vt:lpstr>
      <vt:lpstr>Задания базового уровня</vt:lpstr>
      <vt:lpstr>Задания базового уровня</vt:lpstr>
      <vt:lpstr>Задания базового уровня</vt:lpstr>
      <vt:lpstr>Задания базового уровня</vt:lpstr>
      <vt:lpstr>Задания повышенного уровня сложности первой части </vt:lpstr>
      <vt:lpstr>Задания повышенного уровня</vt:lpstr>
      <vt:lpstr>Задания повышенного уровня</vt:lpstr>
      <vt:lpstr>Задания повышенного уровня</vt:lpstr>
      <vt:lpstr>Задания повышенного уровня сложности  второй части</vt:lpstr>
      <vt:lpstr>Задания повышенного уровня</vt:lpstr>
      <vt:lpstr>Элементы ответа</vt:lpstr>
      <vt:lpstr>Критерии оценивания</vt:lpstr>
      <vt:lpstr>Презентация PowerPoint</vt:lpstr>
      <vt:lpstr>Элементы ответа</vt:lpstr>
      <vt:lpstr>Задания высокого уровня сложности</vt:lpstr>
      <vt:lpstr>Элементы ответа</vt:lpstr>
      <vt:lpstr>Критерии оценивания</vt:lpstr>
      <vt:lpstr>Задания высокого уровня сложности</vt:lpstr>
      <vt:lpstr>Элементы ответа</vt:lpstr>
      <vt:lpstr>Критерии оценивания</vt:lpstr>
      <vt:lpstr>Задания высокого уровня сложности</vt:lpstr>
      <vt:lpstr>Элементы ответа</vt:lpstr>
      <vt:lpstr>Критерии оценивания</vt:lpstr>
      <vt:lpstr>Задания высокого уровня сложности</vt:lpstr>
      <vt:lpstr>Элементы ответа</vt:lpstr>
      <vt:lpstr>Критерии оценивания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преподавания биологии в средней школе на основе анализа результатов ЕГЭ по биологии</dc:title>
  <dc:creator>Alex</dc:creator>
  <cp:lastModifiedBy>Евгений Мазяркин</cp:lastModifiedBy>
  <cp:revision>31</cp:revision>
  <dcterms:created xsi:type="dcterms:W3CDTF">2022-01-31T13:44:53Z</dcterms:created>
  <dcterms:modified xsi:type="dcterms:W3CDTF">2024-02-14T07:41:06Z</dcterms:modified>
</cp:coreProperties>
</file>