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83" r:id="rId4"/>
    <p:sldId id="284" r:id="rId5"/>
    <p:sldId id="285" r:id="rId6"/>
    <p:sldId id="288" r:id="rId7"/>
    <p:sldId id="302" r:id="rId8"/>
    <p:sldId id="289" r:id="rId9"/>
    <p:sldId id="303" r:id="rId10"/>
    <p:sldId id="304" r:id="rId11"/>
    <p:sldId id="305" r:id="rId12"/>
    <p:sldId id="306" r:id="rId13"/>
    <p:sldId id="286" r:id="rId14"/>
    <p:sldId id="293" r:id="rId15"/>
    <p:sldId id="268" r:id="rId16"/>
    <p:sldId id="278" r:id="rId17"/>
    <p:sldId id="272" r:id="rId18"/>
    <p:sldId id="298" r:id="rId19"/>
    <p:sldId id="299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0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B4880-0606-4990-B705-98B6B90B16F7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2F729-0EC2-4DD8-9F6A-BA8E234D34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7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2F729-0EC2-4DD8-9F6A-BA8E234D344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1C98C1-ABC6-493A-8441-2A5784DA170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4A5A6D-F2F0-4138-A79D-EFF1788DDD1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3174" y="642918"/>
            <a:ext cx="6286544" cy="4500594"/>
          </a:xfrm>
        </p:spPr>
        <p:txBody>
          <a:bodyPr>
            <a:noAutofit/>
          </a:bodyPr>
          <a:lstStyle/>
          <a:p>
            <a:pPr algn="l"/>
            <a:r>
              <a:rPr lang="ru-RU" sz="36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государственному федеральному надзору в сфере образования, лицензионному контролю:  итоги года, результаты проверок с позиции эксперта, проблемы, задачи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343736"/>
          </a:xfrm>
        </p:spPr>
        <p:txBody>
          <a:bodyPr>
            <a:normAutofit fontScale="92500" lnSpcReduction="10000"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1700" dirty="0" smtClean="0"/>
          </a:p>
          <a:p>
            <a:endParaRPr lang="ru-RU" sz="1700" dirty="0" smtClean="0"/>
          </a:p>
          <a:p>
            <a:r>
              <a:rPr lang="ru-RU" sz="1700" b="1" dirty="0" smtClean="0"/>
              <a:t>Управление лицензирования, аккредитации, контроля и надзора в сфере образования Минобразования Новосибирской области,</a:t>
            </a:r>
          </a:p>
          <a:p>
            <a:r>
              <a:rPr lang="ru-RU" sz="1700" b="1" dirty="0" smtClean="0"/>
              <a:t>отдел надзора и </a:t>
            </a:r>
            <a:r>
              <a:rPr lang="ru-RU" sz="1700" b="1" dirty="0" smtClean="0"/>
              <a:t>контроля</a:t>
            </a:r>
          </a:p>
          <a:p>
            <a:r>
              <a:rPr lang="ru-RU" sz="1700" b="1" dirty="0" smtClean="0"/>
              <a:t>Рогожникова Ирина Ивановна, </a:t>
            </a:r>
          </a:p>
          <a:p>
            <a:r>
              <a:rPr lang="ru-RU" sz="1700" b="1" dirty="0" smtClean="0"/>
              <a:t>консультант отдела надзора и контроля</a:t>
            </a:r>
            <a:endParaRPr lang="ru-RU" sz="1700" b="1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428736"/>
            <a:ext cx="1878478" cy="108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57158" y="3643314"/>
            <a:ext cx="1785950" cy="1071570"/>
          </a:xfrm>
          <a:prstGeom prst="roundRect">
            <a:avLst>
              <a:gd name="adj" fmla="val 10000"/>
            </a:avLst>
          </a:prstGeom>
          <a:blipFill rotWithShape="1">
            <a:blip r:embed="rId3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 fontScale="92500" lnSpcReduction="10000"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/>
                <a:ea typeface="Arial"/>
              </a:rPr>
              <a:t>Экспертное заключение</a:t>
            </a:r>
            <a:endParaRPr lang="ru-RU" sz="1800" dirty="0">
              <a:latin typeface="Courier New"/>
              <a:ea typeface="Arial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/>
                <a:ea typeface="Arial"/>
              </a:rPr>
              <a:t>о соответствии деятельности организации, требованиям законодательства в сфере образования </a:t>
            </a:r>
            <a:r>
              <a:rPr lang="ru-RU" sz="2800" b="1" dirty="0">
                <a:highlight>
                  <a:srgbClr val="FFFF00"/>
                </a:highlight>
                <a:latin typeface="Times New Roman"/>
                <a:ea typeface="Arial"/>
              </a:rPr>
              <a:t>(с приложением)</a:t>
            </a:r>
            <a:endParaRPr lang="ru-RU" sz="1800" dirty="0">
              <a:latin typeface="Courier New"/>
              <a:ea typeface="Arial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/>
                <a:ea typeface="Arial"/>
                <a:cs typeface="Courier New"/>
              </a:rPr>
              <a:t>Наименование услуги:</a:t>
            </a:r>
            <a:r>
              <a:rPr lang="ru-RU" sz="2800" dirty="0">
                <a:latin typeface="Times New Roman"/>
                <a:ea typeface="Arial"/>
                <a:cs typeface="Courier New"/>
              </a:rPr>
              <a:t> _______________________________________</a:t>
            </a:r>
            <a:endParaRPr lang="ru-RU" sz="1800" dirty="0">
              <a:latin typeface="Courier New"/>
              <a:ea typeface="Arial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/>
                <a:ea typeface="Arial"/>
                <a:cs typeface="Courier New"/>
              </a:rPr>
              <a:t>                                                       (указывается вид экспертизы по каждому из видов контроля)</a:t>
            </a:r>
            <a:endParaRPr lang="ru-RU" sz="1800" dirty="0">
              <a:latin typeface="Courier New"/>
              <a:ea typeface="Arial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/>
                <a:ea typeface="Arial"/>
                <a:cs typeface="Courier New"/>
              </a:rPr>
              <a:t> </a:t>
            </a:r>
            <a:endParaRPr lang="ru-RU" sz="1800" dirty="0">
              <a:latin typeface="Courier New"/>
              <a:ea typeface="Arial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/>
                <a:ea typeface="Arial"/>
                <a:cs typeface="Courier New"/>
              </a:rPr>
              <a:t>Объект контроля (надзора):</a:t>
            </a:r>
            <a:r>
              <a:rPr lang="ru-RU" sz="2800" dirty="0">
                <a:latin typeface="Times New Roman"/>
                <a:ea typeface="Arial"/>
                <a:cs typeface="Courier New"/>
              </a:rPr>
              <a:t> ___________________________________________</a:t>
            </a:r>
            <a:endParaRPr lang="ru-RU" sz="1800" dirty="0">
              <a:latin typeface="Courier New"/>
              <a:ea typeface="Arial"/>
            </a:endParaRPr>
          </a:p>
          <a:p>
            <a:pPr algn="ctr">
              <a:spcAft>
                <a:spcPts val="0"/>
              </a:spcAft>
            </a:pPr>
            <a:r>
              <a:rPr lang="ru-RU" sz="1400" dirty="0">
                <a:latin typeface="Times New Roman"/>
                <a:ea typeface="Arial"/>
                <a:cs typeface="Courier New"/>
              </a:rPr>
              <a:t>(полное наименование объекта контроля и место  его нахождения)</a:t>
            </a:r>
            <a:endParaRPr lang="ru-RU" sz="1800" dirty="0">
              <a:latin typeface="Courier New"/>
              <a:ea typeface="Arial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Calibri"/>
                <a:cs typeface="Calibri"/>
              </a:rPr>
              <a:t>Дата, номер приказа Минобразования Новосибирской области о проведении проверки: </a:t>
            </a:r>
            <a:r>
              <a:rPr lang="ru-RU" sz="2800" i="1" u="sng" dirty="0">
                <a:latin typeface="Times New Roman"/>
                <a:ea typeface="Calibri"/>
                <a:cs typeface="Calibri"/>
              </a:rPr>
              <a:t>___________________________________________________________________</a:t>
            </a:r>
            <a:endParaRPr lang="ru-RU" sz="2400" dirty="0">
              <a:latin typeface="Calibri"/>
              <a:ea typeface="Calibri"/>
              <a:cs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152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407848"/>
              </p:ext>
            </p:extLst>
          </p:nvPr>
        </p:nvGraphicFramePr>
        <p:xfrm>
          <a:off x="395535" y="620688"/>
          <a:ext cx="8424936" cy="5617696"/>
        </p:xfrm>
        <a:graphic>
          <a:graphicData uri="http://schemas.openxmlformats.org/drawingml/2006/table">
            <a:tbl>
              <a:tblPr/>
              <a:tblGrid>
                <a:gridCol w="464072"/>
                <a:gridCol w="4039866"/>
                <a:gridCol w="2076924"/>
                <a:gridCol w="1844074"/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№ 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п/п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Мероприятия проверки (формируются по техническому заданию (плану-заданию))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none" strike="noStrike">
                          <a:effectLst/>
                          <a:latin typeface="Times New Roman"/>
                          <a:ea typeface="Arial"/>
                        </a:rPr>
                        <a:t> 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Рассматриваемые документы и/или объекты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Параметры оценки: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● имеется/не имеется;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ru-RU" sz="900">
                          <a:effectLst/>
                          <a:latin typeface="Times New Roman"/>
                          <a:ea typeface="Arial"/>
                        </a:rPr>
                        <a:t>● соответствует/ не соответствует</a:t>
                      </a:r>
                      <a:endParaRPr lang="ru-RU" sz="1000">
                        <a:effectLst/>
                        <a:latin typeface="Courier New"/>
                        <a:ea typeface="Arial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Федеральный государственный надзор в сфере образования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cs typeface="Calibri"/>
                        </a:rPr>
                        <a:t>1.1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Анализ и экспертиза на соответствие требованиям законодательства в сфере образования: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2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cs typeface="Calibri"/>
                        </a:rPr>
                        <a:t>1.2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Анализ соблюдения: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76885" algn="ctr"/>
                        </a:tabLs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Calibri"/>
                        </a:rPr>
                        <a:t>Лицензионный контроль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Установление наличия: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9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11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424936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764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42493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Формулировки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1) в образовательной организации отсутствуют ( не разработаны) ЛНА</a:t>
            </a:r>
          </a:p>
          <a:p>
            <a:r>
              <a:rPr lang="ru-RU" sz="3600" dirty="0" smtClean="0"/>
              <a:t>2</a:t>
            </a:r>
            <a:r>
              <a:rPr lang="ru-RU" sz="3600" dirty="0" smtClean="0"/>
              <a:t>) в образовательной организации  не регламентирован (ы)  вопросы</a:t>
            </a:r>
          </a:p>
          <a:p>
            <a:r>
              <a:rPr lang="ru-RU" sz="3600" dirty="0" smtClean="0"/>
              <a:t> 3) локальные </a:t>
            </a:r>
            <a:r>
              <a:rPr lang="ru-RU" sz="3600" dirty="0"/>
              <a:t>нормативные акты образовательной организации не соответствуют требованиям законодательства: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>
            <a:normAutofit fontScale="32500" lnSpcReduction="20000"/>
          </a:bodyPr>
          <a:lstStyle/>
          <a:p>
            <a:r>
              <a:rPr lang="ru-RU" sz="7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Формулировки</a:t>
            </a:r>
            <a:endParaRPr lang="ru-RU" sz="7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отсутствует необходимая документация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по приему детей с ОВЗ, обучающихся на дому   (заявление родителей, индивидуальный учебный план,  согласованные с родителями (законными представителя) обучающихся учебного плана, расписания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занятий______;</a:t>
            </a:r>
            <a:endParaRPr lang="ru-RU" sz="7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-не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созданы необходимые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условий для обучения и воспитания детей с ОВЗ в соответствии с ПМПК заключением и (или) ИКР, в том числе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не разработаны адаптированные образовательные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</a:p>
          <a:p>
            <a:pPr algn="just"/>
            <a:endParaRPr lang="ru-RU" sz="7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не соответствует структура </a:t>
            </a:r>
            <a:r>
              <a:rPr lang="ru-RU" sz="7400" i="1" dirty="0" smtClean="0">
                <a:latin typeface="Times New Roman" pitchFamily="18" charset="0"/>
                <a:cs typeface="Times New Roman" pitchFamily="18" charset="0"/>
              </a:rPr>
              <a:t>образовательной программы, не внесены изменения.</a:t>
            </a:r>
          </a:p>
          <a:p>
            <a:endParaRPr lang="ru-RU" sz="6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10310"/>
          </a:xfrm>
        </p:spPr>
        <p:txBody>
          <a:bodyPr>
            <a:normAutofit fontScale="77500" lnSpcReduction="20000"/>
          </a:bodyPr>
          <a:lstStyle/>
          <a:p>
            <a:pPr marL="0" indent="0" algn="just"/>
            <a:r>
              <a:rPr lang="ru-RU" sz="3200" b="1" dirty="0" smtClean="0">
                <a:solidFill>
                  <a:srgbClr val="C00000"/>
                </a:solidFill>
              </a:rPr>
              <a:t>Подготовка и проведение государственной итоговой аттестации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в рамках компетенции ОО)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Своевременное размещение необходимой информации о ГИА на сайте и информационных стендах ОО;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Заявления выпускников о прохождении ГИА (соблюдение сроков)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Протоколы родительских собраний;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Листы ознакомления с процедурой проведения ГИА (родителей и выпускников); Соблюдение порядка проведения ГИА в ППЭ.</a:t>
            </a:r>
          </a:p>
          <a:p>
            <a:pPr algn="just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Допуск обучающихся к ГИА;</a:t>
            </a:r>
          </a:p>
          <a:p>
            <a:pPr marL="0" indent="0" algn="just"/>
            <a:r>
              <a:rPr lang="ru-RU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Учёт и выдача документов об образовании (свидетельства об обучении) </a:t>
            </a:r>
            <a:r>
              <a:rPr lang="ru-RU" sz="2800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статья 60 Закона № 273-ФЗ),      Приказы  Минобрнауки России от 14.02.2014 № 115 ; от 14 октября 2013 г. № 1145 </a:t>
            </a:r>
          </a:p>
          <a:p>
            <a:pPr marL="0" indent="0" algn="just"/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Ведение реестров бланков аттестатов;</a:t>
            </a:r>
          </a:p>
          <a:p>
            <a:pPr marL="0" indent="0" algn="just"/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Ведение книги выдачи аттестатов</a:t>
            </a:r>
          </a:p>
          <a:p>
            <a:pPr marL="0" indent="0" algn="just"/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Книги выдачи документов об обучении- дети с ОВЗ(УО</a:t>
            </a:r>
            <a:r>
              <a:rPr lang="ru-RU" sz="28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699032"/>
            <a:ext cx="1475656" cy="1158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429420"/>
          </a:xfrm>
        </p:spPr>
        <p:txBody>
          <a:bodyPr>
            <a:normAutofit fontScale="32500" lnSpcReduction="20000"/>
          </a:bodyPr>
          <a:lstStyle/>
          <a:p>
            <a:r>
              <a:rPr lang="ru-RU" sz="8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Ведение официального сайта образовательной организации в сети «Интернет»</a:t>
            </a:r>
          </a:p>
          <a:p>
            <a:endParaRPr lang="ru-RU" sz="86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6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подпункт 21) пункта 3  </a:t>
            </a:r>
            <a:r>
              <a:rPr lang="ru-RU" sz="6200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статьи 28 </a:t>
            </a:r>
            <a:r>
              <a:rPr lang="ru-RU" sz="6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b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29  Закона № 273</a:t>
            </a:r>
            <a:r>
              <a:rPr lang="ru-RU" sz="6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74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2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 от 10.07.14 № 582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«Об утверждении правил размещения на официальном сайте образовательной организации в информационно-телекоммуникационной сети «Интернет» и обновления информации об образовательной организации» (</a:t>
            </a:r>
            <a:r>
              <a:rPr lang="ru-RU" sz="6200" i="1" u="sng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изменениями от 2017 года </a:t>
            </a:r>
            <a:r>
              <a:rPr lang="ru-RU" sz="6200" i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ru-RU" sz="6200" b="1" i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62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6200" b="1" i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Рособрнадзора</a:t>
            </a:r>
            <a:r>
              <a:rPr lang="ru-RU" sz="62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России от 29.5.14 № 785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«Об утверждении требований к структуре официального сайта образовательной организации в информационно-телекоммуникационной сети «Интернет» и формату представления на нем информации»</a:t>
            </a:r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r>
              <a:rPr lang="ru-RU" sz="3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7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наличие сайта;</a:t>
            </a:r>
          </a:p>
          <a:p>
            <a:pPr>
              <a:buNone/>
            </a:pPr>
            <a:r>
              <a:rPr lang="ru-RU" sz="7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 соответствие структуры сайта требованиям законодательства</a:t>
            </a:r>
          </a:p>
          <a:p>
            <a:pPr>
              <a:buNone/>
            </a:pPr>
            <a:r>
              <a:rPr lang="ru-RU" sz="7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 достоверность информации,  размещенной на официальном сайте в сети Интернет, в соответствии с требованиями законодательства  </a:t>
            </a:r>
          </a:p>
          <a:p>
            <a:pPr>
              <a:buNone/>
            </a:pPr>
            <a:r>
              <a:rPr lang="ru-RU" sz="7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149080"/>
            <a:ext cx="1224136" cy="1158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pPr algn="ctr"/>
            <a:r>
              <a:rPr lang="ru-RU" dirty="0" smtClean="0"/>
              <a:t>Формулировка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i="1" u="sng" dirty="0" smtClean="0"/>
              <a:t>не соблюдаются установленные законодательством требования к размещению информации на официальном сайте в сети Интернет (статья 29 Закона, Постановление Правительства Российской Федерации от 10.07.2013 № 582 «Об утверждении Правил размещения на официальном сайте образовательной организации в информационно-телекоммуникационной сети «Интернет» и обновления информации об образовательной организации» (долее - Постановление). </a:t>
            </a:r>
          </a:p>
          <a:p>
            <a:pPr lvl="0" algn="just"/>
            <a:r>
              <a:rPr lang="ru-RU" i="1" u="sng" dirty="0" smtClean="0"/>
              <a:t>На официальном сайте организации в сети Интернет (</a:t>
            </a:r>
            <a:r>
              <a:rPr lang="en-US" i="1" u="sng" dirty="0" smtClean="0"/>
              <a:t>http</a:t>
            </a:r>
            <a:r>
              <a:rPr lang="ru-RU" i="1" u="sng" dirty="0" smtClean="0"/>
              <a:t>:/__________) отсутствуют:</a:t>
            </a:r>
            <a:endParaRPr lang="ru-RU" dirty="0" smtClean="0"/>
          </a:p>
          <a:p>
            <a:r>
              <a:rPr lang="ru-RU" i="1" u="sng" dirty="0" smtClean="0"/>
              <a:t>а) информация:</a:t>
            </a:r>
            <a:endParaRPr lang="ru-RU" dirty="0" smtClean="0"/>
          </a:p>
          <a:p>
            <a:r>
              <a:rPr lang="ru-RU" dirty="0" smtClean="0"/>
              <a:t>б) </a:t>
            </a:r>
            <a:r>
              <a:rPr lang="ru-RU" i="1" u="sng" dirty="0" smtClean="0"/>
              <a:t>копии</a:t>
            </a:r>
            <a:endParaRPr lang="ru-RU" i="1" u="sn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/>
          <a:lstStyle/>
          <a:p>
            <a:pPr algn="ctr"/>
            <a:r>
              <a:rPr lang="ru-RU" dirty="0" smtClean="0"/>
              <a:t>Формулировка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u="sng" dirty="0" smtClean="0"/>
              <a:t>в) отчета о результатах </a:t>
            </a:r>
            <a:r>
              <a:rPr lang="ru-RU" i="1" u="sng" dirty="0" err="1" smtClean="0"/>
              <a:t>самообследования</a:t>
            </a:r>
            <a:r>
              <a:rPr lang="ru-RU" i="1" u="sng" dirty="0" smtClean="0"/>
              <a:t> (пункт 2 статьи 29 Закона, приказы </a:t>
            </a:r>
            <a:r>
              <a:rPr lang="ru-RU" i="1" u="sng" dirty="0" err="1" smtClean="0"/>
              <a:t>Минобрнауки</a:t>
            </a:r>
            <a:r>
              <a:rPr lang="ru-RU" i="1" u="sng" dirty="0" smtClean="0"/>
              <a:t> России от 14.06.2013 № 462 «Об утверждении порядка проведения </a:t>
            </a:r>
            <a:r>
              <a:rPr lang="ru-RU" i="1" u="sng" dirty="0" err="1" smtClean="0"/>
              <a:t>самообследования</a:t>
            </a:r>
            <a:r>
              <a:rPr lang="ru-RU" i="1" u="sng" dirty="0" smtClean="0"/>
              <a:t> образовательной организации», от 10 декабря 2013 г. N 1324 «Об утверждении показателей деятельности образовательной организации, подлежащей </a:t>
            </a:r>
            <a:r>
              <a:rPr lang="ru-RU" i="1" u="sng" dirty="0" err="1" smtClean="0"/>
              <a:t>самообследованию</a:t>
            </a:r>
            <a:r>
              <a:rPr lang="ru-RU" i="1" u="sng" dirty="0" smtClean="0"/>
              <a:t>» (приложения 1; 2). Не</a:t>
            </a:r>
            <a:r>
              <a:rPr lang="ru-RU" dirty="0" smtClean="0"/>
              <a:t> </a:t>
            </a:r>
            <a:r>
              <a:rPr lang="ru-RU" i="1" u="sng" dirty="0" smtClean="0"/>
              <a:t>представлен отчет при реализации программы </a:t>
            </a:r>
            <a:r>
              <a:rPr lang="ru-RU" b="1" i="1" u="sng" dirty="0" smtClean="0"/>
              <a:t>дошкольного образования;  дополнительного образования</a:t>
            </a:r>
          </a:p>
          <a:p>
            <a:r>
              <a:rPr lang="ru-RU" b="1" i="1" u="sng" dirty="0" smtClean="0"/>
              <a:t>Не представлена аналитическая часть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Новосибирской области от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24.09.2019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2299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утверждении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плана проведения плановых проверок юридических лиц и индивидуальных предпринимателей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2020 год»</a:t>
            </a:r>
          </a:p>
          <a:p>
            <a:r>
              <a:rPr lang="ru-RU" dirty="0" smtClean="0"/>
              <a:t> на сайте Министерства образования Новосибирской области</a:t>
            </a:r>
          </a:p>
          <a:p>
            <a:r>
              <a:rPr lang="ru-RU" dirty="0" smtClean="0"/>
              <a:t>Проверки 2020 года -  комплексные- выездные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348" y="5157192"/>
            <a:ext cx="2428892" cy="144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36" y="126504"/>
            <a:ext cx="903839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Планирование проверки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МИНИСТЕРСТВО ОБРАЗОВАНИЯ НОВОСИБИРСКОЙ ОБЛАСТИ</a:t>
            </a:r>
            <a:endParaRPr lang="ru-RU" dirty="0" smtClean="0"/>
          </a:p>
          <a:p>
            <a:r>
              <a:rPr lang="ru-RU" b="1" dirty="0" smtClean="0"/>
              <a:t>(МИНОБРАЗОВАНИЯ НОВОСИБИРСКОЙ ОБЛАСТИ)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pPr algn="ctr"/>
            <a:r>
              <a:rPr lang="ru-RU" b="1" dirty="0" smtClean="0"/>
              <a:t>ПРИКАЗ</a:t>
            </a:r>
            <a:endParaRPr lang="ru-RU" dirty="0" smtClean="0"/>
          </a:p>
          <a:p>
            <a:pPr algn="ctr"/>
            <a:r>
              <a:rPr lang="ru-RU" b="1" dirty="0" smtClean="0"/>
              <a:t> </a:t>
            </a:r>
          </a:p>
          <a:p>
            <a:pPr algn="just"/>
            <a:r>
              <a:rPr lang="ru-RU" b="1" dirty="0" smtClean="0"/>
              <a:t>№ ____________                                                                           г. Новосибирск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 </a:t>
            </a:r>
          </a:p>
          <a:p>
            <a:r>
              <a:rPr lang="ru-RU" dirty="0" smtClean="0"/>
              <a:t> </a:t>
            </a:r>
          </a:p>
          <a:p>
            <a:pPr algn="ctr"/>
            <a:r>
              <a:rPr lang="ru-RU" b="1" dirty="0" smtClean="0"/>
              <a:t>О проведении плановой документарной проверки</a:t>
            </a:r>
            <a:endParaRPr lang="ru-RU" dirty="0" smtClean="0"/>
          </a:p>
          <a:p>
            <a:pPr algn="ctr"/>
            <a:r>
              <a:rPr lang="ru-RU" b="1" dirty="0" smtClean="0"/>
              <a:t>муниципального бюджетного общеобразовательного учреждения - средней общеобразовательной школы №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Задание для эксперта</a:t>
            </a:r>
            <a:endParaRPr lang="ru-RU" dirty="0" smtClean="0"/>
          </a:p>
          <a:p>
            <a:r>
              <a:rPr lang="ru-RU" b="1" dirty="0" smtClean="0"/>
              <a:t>У</a:t>
            </a:r>
            <a:r>
              <a:rPr lang="ru-RU" i="1" dirty="0" smtClean="0"/>
              <a:t>казывается вид контроля</a:t>
            </a:r>
          </a:p>
          <a:p>
            <a:r>
              <a:rPr lang="ru-RU" i="1" dirty="0" smtClean="0"/>
              <a:t>  </a:t>
            </a:r>
            <a:r>
              <a:rPr lang="ru-RU" b="1" dirty="0" smtClean="0"/>
              <a:t>Объект надзора:</a:t>
            </a:r>
            <a:r>
              <a:rPr lang="ru-RU" dirty="0" smtClean="0"/>
              <a:t> ____________________________________________________</a:t>
            </a:r>
          </a:p>
          <a:p>
            <a:r>
              <a:rPr lang="ru-RU" i="1" dirty="0" smtClean="0"/>
              <a:t>       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(полное наименование объекта контроля и место  его нахождения)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/>
              <a:t>Дата, номер приказа (</a:t>
            </a:r>
            <a:r>
              <a:rPr lang="ru-RU" b="1" dirty="0" err="1" smtClean="0"/>
              <a:t>ов</a:t>
            </a:r>
            <a:r>
              <a:rPr lang="ru-RU" b="1" dirty="0" smtClean="0"/>
              <a:t>) Минобразования Новосибирской области о проведении проверки:</a:t>
            </a:r>
            <a:r>
              <a:rPr lang="ru-RU" dirty="0" smtClean="0"/>
              <a:t> </a:t>
            </a:r>
            <a:r>
              <a:rPr lang="ru-RU" u="sng" dirty="0" smtClean="0"/>
              <a:t>____________________________________________________ </a:t>
            </a:r>
            <a:endParaRPr lang="ru-RU" dirty="0" smtClean="0"/>
          </a:p>
          <a:p>
            <a:r>
              <a:rPr lang="ru-RU" b="1" dirty="0" smtClean="0"/>
              <a:t>Содержание и основные направления работы Эксперта: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306542" y="43934"/>
            <a:ext cx="530915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54242" y="-125343"/>
            <a:ext cx="7035516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 и основные направления работы Эксперта</a:t>
            </a: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189733"/>
              </p:ext>
            </p:extLst>
          </p:nvPr>
        </p:nvGraphicFramePr>
        <p:xfrm>
          <a:off x="395536" y="908720"/>
          <a:ext cx="8208912" cy="5607572"/>
        </p:xfrm>
        <a:graphic>
          <a:graphicData uri="http://schemas.openxmlformats.org/drawingml/2006/table">
            <a:tbl>
              <a:tblPr/>
              <a:tblGrid>
                <a:gridCol w="1146199"/>
                <a:gridCol w="7062713"/>
              </a:tblGrid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Направления экспертизы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Федеральный государственный надзор в сфере образования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1.1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 и экспертиза на соответствие требованиям законодательства в сфере образования: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34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</a:rPr>
                        <a:t>1.1.1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локальных нормативных актов (включая соблюдение порядка принятия локальных нормативных актов), регламентирующих (определяющих):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 возникновение, изменение и прекращение образовательных отношений (прием, изменение условий образовательных отношений, перевод, отчисление обучающихся (в том числе обучающихся с ОВЗ и инвалидов);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 формы, порядок, периодичность проведения текущего контроля успеваемости и промежуточной аттестации;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 правила внутреннего распорядка обучающихся, режим занятий (в том числе обучающихся с ОВЗ и детей-инвалидов);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-порядка обучения по индивидуальному учебному плану, в том числе ускоренное обучение;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порядок создания, организации работы, принятия решений комиссией по урегулированию споров между участниками образовательных отношений;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- язык, языки образования;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97019"/>
              </p:ext>
            </p:extLst>
          </p:nvPr>
        </p:nvGraphicFramePr>
        <p:xfrm>
          <a:off x="539552" y="1916832"/>
          <a:ext cx="8208912" cy="4615339"/>
        </p:xfrm>
        <a:graphic>
          <a:graphicData uri="http://schemas.openxmlformats.org/drawingml/2006/table">
            <a:tbl>
              <a:tblPr/>
              <a:tblGrid>
                <a:gridCol w="1152128"/>
                <a:gridCol w="7056784"/>
              </a:tblGrid>
              <a:tr h="15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</a:rPr>
                        <a:t>1.1.2</a:t>
                      </a:r>
                      <a:endParaRPr lang="ru-RU" sz="1100" dirty="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структуры образовательной программы дошкольного образования, в том числе адаптированной образовательной программы для обучения детей с ограниченными возможностями здоровья и детей-инвалидов </a:t>
                      </a:r>
                      <a:r>
                        <a:rPr lang="ru-RU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(при наличии в соответствии с ФГОС);</a:t>
                      </a: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i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описания деятельности,  направленной на  формирование целевых ориентиров на этапе завершения дошкольного образования (в том числе соблюдения правил безопасного поведения</a:t>
                      </a:r>
                      <a:r>
                        <a:rPr lang="ru-RU" sz="1600" i="1" dirty="0" smtClean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0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</a:rPr>
                        <a:t>1.1.3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образовательной программы дополнительного образования в части внесения изменений в дополнительные общеобразовательные программы с учетом развития науки, техники, культуры, экономики, технологий и социальной сферы;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5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</a:rPr>
                        <a:t>1.1.4</a:t>
                      </a: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проведения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самообследования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образовательной организацией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59355"/>
              </p:ext>
            </p:extLst>
          </p:nvPr>
        </p:nvGraphicFramePr>
        <p:xfrm>
          <a:off x="539552" y="404664"/>
          <a:ext cx="8208912" cy="1535931"/>
        </p:xfrm>
        <a:graphic>
          <a:graphicData uri="http://schemas.openxmlformats.org/drawingml/2006/table">
            <a:tbl>
              <a:tblPr/>
              <a:tblGrid>
                <a:gridCol w="1146199"/>
                <a:gridCol w="7062713"/>
              </a:tblGrid>
              <a:tr h="694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Направления экспертизы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Федеральный государственный надзор в сфере образования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1.1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 и экспертиза на соответствие требованиям законодательства в сфере образования: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601" marR="17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736188"/>
              </p:ext>
            </p:extLst>
          </p:nvPr>
        </p:nvGraphicFramePr>
        <p:xfrm>
          <a:off x="539552" y="188640"/>
          <a:ext cx="8136904" cy="6472990"/>
        </p:xfrm>
        <a:graphic>
          <a:graphicData uri="http://schemas.openxmlformats.org/drawingml/2006/table">
            <a:tbl>
              <a:tblPr/>
              <a:tblGrid>
                <a:gridCol w="867058"/>
                <a:gridCol w="7269846"/>
              </a:tblGrid>
              <a:tr h="2843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</a:rPr>
                        <a:t>1.2</a:t>
                      </a: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 соблюдения: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567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1.2.1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порядка приема, перевода, отчисления обучающихся (</a:t>
                      </a: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журналы приема заявлений, личные дела обучающихся, приказы, заявления родителей (законных представителей) о приеме, переводе, отчислении, уведомление о приеме в другую ОО; расписка);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1.2.2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 обучения обучающихся с ОВЗ, детей-инвалидов в части </a:t>
                      </a: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наличия заключений ПМПК, медицинского заключения, согласия родителей (законных представителей)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1.2.3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порядка проведения государственной итоговой аттестации (</a:t>
                      </a: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протоколы родительских, классных собраний, заявления, информационные стенды, ознакомление с результатами)</a:t>
                      </a: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52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1.2.4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требований законодательства об образовании при учете и выдаче документов об образовании, свидетельств об обучении и их дубликатов (приказы, протоколы педагогического совета, книги выдачи документов об образовании, обучении);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567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1.2.5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требований Постановления Правительства Российской Федерации от 26.08.2013 № 729 «О федеральной информационной системе «Федеральный реестр сведений о документах об образовании и (или) о квалификации, документах об обучении»;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3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1.2.6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порядка представления информации на официальном сайте образовательной организации, включая анализ соответствия структуры официального сайта установленным требованиям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8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1.2.7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34226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порядка оказания платных образовательных услуг  </a:t>
                      </a:r>
                      <a:r>
                        <a:rPr lang="ru-RU" sz="16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(договора, документ об утверждении стоимости, реализация платных услуг)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705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02129"/>
              </p:ext>
            </p:extLst>
          </p:nvPr>
        </p:nvGraphicFramePr>
        <p:xfrm>
          <a:off x="467544" y="476670"/>
          <a:ext cx="8280920" cy="5904658"/>
        </p:xfrm>
        <a:graphic>
          <a:graphicData uri="http://schemas.openxmlformats.org/drawingml/2006/table">
            <a:tbl>
              <a:tblPr/>
              <a:tblGrid>
                <a:gridCol w="882404"/>
                <a:gridCol w="7398516"/>
              </a:tblGrid>
              <a:tr h="42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Лицензионный контроль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Установление наличия: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652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2.</a:t>
                      </a:r>
                      <a:r>
                        <a:rPr lang="en-US" sz="1600">
                          <a:effectLst/>
                          <a:latin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материально-технического обеспечения образовательной деятельности, оборудования помещений в соответствии с требованиями федеральных государственных образовательных стандартов по реализуемым в соответствии с лицензией программам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8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</a:rPr>
                        <a:t>2.2.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печатных и (или) электронных образовательных и информационных ресурсов по реализуемым в соответствии с лицензией образовательным программам, соответствующих требованиям федеральных государственных образовательных стандартов, федеральным государственным требованиям и (или) образовательным стандартам, в соответствии со статьей 18 Федерального закона "Об образовании в Российской Федерации";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7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  <a:latin typeface="Times New Roman"/>
                        </a:rPr>
                        <a:t>2.3</a:t>
                      </a:r>
                      <a:endParaRPr lang="ru-RU" sz="1600">
                        <a:effectLst/>
                        <a:latin typeface="Calibri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 педагогических работников профессионального образования, соответствующей квалификации, необходимого для осуществления образовательной деятельности по реализуемым образовательным программам (документы об образовании, о наличии дополнительного профессионального образования, аттестационные листы)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035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535</TotalTime>
  <Words>1062</Words>
  <Application>Microsoft Office PowerPoint</Application>
  <PresentationFormat>Экран (4:3)</PresentationFormat>
  <Paragraphs>172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Мероприятия по государственному федеральному надзору в сфере образования, лицензионному контролю:  итоги года, результаты проверок с позиции эксперта, проблемы, задачи</vt:lpstr>
      <vt:lpstr>Презентация PowerPoint</vt:lpstr>
      <vt:lpstr>Планирование проверки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Формулировки</vt:lpstr>
      <vt:lpstr>Презентация PowerPoint</vt:lpstr>
      <vt:lpstr>Презентация PowerPoint</vt:lpstr>
      <vt:lpstr>Презентация PowerPoint</vt:lpstr>
      <vt:lpstr>Формулировка</vt:lpstr>
      <vt:lpstr>Формулировка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федерального государственного надзора в сфере образования, лицензионного контроля и типичные нарушения, выявляемые в ходе проверок</dc:title>
  <dc:creator>Admin</dc:creator>
  <cp:lastModifiedBy>Рогожникова Ирина Ивановна</cp:lastModifiedBy>
  <cp:revision>62</cp:revision>
  <dcterms:created xsi:type="dcterms:W3CDTF">2017-09-06T15:01:10Z</dcterms:created>
  <dcterms:modified xsi:type="dcterms:W3CDTF">2020-01-30T07:46:45Z</dcterms:modified>
</cp:coreProperties>
</file>