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80" r:id="rId2"/>
    <p:sldId id="281" r:id="rId3"/>
    <p:sldId id="282" r:id="rId4"/>
    <p:sldId id="28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4" r:id="rId13"/>
    <p:sldId id="272" r:id="rId14"/>
    <p:sldId id="273" r:id="rId15"/>
    <p:sldId id="275" r:id="rId16"/>
    <p:sldId id="276" r:id="rId17"/>
    <p:sldId id="277" r:id="rId18"/>
    <p:sldId id="278" r:id="rId19"/>
    <p:sldId id="279" r:id="rId20"/>
    <p:sldId id="264" r:id="rId21"/>
    <p:sldId id="265" r:id="rId22"/>
    <p:sldId id="266" r:id="rId23"/>
    <p:sldId id="267" r:id="rId24"/>
    <p:sldId id="268" r:id="rId25"/>
    <p:sldId id="270" r:id="rId26"/>
    <p:sldId id="269" r:id="rId27"/>
    <p:sldId id="284" r:id="rId28"/>
    <p:sldId id="28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3089"/>
  </p:normalViewPr>
  <p:slideViewPr>
    <p:cSldViewPr snapToGrid="0" snapToObjects="1">
      <p:cViewPr>
        <p:scale>
          <a:sx n="80" d="100"/>
          <a:sy n="80" d="100"/>
        </p:scale>
        <p:origin x="5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6B92CF-E232-8649-A6A1-27A6268E6331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969409-1046-9041-98FE-4DA869597533}">
      <dgm:prSet phldrT="[Текст]"/>
      <dgm:spPr>
        <a:solidFill>
          <a:srgbClr val="002060"/>
        </a:solidFill>
      </dgm:spPr>
      <dgm:t>
        <a:bodyPr/>
        <a:lstStyle/>
        <a:p>
          <a:r>
            <a:rPr lang="ru-RU" b="1" dirty="0" smtClean="0">
              <a:latin typeface="Times New Roman" charset="0"/>
              <a:ea typeface="Times New Roman" charset="0"/>
              <a:cs typeface="Times New Roman" charset="0"/>
            </a:rPr>
            <a:t>Куйбышевский</a:t>
          </a:r>
          <a:endParaRPr lang="ru-RU" b="1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FA711382-76F3-2441-8A7A-243C91E26E8C}" type="parTrans" cxnId="{63A08BF1-F298-5942-B5E7-84218237DBD0}">
      <dgm:prSet/>
      <dgm:spPr/>
      <dgm:t>
        <a:bodyPr/>
        <a:lstStyle/>
        <a:p>
          <a:endParaRPr lang="ru-RU"/>
        </a:p>
      </dgm:t>
    </dgm:pt>
    <dgm:pt modelId="{1479E00D-B24C-5C45-9B67-4EC6C5EC1E9F}" type="sibTrans" cxnId="{63A08BF1-F298-5942-B5E7-84218237DBD0}">
      <dgm:prSet/>
      <dgm:spPr/>
      <dgm:t>
        <a:bodyPr/>
        <a:lstStyle/>
        <a:p>
          <a:endParaRPr lang="ru-RU"/>
        </a:p>
      </dgm:t>
    </dgm:pt>
    <dgm:pt modelId="{3975E353-2CE6-BC48-B2CD-3DE429533912}">
      <dgm:prSet phldrT="[Текст]"/>
      <dgm:spPr>
        <a:solidFill>
          <a:srgbClr val="002060"/>
        </a:solidFill>
      </dgm:spPr>
      <dgm:t>
        <a:bodyPr/>
        <a:lstStyle/>
        <a:p>
          <a:r>
            <a:rPr lang="ru-RU" b="1" dirty="0" smtClean="0">
              <a:latin typeface="Times New Roman" charset="0"/>
              <a:ea typeface="Times New Roman" charset="0"/>
              <a:cs typeface="Times New Roman" charset="0"/>
            </a:rPr>
            <a:t>Черепановский</a:t>
          </a:r>
          <a:endParaRPr lang="ru-RU" b="1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F1B05C86-3CED-7143-BF6C-8FB4DA8B186B}" type="parTrans" cxnId="{72C15D4D-6925-EF45-BBB7-0A3B14A32C17}">
      <dgm:prSet/>
      <dgm:spPr/>
      <dgm:t>
        <a:bodyPr/>
        <a:lstStyle/>
        <a:p>
          <a:endParaRPr lang="ru-RU"/>
        </a:p>
      </dgm:t>
    </dgm:pt>
    <dgm:pt modelId="{BF5504FA-D878-D343-8775-B7C65D562B2D}" type="sibTrans" cxnId="{72C15D4D-6925-EF45-BBB7-0A3B14A32C17}">
      <dgm:prSet/>
      <dgm:spPr/>
      <dgm:t>
        <a:bodyPr/>
        <a:lstStyle/>
        <a:p>
          <a:endParaRPr lang="ru-RU"/>
        </a:p>
      </dgm:t>
    </dgm:pt>
    <dgm:pt modelId="{F4D5CF2B-2785-FC4C-A974-16D06F0DA4D8}">
      <dgm:prSet phldrT="[Текст]"/>
      <dgm:spPr>
        <a:solidFill>
          <a:srgbClr val="002060"/>
        </a:solidFill>
      </dgm:spPr>
      <dgm:t>
        <a:bodyPr/>
        <a:lstStyle/>
        <a:p>
          <a:r>
            <a:rPr lang="ru-RU" b="1" dirty="0" smtClean="0">
              <a:latin typeface="Times New Roman" charset="0"/>
              <a:ea typeface="Times New Roman" charset="0"/>
              <a:cs typeface="Times New Roman" charset="0"/>
            </a:rPr>
            <a:t>Ордынский</a:t>
          </a:r>
          <a:endParaRPr lang="ru-RU" b="1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D7203C5A-822D-C44E-AA6E-8AB74D5E145D}" type="parTrans" cxnId="{987C3C55-D57C-9647-A29D-97D2F478783E}">
      <dgm:prSet/>
      <dgm:spPr/>
      <dgm:t>
        <a:bodyPr/>
        <a:lstStyle/>
        <a:p>
          <a:endParaRPr lang="ru-RU"/>
        </a:p>
      </dgm:t>
    </dgm:pt>
    <dgm:pt modelId="{47ECFB44-ECBA-CF4B-9832-BD16AAE053F6}" type="sibTrans" cxnId="{987C3C55-D57C-9647-A29D-97D2F478783E}">
      <dgm:prSet/>
      <dgm:spPr/>
      <dgm:t>
        <a:bodyPr/>
        <a:lstStyle/>
        <a:p>
          <a:endParaRPr lang="ru-RU"/>
        </a:p>
      </dgm:t>
    </dgm:pt>
    <dgm:pt modelId="{35D6CE8E-E342-3A40-80FD-CF0792929835}">
      <dgm:prSet phldrT="[Текст]"/>
      <dgm:spPr>
        <a:solidFill>
          <a:srgbClr val="002060"/>
        </a:solidFill>
      </dgm:spPr>
      <dgm:t>
        <a:bodyPr/>
        <a:lstStyle/>
        <a:p>
          <a:r>
            <a:rPr lang="ru-RU" b="1" dirty="0" smtClean="0">
              <a:latin typeface="Times New Roman" charset="0"/>
              <a:ea typeface="Times New Roman" charset="0"/>
              <a:cs typeface="Times New Roman" charset="0"/>
            </a:rPr>
            <a:t>Татарский</a:t>
          </a:r>
          <a:endParaRPr lang="ru-RU" b="1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651C2E32-84E5-0E4F-8235-32CFA02E94C0}" type="parTrans" cxnId="{927833D5-59F1-0549-A5BE-59645AC59CE7}">
      <dgm:prSet/>
      <dgm:spPr/>
      <dgm:t>
        <a:bodyPr/>
        <a:lstStyle/>
        <a:p>
          <a:endParaRPr lang="ru-RU"/>
        </a:p>
      </dgm:t>
    </dgm:pt>
    <dgm:pt modelId="{7C305B70-A21A-E342-9E90-9336F8316099}" type="sibTrans" cxnId="{927833D5-59F1-0549-A5BE-59645AC59CE7}">
      <dgm:prSet/>
      <dgm:spPr/>
      <dgm:t>
        <a:bodyPr/>
        <a:lstStyle/>
        <a:p>
          <a:endParaRPr lang="ru-RU"/>
        </a:p>
      </dgm:t>
    </dgm:pt>
    <dgm:pt modelId="{A762B334-97B0-5C40-99DF-2B5CD7395833}" type="pres">
      <dgm:prSet presAssocID="{736B92CF-E232-8649-A6A1-27A6268E633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2E84C6-0468-C146-92D4-A97C26303CA4}" type="pres">
      <dgm:prSet presAssocID="{5A969409-1046-9041-98FE-4DA86959753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12D2A-F6E3-8944-9E82-0738A5776826}" type="pres">
      <dgm:prSet presAssocID="{1479E00D-B24C-5C45-9B67-4EC6C5EC1E9F}" presName="sibTrans" presStyleCnt="0"/>
      <dgm:spPr/>
    </dgm:pt>
    <dgm:pt modelId="{74A4D87D-D28B-ED4D-9047-1CEDA0024C3F}" type="pres">
      <dgm:prSet presAssocID="{3975E353-2CE6-BC48-B2CD-3DE429533912}" presName="node" presStyleLbl="node1" presStyleIdx="1" presStyleCnt="4" custLinFactNeighborX="26" custLinFactNeighborY="-2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A22EA-B743-634A-AFC0-1F5D3C2AF893}" type="pres">
      <dgm:prSet presAssocID="{BF5504FA-D878-D343-8775-B7C65D562B2D}" presName="sibTrans" presStyleCnt="0"/>
      <dgm:spPr/>
    </dgm:pt>
    <dgm:pt modelId="{884EB381-A2EC-C94F-8D28-CAAD35DB601C}" type="pres">
      <dgm:prSet presAssocID="{F4D5CF2B-2785-FC4C-A974-16D06F0DA4D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6D3C8E-DB4E-E74A-B3AE-E39389692BD2}" type="pres">
      <dgm:prSet presAssocID="{47ECFB44-ECBA-CF4B-9832-BD16AAE053F6}" presName="sibTrans" presStyleCnt="0"/>
      <dgm:spPr/>
    </dgm:pt>
    <dgm:pt modelId="{C42D44F2-1E80-A04F-AC22-B196FCF4CDD9}" type="pres">
      <dgm:prSet presAssocID="{35D6CE8E-E342-3A40-80FD-CF079292983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4526E0-A657-D849-BA0D-61DCFB6AEAD7}" type="presOf" srcId="{35D6CE8E-E342-3A40-80FD-CF0792929835}" destId="{C42D44F2-1E80-A04F-AC22-B196FCF4CDD9}" srcOrd="0" destOrd="0" presId="urn:microsoft.com/office/officeart/2005/8/layout/default"/>
    <dgm:cxn modelId="{72C15D4D-6925-EF45-BBB7-0A3B14A32C17}" srcId="{736B92CF-E232-8649-A6A1-27A6268E6331}" destId="{3975E353-2CE6-BC48-B2CD-3DE429533912}" srcOrd="1" destOrd="0" parTransId="{F1B05C86-3CED-7143-BF6C-8FB4DA8B186B}" sibTransId="{BF5504FA-D878-D343-8775-B7C65D562B2D}"/>
    <dgm:cxn modelId="{5B3E1AC6-3CAC-954C-9680-2EF784233757}" type="presOf" srcId="{5A969409-1046-9041-98FE-4DA869597533}" destId="{B92E84C6-0468-C146-92D4-A97C26303CA4}" srcOrd="0" destOrd="0" presId="urn:microsoft.com/office/officeart/2005/8/layout/default"/>
    <dgm:cxn modelId="{987C3C55-D57C-9647-A29D-97D2F478783E}" srcId="{736B92CF-E232-8649-A6A1-27A6268E6331}" destId="{F4D5CF2B-2785-FC4C-A974-16D06F0DA4D8}" srcOrd="2" destOrd="0" parTransId="{D7203C5A-822D-C44E-AA6E-8AB74D5E145D}" sibTransId="{47ECFB44-ECBA-CF4B-9832-BD16AAE053F6}"/>
    <dgm:cxn modelId="{590E722F-A185-E14D-9782-9E91821B70A8}" type="presOf" srcId="{736B92CF-E232-8649-A6A1-27A6268E6331}" destId="{A762B334-97B0-5C40-99DF-2B5CD7395833}" srcOrd="0" destOrd="0" presId="urn:microsoft.com/office/officeart/2005/8/layout/default"/>
    <dgm:cxn modelId="{927833D5-59F1-0549-A5BE-59645AC59CE7}" srcId="{736B92CF-E232-8649-A6A1-27A6268E6331}" destId="{35D6CE8E-E342-3A40-80FD-CF0792929835}" srcOrd="3" destOrd="0" parTransId="{651C2E32-84E5-0E4F-8235-32CFA02E94C0}" sibTransId="{7C305B70-A21A-E342-9E90-9336F8316099}"/>
    <dgm:cxn modelId="{ABB17490-F289-4243-9D59-28D11E96DF87}" type="presOf" srcId="{3975E353-2CE6-BC48-B2CD-3DE429533912}" destId="{74A4D87D-D28B-ED4D-9047-1CEDA0024C3F}" srcOrd="0" destOrd="0" presId="urn:microsoft.com/office/officeart/2005/8/layout/default"/>
    <dgm:cxn modelId="{63A08BF1-F298-5942-B5E7-84218237DBD0}" srcId="{736B92CF-E232-8649-A6A1-27A6268E6331}" destId="{5A969409-1046-9041-98FE-4DA869597533}" srcOrd="0" destOrd="0" parTransId="{FA711382-76F3-2441-8A7A-243C91E26E8C}" sibTransId="{1479E00D-B24C-5C45-9B67-4EC6C5EC1E9F}"/>
    <dgm:cxn modelId="{E5C98C66-63E6-AD42-9C5E-C95665C726F7}" type="presOf" srcId="{F4D5CF2B-2785-FC4C-A974-16D06F0DA4D8}" destId="{884EB381-A2EC-C94F-8D28-CAAD35DB601C}" srcOrd="0" destOrd="0" presId="urn:microsoft.com/office/officeart/2005/8/layout/default"/>
    <dgm:cxn modelId="{36BC36AC-587C-D446-BF79-1C36D6FF836F}" type="presParOf" srcId="{A762B334-97B0-5C40-99DF-2B5CD7395833}" destId="{B92E84C6-0468-C146-92D4-A97C26303CA4}" srcOrd="0" destOrd="0" presId="urn:microsoft.com/office/officeart/2005/8/layout/default"/>
    <dgm:cxn modelId="{097B42FA-B4FA-2347-B297-75C8BAA64E88}" type="presParOf" srcId="{A762B334-97B0-5C40-99DF-2B5CD7395833}" destId="{8D412D2A-F6E3-8944-9E82-0738A5776826}" srcOrd="1" destOrd="0" presId="urn:microsoft.com/office/officeart/2005/8/layout/default"/>
    <dgm:cxn modelId="{7008C56E-8B59-6441-807D-C4BD2F006921}" type="presParOf" srcId="{A762B334-97B0-5C40-99DF-2B5CD7395833}" destId="{74A4D87D-D28B-ED4D-9047-1CEDA0024C3F}" srcOrd="2" destOrd="0" presId="urn:microsoft.com/office/officeart/2005/8/layout/default"/>
    <dgm:cxn modelId="{98FEA2D6-4A2A-0348-AAEA-BEF5BF83F24A}" type="presParOf" srcId="{A762B334-97B0-5C40-99DF-2B5CD7395833}" destId="{526A22EA-B743-634A-AFC0-1F5D3C2AF893}" srcOrd="3" destOrd="0" presId="urn:microsoft.com/office/officeart/2005/8/layout/default"/>
    <dgm:cxn modelId="{1EDF7836-52B5-354D-9573-1AE65B091CEA}" type="presParOf" srcId="{A762B334-97B0-5C40-99DF-2B5CD7395833}" destId="{884EB381-A2EC-C94F-8D28-CAAD35DB601C}" srcOrd="4" destOrd="0" presId="urn:microsoft.com/office/officeart/2005/8/layout/default"/>
    <dgm:cxn modelId="{2980563F-A6F9-3048-B231-65C7B913EF32}" type="presParOf" srcId="{A762B334-97B0-5C40-99DF-2B5CD7395833}" destId="{736D3C8E-DB4E-E74A-B3AE-E39389692BD2}" srcOrd="5" destOrd="0" presId="urn:microsoft.com/office/officeart/2005/8/layout/default"/>
    <dgm:cxn modelId="{C9514871-C884-7842-A329-0CE414730A89}" type="presParOf" srcId="{A762B334-97B0-5C40-99DF-2B5CD7395833}" destId="{C42D44F2-1E80-A04F-AC22-B196FCF4CDD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E84C6-0468-C146-92D4-A97C26303CA4}">
      <dsp:nvSpPr>
        <dsp:cNvPr id="0" name=""/>
        <dsp:cNvSpPr/>
      </dsp:nvSpPr>
      <dsp:spPr>
        <a:xfrm>
          <a:off x="458" y="13447"/>
          <a:ext cx="1789898" cy="1073939"/>
        </a:xfrm>
        <a:prstGeom prst="rect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charset="0"/>
              <a:ea typeface="Times New Roman" charset="0"/>
              <a:cs typeface="Times New Roman" charset="0"/>
            </a:rPr>
            <a:t>Куйбышевский</a:t>
          </a:r>
          <a:endParaRPr lang="ru-RU" sz="1800" b="1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58" y="13447"/>
        <a:ext cx="1789898" cy="1073939"/>
      </dsp:txXfrm>
    </dsp:sp>
    <dsp:sp modelId="{74A4D87D-D28B-ED4D-9047-1CEDA0024C3F}">
      <dsp:nvSpPr>
        <dsp:cNvPr id="0" name=""/>
        <dsp:cNvSpPr/>
      </dsp:nvSpPr>
      <dsp:spPr>
        <a:xfrm>
          <a:off x="1969806" y="0"/>
          <a:ext cx="1789898" cy="1073939"/>
        </a:xfrm>
        <a:prstGeom prst="rect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charset="0"/>
              <a:ea typeface="Times New Roman" charset="0"/>
              <a:cs typeface="Times New Roman" charset="0"/>
            </a:rPr>
            <a:t>Черепановский</a:t>
          </a:r>
          <a:endParaRPr lang="ru-RU" sz="1800" b="1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969806" y="0"/>
        <a:ext cx="1789898" cy="1073939"/>
      </dsp:txXfrm>
    </dsp:sp>
    <dsp:sp modelId="{884EB381-A2EC-C94F-8D28-CAAD35DB601C}">
      <dsp:nvSpPr>
        <dsp:cNvPr id="0" name=""/>
        <dsp:cNvSpPr/>
      </dsp:nvSpPr>
      <dsp:spPr>
        <a:xfrm>
          <a:off x="458" y="1266376"/>
          <a:ext cx="1789898" cy="1073939"/>
        </a:xfrm>
        <a:prstGeom prst="rect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charset="0"/>
              <a:ea typeface="Times New Roman" charset="0"/>
              <a:cs typeface="Times New Roman" charset="0"/>
            </a:rPr>
            <a:t>Ордынский</a:t>
          </a:r>
          <a:endParaRPr lang="ru-RU" sz="1800" b="1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58" y="1266376"/>
        <a:ext cx="1789898" cy="1073939"/>
      </dsp:txXfrm>
    </dsp:sp>
    <dsp:sp modelId="{C42D44F2-1E80-A04F-AC22-B196FCF4CDD9}">
      <dsp:nvSpPr>
        <dsp:cNvPr id="0" name=""/>
        <dsp:cNvSpPr/>
      </dsp:nvSpPr>
      <dsp:spPr>
        <a:xfrm>
          <a:off x="1969347" y="1266376"/>
          <a:ext cx="1789898" cy="1073939"/>
        </a:xfrm>
        <a:prstGeom prst="rect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charset="0"/>
              <a:ea typeface="Times New Roman" charset="0"/>
              <a:cs typeface="Times New Roman" charset="0"/>
            </a:rPr>
            <a:t>Татарский</a:t>
          </a:r>
          <a:endParaRPr lang="ru-RU" sz="1800" b="1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969347" y="1266376"/>
        <a:ext cx="1789898" cy="1073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31888-40A4-48A2-BA33-CBA20CE50F18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8AA35-319E-4286-9828-6F5E40D0B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343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8AA35-319E-4286-9828-6F5E40D0BE3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9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271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2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4145280" y="6377943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609600" y="6377943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778241" y="6377943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200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97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10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67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687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3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66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56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71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52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6AD57-222D-9D4F-8A73-568EC89F2579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EEA8-A225-5F46-A7C8-5898FF8BB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6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na\AppData\Local\Temp\Rar$DRa12648.6575\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69"/>
          <a:stretch/>
        </p:blipFill>
        <p:spPr bwMode="auto">
          <a:xfrm>
            <a:off x="0" y="1"/>
            <a:ext cx="12192000" cy="8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marina\Desktop\Набор участника14 верс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9" b="23782"/>
          <a:stretch/>
        </p:blipFill>
        <p:spPr bwMode="auto">
          <a:xfrm>
            <a:off x="1524922" y="1880828"/>
            <a:ext cx="914215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arina\Desktop\Набор участника14 верс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94" b="-1"/>
          <a:stretch/>
        </p:blipFill>
        <p:spPr bwMode="auto">
          <a:xfrm>
            <a:off x="0" y="6693324"/>
            <a:ext cx="12192000" cy="19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49962" y="6323992"/>
            <a:ext cx="149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739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6EFFF4A2-EB01-4738-9824-8D9A72A51B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7421" y="261558"/>
            <a:ext cx="9202653" cy="155858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Партнеры</a:t>
            </a:r>
            <a:r>
              <a:rPr lang="en-US" sz="3600" b="1" kern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эксперты</a:t>
            </a:r>
            <a:r>
              <a:rPr lang="en-US" sz="3600" b="1" kern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и</a:t>
            </a:r>
            <a:r>
              <a:rPr lang="en-US" sz="3600" b="1" kern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преподаватели</a:t>
            </a:r>
            <a:r>
              <a:rPr lang="en-US" sz="3600" b="1" kern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регионального</a:t>
            </a:r>
            <a:r>
              <a:rPr lang="en-US" sz="3600" b="1" kern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центра</a:t>
            </a:r>
            <a:r>
              <a:rPr lang="en-US" sz="3600" b="1" kern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«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Альтаир</a:t>
            </a:r>
            <a:r>
              <a:rPr lang="en-US" sz="3600" b="1" kern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»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4469D90-62FA-49B2-981E-5305361D5A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281E6897-9689-4C48-ADC3-9F41AAE3A9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="" xmlns:a16="http://schemas.microsoft.com/office/drawing/2014/main" id="{404E145C-C4EA-4DED-B029-22B811FCEB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9" r="7249" b="-1"/>
          <a:stretch/>
        </p:blipFill>
        <p:spPr>
          <a:xfrm>
            <a:off x="7962003" y="2099131"/>
            <a:ext cx="4068071" cy="42245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563530" y="2624422"/>
            <a:ext cx="3274248" cy="1585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857250" indent="-342900">
              <a:lnSpc>
                <a:spcPct val="9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sz="2200" dirty="0" err="1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Подготовлен</a:t>
            </a:r>
            <a:r>
              <a:rPr lang="en-US" sz="22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к</a:t>
            </a:r>
            <a:r>
              <a:rPr lang="en-US" sz="22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утверждению</a:t>
            </a:r>
            <a:r>
              <a:rPr lang="en-US" sz="22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перечень</a:t>
            </a:r>
            <a:r>
              <a:rPr lang="en-US" sz="22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оборудования</a:t>
            </a:r>
            <a:r>
              <a:rPr lang="en-US" sz="22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для</a:t>
            </a:r>
            <a:r>
              <a:rPr lang="en-US" sz="22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оснащения</a:t>
            </a:r>
            <a:r>
              <a:rPr lang="en-US" sz="22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площадок</a:t>
            </a:r>
            <a:r>
              <a:rPr lang="en-US" sz="22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b="1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центра</a:t>
            </a:r>
            <a:r>
              <a:rPr lang="en-US" sz="22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2200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Разработку</a:t>
            </a:r>
            <a:r>
              <a:rPr lang="en-US" sz="22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перечня</a:t>
            </a:r>
            <a:r>
              <a:rPr lang="en-US" sz="22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осуществляли</a:t>
            </a:r>
            <a:r>
              <a:rPr lang="en-US" sz="22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партнёры</a:t>
            </a:r>
            <a:r>
              <a:rPr lang="en-US" sz="22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200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эксперты</a:t>
            </a:r>
            <a:r>
              <a:rPr lang="en-US" sz="22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и</a:t>
            </a:r>
            <a:r>
              <a:rPr lang="en-US" sz="22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200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преподаватели</a:t>
            </a:r>
            <a:r>
              <a:rPr lang="en-US" sz="22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22" y="2294574"/>
            <a:ext cx="5111206" cy="340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E30408B7-02B2-4EC4-8EE8-B53E74642A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2240" y="169773"/>
            <a:ext cx="8508512" cy="1274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Оснащение</a:t>
            </a:r>
            <a:r>
              <a:rPr lang="en-US" sz="3600" b="1" kern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высокотехнологичным</a:t>
            </a:r>
            <a:r>
              <a:rPr lang="en-US" sz="3600" b="1" kern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оборудованием</a:t>
            </a:r>
            <a:endParaRPr lang="en-US" sz="3600" b="1" kern="12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99112" y="2887698"/>
            <a:ext cx="3489158" cy="135113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600"/>
              </a:spcAft>
            </a:pPr>
            <a:r>
              <a:rPr lang="ru-RU" sz="2000" b="1" spc="137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Научно-технологический</a:t>
            </a:r>
            <a:br>
              <a:rPr lang="ru-RU" sz="2000" b="1" spc="137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2000" b="1" spc="137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парк «Альтаир»</a:t>
            </a:r>
          </a:p>
          <a:p>
            <a:pPr algn="r">
              <a:lnSpc>
                <a:spcPct val="80000"/>
              </a:lnSpc>
              <a:spcAft>
                <a:spcPts val="600"/>
              </a:spcAft>
            </a:pPr>
            <a:r>
              <a:rPr lang="ru-RU" sz="2000" b="1" spc="137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2000" b="1" spc="137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3600" b="1" spc="287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160 млн руб.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9" r="12492" b="-2"/>
          <a:stretch/>
        </p:blipFill>
        <p:spPr>
          <a:xfrm>
            <a:off x="135514" y="2528398"/>
            <a:ext cx="4003040" cy="422670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9" r="8700" b="-1"/>
          <a:stretch/>
        </p:blipFill>
        <p:spPr>
          <a:xfrm>
            <a:off x="4267313" y="2528398"/>
            <a:ext cx="4003040" cy="42245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CA30F3A-949D-4014-A5BD-809F81E841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502370" y="4641753"/>
            <a:ext cx="1128382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="" xmlns:a16="http://schemas.microsoft.com/office/drawing/2014/main" id="{A486C148-F247-4847-8096-6992A8A977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="" xmlns:a16="http://schemas.microsoft.com/office/drawing/2014/main" id="{F05C5920-B89E-417C-9583-B3DC913ADD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8399112" y="4548994"/>
            <a:ext cx="3489158" cy="152041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Aft>
                <a:spcPts val="600"/>
              </a:spcAft>
            </a:pPr>
            <a:r>
              <a:rPr lang="ru-RU" sz="2000" b="1" spc="137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Образовательный центр</a:t>
            </a:r>
          </a:p>
          <a:p>
            <a:pPr algn="r">
              <a:lnSpc>
                <a:spcPct val="80000"/>
              </a:lnSpc>
              <a:spcAft>
                <a:spcPts val="600"/>
              </a:spcAft>
            </a:pPr>
            <a:r>
              <a:rPr lang="ru-RU" sz="2000" b="1" spc="137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«Альтаир»</a:t>
            </a:r>
          </a:p>
          <a:p>
            <a:pPr algn="r">
              <a:lnSpc>
                <a:spcPct val="80000"/>
              </a:lnSpc>
              <a:spcAft>
                <a:spcPts val="600"/>
              </a:spcAft>
            </a:pPr>
            <a:r>
              <a:rPr lang="ru-RU" sz="2000" b="1" spc="137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2000" b="1" spc="137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3600" b="1" spc="287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130 млн руб.</a:t>
            </a:r>
          </a:p>
          <a:p>
            <a:pPr algn="r">
              <a:lnSpc>
                <a:spcPct val="80000"/>
              </a:lnSpc>
              <a:spcAft>
                <a:spcPts val="600"/>
              </a:spcAft>
            </a:pPr>
            <a:endParaRPr lang="ru-RU" sz="2000" spc="287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51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79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81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" y="0"/>
            <a:ext cx="12102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1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19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" y="0"/>
            <a:ext cx="12102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66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15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7921" y="216183"/>
            <a:ext cx="11351941" cy="365381"/>
          </a:xfrm>
          <a:prstGeom prst="rect">
            <a:avLst/>
          </a:prstGeom>
          <a:solidFill>
            <a:srgbClr val="00B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 ЦЕНТРА «АЛЬТАИР»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03344" y="2238387"/>
            <a:ext cx="2479016" cy="300586"/>
          </a:xfrm>
          <a:prstGeom prst="rect">
            <a:avLst/>
          </a:prstGeom>
          <a:solidFill>
            <a:srgbClr val="00B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РЦ «Альтаир»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27359" y="746873"/>
            <a:ext cx="2430985" cy="589280"/>
          </a:xfrm>
          <a:prstGeom prst="rect">
            <a:avLst/>
          </a:prstGeom>
          <a:solidFill>
            <a:srgbClr val="FB4D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Попечительский совет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03344" y="1484743"/>
            <a:ext cx="2434560" cy="296267"/>
          </a:xfrm>
          <a:prstGeom prst="rect">
            <a:avLst/>
          </a:prstGeom>
          <a:solidFill>
            <a:srgbClr val="96C1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Экспертный совет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6103270" y="2742090"/>
            <a:ext cx="0" cy="2350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3996931" y="2582710"/>
            <a:ext cx="5195254" cy="135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890503" y="2787858"/>
            <a:ext cx="2481205" cy="887176"/>
          </a:xfrm>
          <a:prstGeom prst="rect">
            <a:avLst/>
          </a:prstGeom>
          <a:solidFill>
            <a:srgbClr val="00B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детского и семейного отдыха им.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О.Кошевого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37155" y="2696311"/>
            <a:ext cx="2760072" cy="917181"/>
          </a:xfrm>
          <a:prstGeom prst="rect">
            <a:avLst/>
          </a:prstGeom>
          <a:solidFill>
            <a:srgbClr val="00B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ресурсный центр «Детский технопарк»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9192185" y="2596283"/>
            <a:ext cx="0" cy="2100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007640" y="2596283"/>
            <a:ext cx="1" cy="1299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59794" y="3660237"/>
            <a:ext cx="2699792" cy="2847792"/>
          </a:xfrm>
          <a:prstGeom prst="rect">
            <a:avLst/>
          </a:prstGeom>
          <a:noFill/>
        </p:spPr>
        <p:txBody>
          <a:bodyPr wrap="square" lIns="46570" tIns="23285" rIns="46570" bIns="23285" rtlCol="0">
            <a:spAutoFit/>
          </a:bodyPr>
          <a:lstStyle/>
          <a:p>
            <a:pPr marL="232852" indent="-232852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Ресурсная база для образовательной,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 и проектной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</a:p>
          <a:p>
            <a:pPr marL="232852" indent="-232852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конференций, фестивалей;</a:t>
            </a:r>
          </a:p>
          <a:p>
            <a:pPr marL="232852" indent="-232852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–наставника;</a:t>
            </a:r>
          </a:p>
          <a:p>
            <a:pPr marL="232852" indent="-232852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образовательная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среда:</a:t>
            </a:r>
          </a:p>
          <a:p>
            <a:pPr marL="232852" indent="-232852">
              <a:buFont typeface="Wingdings" panose="05000000000000000000" pitchFamily="2" charset="2"/>
              <a:buChar char="§"/>
            </a:pP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Постсопровождение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 «Сириус» и РЦ «Альтаир»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39940" y="3843064"/>
            <a:ext cx="2476728" cy="1770574"/>
          </a:xfrm>
          <a:prstGeom prst="rect">
            <a:avLst/>
          </a:prstGeom>
          <a:noFill/>
        </p:spPr>
        <p:txBody>
          <a:bodyPr wrap="square" lIns="46570" tIns="23285" rIns="46570" bIns="23285" rtlCol="0">
            <a:spAutoFit/>
          </a:bodyPr>
          <a:lstStyle/>
          <a:p>
            <a:pPr marL="232852" indent="-232852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образовательных программ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профильных и проектных смен(7-24 дней)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направлениям: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«Наука»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«Спорт»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«Искусство»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100092" y="1367738"/>
            <a:ext cx="3185" cy="129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658480" y="2728803"/>
            <a:ext cx="2909517" cy="756497"/>
          </a:xfrm>
          <a:prstGeom prst="rect">
            <a:avLst/>
          </a:prstGeom>
          <a:solidFill>
            <a:srgbClr val="00B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олимпиадной движения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6100092" y="1768217"/>
            <a:ext cx="3178" cy="452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09037" y="3843064"/>
            <a:ext cx="3381466" cy="2632348"/>
          </a:xfrm>
          <a:prstGeom prst="rect">
            <a:avLst/>
          </a:prstGeom>
          <a:noFill/>
        </p:spPr>
        <p:txBody>
          <a:bodyPr wrap="square" lIns="46570" tIns="23285" rIns="46570" bIns="23285" rtlCol="0">
            <a:spAutoFit/>
          </a:bodyPr>
          <a:lstStyle/>
          <a:p>
            <a:pPr marL="232852" indent="-232852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Координация и проведение предметных олимпиад</a:t>
            </a:r>
          </a:p>
          <a:p>
            <a:pPr marL="145532" indent="-145532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ведение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детях, проявивших выдающиеся способности</a:t>
            </a:r>
          </a:p>
          <a:p>
            <a:pPr marL="145532" indent="-145532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Анализ, мониторинг результатов участия детей в предметных олимпиадах</a:t>
            </a:r>
          </a:p>
          <a:p>
            <a:pPr marL="145532" indent="-145532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Гранты, стипендии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Губернатора</a:t>
            </a:r>
          </a:p>
          <a:p>
            <a:pPr marL="145532" indent="-145532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детей, проявивших выдающиеся способности  на образовательные  программы интенсивных профильных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смен 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предметам: математика, химия, физика, информатика, биология</a:t>
            </a:r>
          </a:p>
        </p:txBody>
      </p:sp>
      <p:pic>
        <p:nvPicPr>
          <p:cNvPr id="18" name="Picture 2" descr="https://im0-tub-ru.yandex.net/i?id=079ece4daf289cbbc5bb3d62526cbbd6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107" y="953529"/>
            <a:ext cx="2206771" cy="16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6100092" y="2596283"/>
            <a:ext cx="3185" cy="1299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4" descr="https://pp.userapi.com/c831308/v831308746/1abe0b/OOzReI4IA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04" y="769706"/>
            <a:ext cx="1377081" cy="183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711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2604" y="292940"/>
            <a:ext cx="10089396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Курсы повышения квалификации для педагогов</a:t>
            </a:r>
            <a:endParaRPr lang="ru-RU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319" y="2474746"/>
            <a:ext cx="3489660" cy="3715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</a:pPr>
            <a:r>
              <a:rPr lang="ru-RU" sz="22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С августа по декабрь 2019 года </a:t>
            </a:r>
            <a:r>
              <a:rPr lang="ru-RU" sz="22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организовано участие педагогов и сотрудников Альтаира, а также общеобразовательных организаций региона в программах повышения квалификации в </a:t>
            </a:r>
            <a:r>
              <a:rPr lang="ru-RU" sz="22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ОЦ «Сириус»(11 человек)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74" y="1806367"/>
            <a:ext cx="7006613" cy="466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3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779" y="480639"/>
            <a:ext cx="4498221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Курсы повышения </a:t>
            </a:r>
            <a:b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квалификации для </a:t>
            </a:r>
            <a:b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педагогов</a:t>
            </a:r>
            <a:endParaRPr lang="ru-RU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319" y="2769519"/>
            <a:ext cx="6150161" cy="3715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Wingdings" charset="2"/>
              <a:buChar char="ü"/>
            </a:pPr>
            <a:r>
              <a:rPr lang="ru-RU" sz="2200" dirty="0">
                <a:latin typeface="Times New Roman" charset="0"/>
                <a:ea typeface="Times New Roman" charset="0"/>
                <a:cs typeface="Times New Roman" charset="0"/>
              </a:rPr>
              <a:t>Кроме предметных курсов  были апробированы курсы повышения квалификации для преподавателей муниципальных ресурсных центров по развитию талантов: в ноябре -  по шахматам, в декабре - в рамках образовательной программы регионального проекта </a:t>
            </a:r>
            <a:r>
              <a:rPr lang="ru-RU" sz="2200" b="1" dirty="0">
                <a:latin typeface="Times New Roman" charset="0"/>
                <a:ea typeface="Times New Roman" charset="0"/>
                <a:cs typeface="Times New Roman" charset="0"/>
              </a:rPr>
              <a:t>«Охотники за микробами»</a:t>
            </a:r>
            <a:r>
              <a:rPr lang="ru-RU" sz="2200" dirty="0">
                <a:latin typeface="Times New Roman" charset="0"/>
                <a:ea typeface="Times New Roman" charset="0"/>
                <a:cs typeface="Times New Roman" charset="0"/>
              </a:rPr>
              <a:t> по технологии организации проектной работы школьников. 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ru-RU" sz="2200" dirty="0" smtClean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23" y="292940"/>
            <a:ext cx="5111750" cy="2982072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23" y="3322912"/>
            <a:ext cx="5111750" cy="34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56273" y="3643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smtClean="0">
                <a:latin typeface="Times New Roman" charset="0"/>
                <a:ea typeface="Times New Roman" charset="0"/>
                <a:cs typeface="Times New Roman" charset="0"/>
              </a:rPr>
              <a:t>Дистанционное </a:t>
            </a:r>
            <a:br>
              <a:rPr lang="ru-RU" sz="3600" b="1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3600" b="1" smtClean="0">
                <a:latin typeface="Times New Roman" charset="0"/>
                <a:ea typeface="Times New Roman" charset="0"/>
                <a:cs typeface="Times New Roman" charset="0"/>
              </a:rPr>
              <a:t>обучение</a:t>
            </a:r>
            <a:endParaRPr lang="ru-RU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93" y="145289"/>
            <a:ext cx="5670256" cy="37786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5643" y="2402709"/>
            <a:ext cx="3131920" cy="171739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spc="287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40</a:t>
            </a:r>
          </a:p>
          <a:p>
            <a:pPr algn="ctr">
              <a:lnSpc>
                <a:spcPct val="80000"/>
              </a:lnSpc>
            </a:pPr>
            <a:r>
              <a:rPr lang="ru-RU" sz="2400" b="1" spc="137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школьников стали участниками ноябрьских профильных смен</a:t>
            </a:r>
            <a:endParaRPr lang="ru-RU" sz="24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5643" y="4702846"/>
            <a:ext cx="3997857" cy="68326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137" dirty="0" smtClean="0">
                <a:solidFill>
                  <a:schemeClr val="bg1"/>
                </a:solidFill>
                <a:latin typeface="Plumb Medium" pitchFamily="2" charset="0"/>
              </a:rPr>
              <a:t>учебно-отборочные</a:t>
            </a:r>
            <a:br>
              <a:rPr lang="ru-RU" sz="2400" b="1" spc="137" dirty="0" smtClean="0">
                <a:solidFill>
                  <a:schemeClr val="bg1"/>
                </a:solidFill>
                <a:latin typeface="Plumb Medium" pitchFamily="2" charset="0"/>
              </a:rPr>
            </a:br>
            <a:r>
              <a:rPr lang="ru-RU" sz="2400" b="1" spc="137" dirty="0" smtClean="0">
                <a:solidFill>
                  <a:schemeClr val="bg1"/>
                </a:solidFill>
                <a:latin typeface="Plumb Medium" pitchFamily="2" charset="0"/>
              </a:rPr>
              <a:t>дистанционные курсы</a:t>
            </a:r>
            <a:endParaRPr lang="en-US" sz="2400" b="1" spc="287" dirty="0">
              <a:solidFill>
                <a:schemeClr val="bg1"/>
              </a:solidFill>
              <a:latin typeface="Plumb Black" pitchFamily="2" charset="0"/>
            </a:endParaRPr>
          </a:p>
        </p:txBody>
      </p:sp>
      <p:sp>
        <p:nvSpPr>
          <p:cNvPr id="11" name="Прямоугольник: скругленные углы 16">
            <a:extLst>
              <a:ext uri="{FF2B5EF4-FFF2-40B4-BE49-F238E27FC236}">
                <a16:creationId xmlns:a16="http://schemas.microsoft.com/office/drawing/2014/main" xmlns="" id="{8E00CC80-4F8F-4F3D-9D26-0BB6E15F432B}"/>
              </a:ext>
            </a:extLst>
          </p:cNvPr>
          <p:cNvSpPr/>
          <p:nvPr/>
        </p:nvSpPr>
        <p:spPr>
          <a:xfrm>
            <a:off x="225643" y="5482209"/>
            <a:ext cx="5335671" cy="540000"/>
          </a:xfrm>
          <a:prstGeom prst="roundRect">
            <a:avLst/>
          </a:prstGeom>
          <a:solidFill>
            <a:schemeClr val="accent4"/>
          </a:solidFill>
          <a:ln w="50800">
            <a:solidFill>
              <a:srgbClr val="019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Урбанистика</a:t>
            </a:r>
          </a:p>
        </p:txBody>
      </p:sp>
      <p:sp>
        <p:nvSpPr>
          <p:cNvPr id="12" name="Прямоугольник: скругленные углы 15">
            <a:extLst>
              <a:ext uri="{FF2B5EF4-FFF2-40B4-BE49-F238E27FC236}">
                <a16:creationId xmlns:a16="http://schemas.microsoft.com/office/drawing/2014/main" xmlns="" id="{F59F3FA9-F968-4643-8FB2-F5D822B242FE}"/>
              </a:ext>
            </a:extLst>
          </p:cNvPr>
          <p:cNvSpPr/>
          <p:nvPr/>
        </p:nvSpPr>
        <p:spPr>
          <a:xfrm>
            <a:off x="225643" y="6141057"/>
            <a:ext cx="5335671" cy="540000"/>
          </a:xfrm>
          <a:prstGeom prst="roundRect">
            <a:avLst/>
          </a:prstGeom>
          <a:solidFill>
            <a:schemeClr val="accent4"/>
          </a:solidFill>
          <a:ln w="50800">
            <a:solidFill>
              <a:srgbClr val="019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  <a:latin typeface="Plumb Black" pitchFamily="2" charset="0"/>
              </a:rPr>
              <a:t>Дизайн архитектурной среды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74093" y="4080124"/>
            <a:ext cx="4457700" cy="68326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137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курсы по предметной</a:t>
            </a:r>
            <a:br>
              <a:rPr lang="ru-RU" sz="2400" b="1" spc="137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2400" b="1" spc="137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и олимпиадной подготовке</a:t>
            </a:r>
            <a:endParaRPr lang="en-US" sz="2400" b="1" spc="287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Прямоугольник: скругленные углы 14">
            <a:extLst>
              <a:ext uri="{FF2B5EF4-FFF2-40B4-BE49-F238E27FC236}">
                <a16:creationId xmlns:a16="http://schemas.microsoft.com/office/drawing/2014/main" xmlns="" id="{423877CC-6085-46C7-B62A-8563EAFE6FC2}"/>
              </a:ext>
            </a:extLst>
          </p:cNvPr>
          <p:cNvSpPr/>
          <p:nvPr/>
        </p:nvSpPr>
        <p:spPr>
          <a:xfrm>
            <a:off x="6274093" y="4832880"/>
            <a:ext cx="1775596" cy="540000"/>
          </a:xfrm>
          <a:prstGeom prst="roundRect">
            <a:avLst/>
          </a:prstGeom>
          <a:solidFill>
            <a:srgbClr val="FFC000"/>
          </a:solidFill>
          <a:ln w="50800">
            <a:solidFill>
              <a:srgbClr val="019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Физика</a:t>
            </a:r>
          </a:p>
        </p:txBody>
      </p:sp>
      <p:sp>
        <p:nvSpPr>
          <p:cNvPr id="15" name="Прямоугольник: скругленные углы 13">
            <a:extLst>
              <a:ext uri="{FF2B5EF4-FFF2-40B4-BE49-F238E27FC236}">
                <a16:creationId xmlns:a16="http://schemas.microsoft.com/office/drawing/2014/main" xmlns="" id="{B5CA79F7-4180-4415-AF70-9541C4B3911E}"/>
              </a:ext>
            </a:extLst>
          </p:cNvPr>
          <p:cNvSpPr/>
          <p:nvPr/>
        </p:nvSpPr>
        <p:spPr>
          <a:xfrm>
            <a:off x="6274093" y="5482209"/>
            <a:ext cx="1775596" cy="540000"/>
          </a:xfrm>
          <a:prstGeom prst="roundRect">
            <a:avLst/>
          </a:prstGeom>
          <a:solidFill>
            <a:srgbClr val="FFC000"/>
          </a:solidFill>
          <a:ln w="50800">
            <a:solidFill>
              <a:srgbClr val="019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Химия</a:t>
            </a:r>
          </a:p>
        </p:txBody>
      </p:sp>
      <p:sp>
        <p:nvSpPr>
          <p:cNvPr id="16" name="Прямоугольник: скругленные углы 20">
            <a:extLst>
              <a:ext uri="{FF2B5EF4-FFF2-40B4-BE49-F238E27FC236}">
                <a16:creationId xmlns:a16="http://schemas.microsoft.com/office/drawing/2014/main" xmlns="" id="{82AE36A6-B2F3-4BDA-A75F-CB850A0DA034}"/>
              </a:ext>
            </a:extLst>
          </p:cNvPr>
          <p:cNvSpPr/>
          <p:nvPr/>
        </p:nvSpPr>
        <p:spPr>
          <a:xfrm>
            <a:off x="8153399" y="4832880"/>
            <a:ext cx="3219450" cy="723471"/>
          </a:xfrm>
          <a:prstGeom prst="roundRect">
            <a:avLst/>
          </a:prstGeom>
          <a:solidFill>
            <a:srgbClr val="FFC000"/>
          </a:solidFill>
          <a:ln w="50800">
            <a:solidFill>
              <a:srgbClr val="019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0192DA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Машинное обучение</a:t>
            </a:r>
          </a:p>
        </p:txBody>
      </p:sp>
      <p:sp>
        <p:nvSpPr>
          <p:cNvPr id="17" name="Прямоугольник: скругленные углы 12">
            <a:extLst>
              <a:ext uri="{FF2B5EF4-FFF2-40B4-BE49-F238E27FC236}">
                <a16:creationId xmlns:a16="http://schemas.microsoft.com/office/drawing/2014/main" xmlns="" id="{533628BD-8CB1-448A-A856-B775744B6703}"/>
              </a:ext>
            </a:extLst>
          </p:cNvPr>
          <p:cNvSpPr/>
          <p:nvPr/>
        </p:nvSpPr>
        <p:spPr>
          <a:xfrm>
            <a:off x="6255308" y="6131538"/>
            <a:ext cx="1775596" cy="540000"/>
          </a:xfrm>
          <a:prstGeom prst="roundRect">
            <a:avLst/>
          </a:prstGeom>
          <a:solidFill>
            <a:srgbClr val="FFC000"/>
          </a:solidFill>
          <a:ln w="50800">
            <a:solidFill>
              <a:srgbClr val="019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  <a:latin typeface="Plumb Black" pitchFamily="2" charset="0"/>
              </a:rPr>
              <a:t>Биология</a:t>
            </a:r>
          </a:p>
        </p:txBody>
      </p:sp>
      <p:sp>
        <p:nvSpPr>
          <p:cNvPr id="18" name="Прямоугольник: скругленные углы 10">
            <a:extLst>
              <a:ext uri="{FF2B5EF4-FFF2-40B4-BE49-F238E27FC236}">
                <a16:creationId xmlns:a16="http://schemas.microsoft.com/office/drawing/2014/main" xmlns="" id="{DFB594E6-CFDF-4BAD-A693-C536E2DB19C2}"/>
              </a:ext>
            </a:extLst>
          </p:cNvPr>
          <p:cNvSpPr/>
          <p:nvPr/>
        </p:nvSpPr>
        <p:spPr>
          <a:xfrm>
            <a:off x="8153399" y="5638314"/>
            <a:ext cx="3219450" cy="691753"/>
          </a:xfrm>
          <a:prstGeom prst="roundRect">
            <a:avLst/>
          </a:prstGeom>
          <a:solidFill>
            <a:srgbClr val="FFC000"/>
          </a:solidFill>
          <a:ln w="50800">
            <a:solidFill>
              <a:srgbClr val="019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Программирование </a:t>
            </a:r>
          </a:p>
        </p:txBody>
      </p:sp>
    </p:spTree>
    <p:extLst>
      <p:ext uri="{BB962C8B-B14F-4D97-AF65-F5344CB8AC3E}">
        <p14:creationId xmlns:p14="http://schemas.microsoft.com/office/powerpoint/2010/main" val="53224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0854" y="2156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charset="0"/>
                <a:ea typeface="Times New Roman" charset="0"/>
                <a:cs typeface="Times New Roman" charset="0"/>
              </a:rPr>
              <a:t>Дистанционное обучение</a:t>
            </a:r>
            <a:endParaRPr lang="ru-RU" sz="4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319" y="2306853"/>
            <a:ext cx="6096000" cy="44396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</a:pPr>
            <a:r>
              <a:rPr lang="ru-RU" sz="22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С  января по ноябрь 2020 года </a:t>
            </a:r>
            <a:r>
              <a:rPr lang="ru-RU" sz="22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пройдет математическая программа, участники которой отобраны Сириусом по результатам дистанционного отбора. Альтаир проведет для </a:t>
            </a:r>
            <a:r>
              <a:rPr lang="ru-RU" sz="2200" dirty="0" smtClean="0">
                <a:latin typeface="Times New Roman" charset="0"/>
                <a:ea typeface="Calibri" charset="0"/>
                <a:cs typeface="Times New Roman" charset="0"/>
              </a:rPr>
              <a:t>них очную смену. После очной программы участников ждет дистанционное </a:t>
            </a:r>
            <a:r>
              <a:rPr lang="ru-RU" sz="2200" dirty="0" err="1" smtClean="0">
                <a:latin typeface="Times New Roman" charset="0"/>
                <a:ea typeface="Calibri" charset="0"/>
                <a:cs typeface="Times New Roman" charset="0"/>
              </a:rPr>
              <a:t>постсопровождение</a:t>
            </a:r>
            <a:r>
              <a:rPr lang="ru-RU" sz="2200" dirty="0" smtClean="0">
                <a:latin typeface="Times New Roman" charset="0"/>
                <a:ea typeface="Calibri" charset="0"/>
                <a:cs typeface="Times New Roman" charset="0"/>
              </a:rPr>
              <a:t> детей.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</a:pPr>
            <a:r>
              <a:rPr lang="ru-RU" sz="22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Участники, успешно окончившие дистанционные курсы, получают электронные сертификаты, дипломы, а также преимущество при наборе на очные предметные смены </a:t>
            </a:r>
            <a:r>
              <a:rPr lang="ru-RU" sz="22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РЦ «Альтаир» в 2020 году. </a:t>
            </a:r>
            <a:endParaRPr lang="ru-RU" sz="2200" b="1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81" y="3297298"/>
            <a:ext cx="4840286" cy="3225596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D7DAEABF-A3F9-4F7C-8244-B71B8F91A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194" y="1541241"/>
            <a:ext cx="4469126" cy="15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4" y="1485882"/>
            <a:ext cx="11936831" cy="53721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3525" y="242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Критерии отбора участников профильных образовательных программ</a:t>
            </a:r>
            <a:endParaRPr lang="ru-RU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9B27DD11-559C-47F7-83D1-2F21187997AC}"/>
              </a:ext>
            </a:extLst>
          </p:cNvPr>
          <p:cNvSpPr/>
          <p:nvPr/>
        </p:nvSpPr>
        <p:spPr>
          <a:xfrm>
            <a:off x="112295" y="1499669"/>
            <a:ext cx="3916780" cy="634637"/>
          </a:xfrm>
          <a:prstGeom prst="rect">
            <a:avLst/>
          </a:prstGeom>
          <a:solidFill>
            <a:srgbClr val="0192D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ts val="2600"/>
              </a:lnSpc>
            </a:pPr>
            <a:r>
              <a:rPr lang="ru-RU" sz="2400" b="1" spc="138" dirty="0">
                <a:solidFill>
                  <a:schemeClr val="bg1"/>
                </a:solidFill>
                <a:latin typeface="Plumb Medium" pitchFamily="2" charset="0"/>
              </a:rPr>
              <a:t>«НАУКА»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11B1D823-0698-4394-A410-F8B4A0B571C4}"/>
              </a:ext>
            </a:extLst>
          </p:cNvPr>
          <p:cNvSpPr/>
          <p:nvPr/>
        </p:nvSpPr>
        <p:spPr>
          <a:xfrm>
            <a:off x="4225099" y="1499667"/>
            <a:ext cx="3896000" cy="634637"/>
          </a:xfrm>
          <a:prstGeom prst="rect">
            <a:avLst/>
          </a:prstGeom>
          <a:solidFill>
            <a:srgbClr val="0192D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ts val="2600"/>
              </a:lnSpc>
            </a:pPr>
            <a:r>
              <a:rPr lang="ru-RU" sz="2400" b="1" spc="138" dirty="0">
                <a:solidFill>
                  <a:schemeClr val="bg1"/>
                </a:solidFill>
                <a:latin typeface="Plumb Medium" pitchFamily="2" charset="0"/>
              </a:rPr>
              <a:t>«СПОРТ»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7F74816C-8F2E-456E-B922-9EB0D64DFC08}"/>
              </a:ext>
            </a:extLst>
          </p:cNvPr>
          <p:cNvSpPr/>
          <p:nvPr/>
        </p:nvSpPr>
        <p:spPr>
          <a:xfrm>
            <a:off x="8317124" y="1499667"/>
            <a:ext cx="3732001" cy="634637"/>
          </a:xfrm>
          <a:prstGeom prst="rect">
            <a:avLst/>
          </a:prstGeom>
          <a:solidFill>
            <a:srgbClr val="0192D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ts val="2600"/>
              </a:lnSpc>
            </a:pPr>
            <a:r>
              <a:rPr lang="ru-RU" sz="2400" b="1" spc="138" dirty="0">
                <a:solidFill>
                  <a:schemeClr val="bg1"/>
                </a:solidFill>
                <a:latin typeface="Plumb Medium" pitchFamily="2" charset="0"/>
              </a:rPr>
              <a:t>«ИСКУССТВО»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2294" y="2143560"/>
            <a:ext cx="3916781" cy="46871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  <a:tabLst>
                <a:tab pos="450215" algn="l"/>
              </a:tabLst>
            </a:pPr>
            <a:r>
              <a:rPr lang="ru-RU" sz="14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Академические достижения обучающихся: результаты </a:t>
            </a:r>
            <a:r>
              <a:rPr lang="ru-RU" sz="1400" b="1" dirty="0" err="1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ВсОШ</a:t>
            </a:r>
            <a:r>
              <a:rPr lang="ru-RU" sz="14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, всероссийского конкурса научно-технологических проектов,  олимпиады </a:t>
            </a:r>
            <a:r>
              <a:rPr lang="ru-RU" sz="1400" b="1" dirty="0" err="1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Эйлера.олимпиады</a:t>
            </a:r>
            <a:r>
              <a:rPr lang="ru-RU" sz="14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Максвелла,  олимпиадах Российского совета олимпиад школьников.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  <a:tabLst>
                <a:tab pos="450215" algn="l"/>
              </a:tabLst>
            </a:pPr>
            <a:r>
              <a:rPr lang="ru-RU" sz="14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Результаты выполнения заданий, предложенных руководителем программы, выполнения технологических  кейсов, творческих работ обучающихся, мотивационные письма экспертов и преподавателей образовательных программ по направлению «Наука.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  <a:tabLst>
                <a:tab pos="450215" algn="l"/>
              </a:tabLst>
            </a:pPr>
            <a:r>
              <a:rPr lang="ru-RU" sz="14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Результаты прохождения дистанционного отборочного курса.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  <a:tabLst>
                <a:tab pos="450215" algn="l"/>
              </a:tabLst>
            </a:pPr>
            <a:r>
              <a:rPr lang="ru-RU" sz="14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Результаты прохождения очного отборочного этапа, проводимого на площадках РЦ «Альтаир». </a:t>
            </a:r>
            <a:endParaRPr lang="ru-RU" sz="1400" b="1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25099" y="2134303"/>
            <a:ext cx="3896000" cy="14754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742950" indent="-28575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  <a:tabLst>
                <a:tab pos="450215" algn="l"/>
              </a:tabLst>
            </a:pPr>
            <a:r>
              <a:rPr lang="ru-RU" sz="14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По направлению «Спорт» для участия в профильных сменах по образовательным  программам по видам спорта </a:t>
            </a:r>
            <a:r>
              <a:rPr lang="ru-RU" sz="14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отбираются по итогам региональных турниров и турниров Сибирского федерального округа.</a:t>
            </a:r>
            <a:endParaRPr lang="ru-RU" sz="1400" b="1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17123" y="2134303"/>
            <a:ext cx="3732002" cy="26279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742950" indent="-28575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  <a:tabLst>
                <a:tab pos="450215" algn="l"/>
              </a:tabLst>
            </a:pPr>
            <a:r>
              <a:rPr lang="ru-RU" sz="14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По направлению «Искусство»:</a:t>
            </a:r>
          </a:p>
          <a:p>
            <a:pPr marL="742950" indent="-28575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  <a:tabLst>
                <a:tab pos="450215" algn="l"/>
              </a:tabLst>
            </a:pPr>
            <a:endParaRPr lang="ru-RU" sz="1400" b="1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742950" indent="-28575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  <a:tabLst>
                <a:tab pos="450215" algn="l"/>
              </a:tabLst>
            </a:pPr>
            <a:r>
              <a:rPr lang="ru-RU" sz="14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1.Участие и/или победа в заявленных конкурсах, </a:t>
            </a:r>
            <a:endParaRPr lang="ru-RU" sz="1400" b="1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742950" indent="-28575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  <a:tabLst>
                <a:tab pos="450215" algn="l"/>
              </a:tabLst>
            </a:pPr>
            <a:r>
              <a:rPr lang="ru-RU" sz="14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2. Результаты выполнения заданий, предложенных руководителем программы, в том числе творческих работ учащихся, мотивационных писем.</a:t>
            </a:r>
            <a:endParaRPr lang="ru-RU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742950" indent="-28575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  <a:tabLst>
                <a:tab pos="450215" algn="l"/>
              </a:tabLst>
            </a:pPr>
            <a:r>
              <a:rPr lang="ru-RU" sz="14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3. Результаты прохождения дистанционного курса обучения.</a:t>
            </a:r>
            <a:endParaRPr lang="ru-RU" sz="1400" b="1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9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249" y="-1643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charset="0"/>
                <a:ea typeface="Times New Roman" charset="0"/>
                <a:cs typeface="Times New Roman" charset="0"/>
              </a:rPr>
              <a:t>Медиаплан центра</a:t>
            </a:r>
            <a:endParaRPr lang="ru-RU" sz="4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319" y="5751164"/>
            <a:ext cx="11499463" cy="98142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1657350" lvl="2" indent="-285750">
              <a:lnSpc>
                <a:spcPct val="107000"/>
              </a:lnSpc>
              <a:buFont typeface="Wingdings" charset="2"/>
              <a:buChar char="ü"/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 charset="0"/>
                <a:ea typeface="Calibri" charset="0"/>
                <a:cs typeface="Times New Roman" charset="0"/>
              </a:rPr>
              <a:t>Запущен официальный сайт, который ежедневно пополняется информацией о запуске и об итогах профильных смен, других мероприятиях РЦ «Альтаир», а также ОЦ «Сириус». Утверждено и размещено на официальном сайте Положение о деятельности Центра.</a:t>
            </a:r>
            <a:endParaRPr lang="ru-RU" b="1" dirty="0">
              <a:solidFill>
                <a:schemeClr val="bg1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77" y="1041833"/>
            <a:ext cx="7814345" cy="45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5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874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Итоги деятельности центра за 2019 год</a:t>
            </a:r>
            <a:endParaRPr lang="ru-RU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702094" y="1824039"/>
            <a:ext cx="6545682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</a:pPr>
            <a:r>
              <a:rPr lang="ru-RU" sz="2000" dirty="0">
                <a:latin typeface="Times New Roman" charset="0"/>
                <a:ea typeface="Calibri" charset="0"/>
                <a:cs typeface="Times New Roman" charset="0"/>
              </a:rPr>
              <a:t>П</a:t>
            </a:r>
            <a:r>
              <a:rPr lang="ru-RU" sz="20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о направлению «Наука» проведено </a:t>
            </a:r>
            <a:r>
              <a:rPr lang="ru-RU" sz="20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12 </a:t>
            </a:r>
            <a:r>
              <a:rPr lang="ru-RU" sz="20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профильных смен по образовательным программам: </a:t>
            </a:r>
            <a:r>
              <a:rPr lang="ru-RU" sz="20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Большие вызовы, Практики будущего, Агропромышленные биотехнологии, Кадры будущего для региона, Школа системной биологии (два модуля), Физико-математическая, Естественнонаучная смены, Охотники за микробами</a:t>
            </a:r>
            <a:r>
              <a:rPr lang="ru-RU" sz="20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, с общим количеством участников </a:t>
            </a:r>
            <a:r>
              <a:rPr lang="ru-RU" sz="20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1395 участников</a:t>
            </a:r>
            <a:r>
              <a:rPr lang="ru-RU" sz="20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.</a:t>
            </a:r>
            <a:endParaRPr lang="ru-RU" sz="20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800100" indent="-34290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</a:pPr>
            <a:r>
              <a:rPr lang="ru-RU" sz="2000" dirty="0">
                <a:latin typeface="Times New Roman" charset="0"/>
                <a:ea typeface="Calibri" charset="0"/>
                <a:cs typeface="Times New Roman" charset="0"/>
              </a:rPr>
              <a:t>П</a:t>
            </a:r>
            <a:r>
              <a:rPr lang="ru-RU" sz="20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о направлению </a:t>
            </a:r>
            <a:r>
              <a:rPr lang="ru-RU" sz="20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«Спорт»</a:t>
            </a:r>
            <a:r>
              <a:rPr lang="ru-RU" sz="20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проведено </a:t>
            </a:r>
            <a:r>
              <a:rPr lang="ru-RU" sz="20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9</a:t>
            </a:r>
            <a:r>
              <a:rPr lang="ru-RU" sz="20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образовательных программ по всем трем видам спорта, с общим количеством участников </a:t>
            </a:r>
            <a:r>
              <a:rPr lang="ru-RU" sz="20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350 ч.</a:t>
            </a:r>
            <a:endParaRPr lang="ru-RU" sz="2000" b="1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800100" indent="-34290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</a:pPr>
            <a:r>
              <a:rPr lang="ru-RU" sz="2000" dirty="0">
                <a:latin typeface="Times New Roman" charset="0"/>
                <a:ea typeface="Calibri" charset="0"/>
                <a:cs typeface="Times New Roman" charset="0"/>
              </a:rPr>
              <a:t>П</a:t>
            </a:r>
            <a:r>
              <a:rPr lang="ru-RU" sz="20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о направлению </a:t>
            </a:r>
            <a:r>
              <a:rPr lang="ru-RU" sz="20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«Искусство»</a:t>
            </a:r>
            <a:r>
              <a:rPr lang="ru-RU" sz="20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- в ноябре две программы  - </a:t>
            </a:r>
            <a:r>
              <a:rPr lang="ru-RU" sz="2000" b="1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Урбанистика</a:t>
            </a:r>
            <a:r>
              <a:rPr lang="ru-RU" sz="20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и </a:t>
            </a:r>
            <a:r>
              <a:rPr lang="ru-RU" sz="20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Дизайн архитектурной среды</a:t>
            </a:r>
            <a:r>
              <a:rPr lang="ru-RU" sz="20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, </a:t>
            </a:r>
            <a:r>
              <a:rPr lang="ru-RU" sz="20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40 участников.</a:t>
            </a:r>
            <a:endParaRPr lang="ru-RU" sz="2000" b="1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88" y="1824039"/>
            <a:ext cx="6160318" cy="410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360" y="1129808"/>
            <a:ext cx="11185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 развитие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базы центра «Альтаир», завершение ремонта и приобретение необходимого оборудования в 2020 году, в том числе  для развития межрегиональных и международных программ;</a:t>
            </a:r>
          </a:p>
          <a:p>
            <a:pPr lvl="0"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создание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мероприятий для всех участников сферы образования, нацеленной на повышение мотивации, раскрытие и развитие способностей каждого, включая детей с ОВЗ;</a:t>
            </a:r>
          </a:p>
          <a:p>
            <a:pPr lvl="0"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формирование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дистанционных образовательных программ для организации непрерывного сопровождения обучающихся  из районов области;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9195" y="116632"/>
            <a:ext cx="12201195" cy="1008112"/>
          </a:xfrm>
          <a:prstGeom prst="rect">
            <a:avLst/>
          </a:prstGeom>
          <a:solidFill>
            <a:srgbClr val="00B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Поставленные задачи</a:t>
            </a:r>
            <a:r>
              <a:rPr lang="ru-RU" sz="2667" i="1" dirty="0"/>
              <a:t>: </a:t>
            </a:r>
            <a:endParaRPr lang="ru-RU" sz="2667" dirty="0"/>
          </a:p>
        </p:txBody>
      </p:sp>
    </p:spTree>
    <p:extLst>
      <p:ext uri="{BB962C8B-B14F-4D97-AF65-F5344CB8AC3E}">
        <p14:creationId xmlns:p14="http://schemas.microsoft.com/office/powerpoint/2010/main" val="2124955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987" y="452669"/>
            <a:ext cx="11713301" cy="622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развитие </a:t>
            </a:r>
            <a:r>
              <a:rPr lang="ru-RU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информационной инфраструктуры региональной модели выявления, поддержки и развития способностей и талантов у детей и молодежи с включением муниципальных центров в эту работу и информационного портала «Талантливые дети»;</a:t>
            </a:r>
          </a:p>
          <a:p>
            <a:pPr lvl="0" algn="just"/>
            <a:r>
              <a:rPr lang="ru-RU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организация </a:t>
            </a:r>
            <a:r>
              <a:rPr lang="ru-RU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выпускников в особо значимых образовательных мероприятиях, организованных Образовательным центром «Сириус»;</a:t>
            </a:r>
          </a:p>
          <a:p>
            <a:pPr lvl="0" algn="just"/>
            <a:r>
              <a:rPr lang="ru-RU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консолидация </a:t>
            </a:r>
            <a:r>
              <a:rPr lang="ru-RU" sz="30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научно-образовательных, финансовых и воспитательных ресурсов, необходимых для создания и реализации очных и очно-заочных образовательных программ для одаренных детей и молодежи, а также программ по их последующему сопровождению.</a:t>
            </a:r>
          </a:p>
        </p:txBody>
      </p:sp>
    </p:spTree>
    <p:extLst>
      <p:ext uri="{BB962C8B-B14F-4D97-AF65-F5344CB8AC3E}">
        <p14:creationId xmlns:p14="http://schemas.microsoft.com/office/powerpoint/2010/main" val="314056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2175"/>
            <a:ext cx="12242800" cy="1219830"/>
          </a:xfrm>
          <a:prstGeom prst="rect">
            <a:avLst/>
          </a:prstGeom>
          <a:solidFill>
            <a:srgbClr val="34A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133" b="1" dirty="0" smtClean="0">
                <a:latin typeface="Times New Roman" pitchFamily="18" charset="0"/>
                <a:cs typeface="Times New Roman" pitchFamily="18" charset="0"/>
              </a:rPr>
              <a:t>Первое Заседание </a:t>
            </a:r>
            <a:r>
              <a:rPr lang="ru-RU" sz="2133" b="1" dirty="0">
                <a:latin typeface="Times New Roman" pitchFamily="18" charset="0"/>
                <a:cs typeface="Times New Roman" pitchFamily="18" charset="0"/>
              </a:rPr>
              <a:t>Попечительского совета Регионального центра выявления, поддержки и </a:t>
            </a:r>
            <a:r>
              <a:rPr lang="ru-RU" sz="2133" b="1" dirty="0" smtClean="0">
                <a:latin typeface="Times New Roman" pitchFamily="18" charset="0"/>
                <a:cs typeface="Times New Roman" pitchFamily="18" charset="0"/>
              </a:rPr>
              <a:t>развития способностей </a:t>
            </a:r>
            <a:r>
              <a:rPr lang="ru-RU" sz="2133" b="1" dirty="0">
                <a:latin typeface="Times New Roman" pitchFamily="18" charset="0"/>
                <a:cs typeface="Times New Roman" pitchFamily="18" charset="0"/>
              </a:rPr>
              <a:t>и талантов у детей и молодёжи Новосибирской области «Альтаир</a:t>
            </a:r>
            <a:r>
              <a:rPr lang="ru-RU" sz="2133" b="1" dirty="0" smtClean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/>
            <a:r>
              <a:rPr lang="ru-RU" sz="2133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33" b="1" dirty="0">
                <a:latin typeface="Times New Roman" pitchFamily="18" charset="0"/>
                <a:cs typeface="Times New Roman" pitchFamily="18" charset="0"/>
              </a:rPr>
              <a:t>20 августа 2019 года</a:t>
            </a:r>
            <a:endParaRPr lang="ru-RU" sz="21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minobr.nso.ru/sites/minobr.nso.ru/wodby_files/files/styles/image_gallery/public/news/2019/08/2019_0820_11313200_0.jpg?itok=TvW85g2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8" y="1452349"/>
            <a:ext cx="3710888" cy="24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inobr.nso.ru/sites/minobr.nso.ru/wodby_files/files/styles/image_gallery/public/news/2019/08/2019_0820_11244100.jpg?itok=F-fFKD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87" y="1452349"/>
            <a:ext cx="3710888" cy="24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inobr.nso.ru/sites/minobr.nso.ru/wodby_files/files/styles/image_gallery/public/news/2019/08/2019_0820_11244100.jpg?itok=F-fFKD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831" y="1452349"/>
            <a:ext cx="3764163" cy="25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inobr.nso.ru/sites/minobr.nso.ru/wodby_files/files/styles/image_gallery/public/news/2019/08/2019_0820_10454900.jpg?itok=NZMKSi9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831" y="4117621"/>
            <a:ext cx="3744419" cy="24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inobr.nso.ru/sites/minobr.nso.ru/wodby_files/files/styles/image_gallery/public/news/2019/08/2019_0820_10261100.jpg?itok=zXE0uVc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45" y="4117621"/>
            <a:ext cx="3710888" cy="24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minobr.nso.ru/sites/minobr.nso.ru/wodby_files/files/styles/image_gallery/public/news/2019/08/2019_0820_10094800.jpg?itok=4DFY8O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" y="4117621"/>
            <a:ext cx="3710888" cy="24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57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2175"/>
            <a:ext cx="12242800" cy="1219830"/>
          </a:xfrm>
          <a:prstGeom prst="rect">
            <a:avLst/>
          </a:prstGeom>
          <a:solidFill>
            <a:srgbClr val="34A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133" b="1" dirty="0" smtClean="0">
                <a:latin typeface="Times New Roman" pitchFamily="18" charset="0"/>
                <a:cs typeface="Times New Roman" pitchFamily="18" charset="0"/>
              </a:rPr>
              <a:t>Второе Заседание </a:t>
            </a:r>
            <a:r>
              <a:rPr lang="ru-RU" sz="2133" b="1" dirty="0">
                <a:latin typeface="Times New Roman" pitchFamily="18" charset="0"/>
                <a:cs typeface="Times New Roman" pitchFamily="18" charset="0"/>
              </a:rPr>
              <a:t>Попечительского совета Регионального центра выявления, поддержки и </a:t>
            </a:r>
            <a:r>
              <a:rPr lang="ru-RU" sz="2133" b="1" dirty="0" smtClean="0">
                <a:latin typeface="Times New Roman" pitchFamily="18" charset="0"/>
                <a:cs typeface="Times New Roman" pitchFamily="18" charset="0"/>
              </a:rPr>
              <a:t>развития способностей </a:t>
            </a:r>
            <a:r>
              <a:rPr lang="ru-RU" sz="2133" b="1" dirty="0">
                <a:latin typeface="Times New Roman" pitchFamily="18" charset="0"/>
                <a:cs typeface="Times New Roman" pitchFamily="18" charset="0"/>
              </a:rPr>
              <a:t>и талантов у детей и молодёжи Новосибирской области «Альтаир</a:t>
            </a:r>
            <a:r>
              <a:rPr lang="ru-RU" sz="2133" b="1" dirty="0" smtClean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/>
            <a:r>
              <a:rPr lang="ru-RU" sz="2133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33" b="1" dirty="0">
                <a:latin typeface="Times New Roman" pitchFamily="18" charset="0"/>
                <a:cs typeface="Times New Roman" pitchFamily="18" charset="0"/>
              </a:rPr>
              <a:t>20 августа 2019 года</a:t>
            </a:r>
            <a:endParaRPr lang="ru-RU" sz="21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altairdonso.ru/upload/iblock/725/7259bd5d3dae22bb81e42834def71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425600"/>
            <a:ext cx="3832224" cy="25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ltairdonso.ru/upload/iblock/558/55850acb13da7db7e319ab3e7d7d66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425600"/>
            <a:ext cx="3822700" cy="25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ltairdonso.ru/upload/iblock/d6a/d6ab94721b9dc32ee48c3f82d635cc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113013"/>
            <a:ext cx="3832223" cy="255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ltairdonso.ru/upload/iblock/02d/02d27eed5c076abb06f7cf9d569f8c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353" y="4113013"/>
            <a:ext cx="3832222" cy="255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ltairdonso.ru/upload/iblock/6a9/6a911e5eb6138e2a15cbd0f9e64ca06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880" y="1425600"/>
            <a:ext cx="3832223" cy="255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ltairdonso.ru/upload/iblock/249/2499470654fa664cc4385e0bea7ff1b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880" y="4104986"/>
            <a:ext cx="3844267" cy="25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67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16566" y="0"/>
            <a:ext cx="8642685" cy="175084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Муниципальные центры развития одаренности в России</a:t>
            </a:r>
            <a:endParaRPr lang="ru-RU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1" y="1814513"/>
            <a:ext cx="6969125" cy="4644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626" y="2201778"/>
            <a:ext cx="444165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ru-RU" sz="2200" b="1" dirty="0" smtClean="0">
                <a:latin typeface="Times New Roman" charset="0"/>
                <a:ea typeface="Times New Roman" charset="0"/>
                <a:cs typeface="Times New Roman" charset="0"/>
              </a:rPr>
              <a:t>33</a:t>
            </a:r>
            <a:r>
              <a:rPr lang="ru-RU" sz="2200" dirty="0" smtClean="0">
                <a:latin typeface="Times New Roman" charset="0"/>
                <a:ea typeface="Times New Roman" charset="0"/>
                <a:cs typeface="Times New Roman" charset="0"/>
              </a:rPr>
              <a:t> муниципальных центра (с 2015 г.)</a:t>
            </a:r>
          </a:p>
          <a:p>
            <a:pPr marL="285750" indent="-285750">
              <a:buFont typeface="Wingdings" charset="2"/>
              <a:buChar char="ü"/>
            </a:pPr>
            <a:r>
              <a:rPr lang="ru-RU" sz="2200" dirty="0" smtClean="0">
                <a:latin typeface="Times New Roman" charset="0"/>
                <a:ea typeface="Times New Roman" charset="0"/>
                <a:cs typeface="Times New Roman" charset="0"/>
              </a:rPr>
              <a:t>Развитие дополнительного образования</a:t>
            </a:r>
          </a:p>
          <a:p>
            <a:pPr marL="285750" indent="-285750">
              <a:buFont typeface="Wingdings" charset="2"/>
              <a:buChar char="ü"/>
            </a:pPr>
            <a:r>
              <a:rPr lang="ru-RU" sz="2200" dirty="0" smtClean="0">
                <a:latin typeface="Times New Roman" charset="0"/>
                <a:ea typeface="Times New Roman" charset="0"/>
                <a:cs typeface="Times New Roman" charset="0"/>
              </a:rPr>
              <a:t>Переход на персонифицированное финансирование </a:t>
            </a:r>
            <a:r>
              <a:rPr lang="ru-RU" sz="2200" b="1" dirty="0" smtClean="0">
                <a:latin typeface="Times New Roman" charset="0"/>
                <a:ea typeface="Times New Roman" charset="0"/>
                <a:cs typeface="Times New Roman" charset="0"/>
              </a:rPr>
              <a:t>(в 2020 г.)</a:t>
            </a:r>
          </a:p>
          <a:p>
            <a:pPr marL="285750" indent="-285750">
              <a:buFont typeface="Wingdings" charset="2"/>
              <a:buChar char="ü"/>
            </a:pPr>
            <a:r>
              <a:rPr lang="ru-RU" sz="2200" dirty="0" smtClean="0">
                <a:latin typeface="Times New Roman" charset="0"/>
                <a:ea typeface="Times New Roman" charset="0"/>
                <a:cs typeface="Times New Roman" charset="0"/>
              </a:rPr>
              <a:t>Сотрудничество с </a:t>
            </a:r>
            <a:r>
              <a:rPr lang="ru-RU" sz="2200" b="1" dirty="0" smtClean="0">
                <a:latin typeface="Times New Roman" charset="0"/>
                <a:ea typeface="Times New Roman" charset="0"/>
                <a:cs typeface="Times New Roman" charset="0"/>
              </a:rPr>
              <a:t>ОЦ «Сириус»</a:t>
            </a:r>
          </a:p>
          <a:p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0" y="5279544"/>
            <a:ext cx="4219130" cy="10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1" y="1722633"/>
            <a:ext cx="5611064" cy="48105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9317" y="2167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Единая система отбора участников</a:t>
            </a:r>
            <a:b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 профильных программ</a:t>
            </a:r>
            <a:endParaRPr lang="ru-RU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6811" y="1876293"/>
            <a:ext cx="6096000" cy="12741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spc="287" dirty="0" smtClean="0">
                <a:latin typeface="Plumb Black" pitchFamily="2" charset="0"/>
              </a:rPr>
              <a:t>40</a:t>
            </a:r>
            <a:r>
              <a:rPr lang="ru-RU" sz="4400" spc="287" dirty="0" smtClean="0">
                <a:latin typeface="Plumb Black" pitchFamily="2" charset="0"/>
              </a:rPr>
              <a:t/>
            </a:r>
            <a:br>
              <a:rPr lang="ru-RU" sz="4400" spc="287" dirty="0" smtClean="0">
                <a:latin typeface="Plumb Black" pitchFamily="2" charset="0"/>
              </a:rPr>
            </a:br>
            <a:r>
              <a:rPr lang="ru-RU" b="1" spc="137" dirty="0" smtClean="0">
                <a:latin typeface="Times New Roman" charset="0"/>
                <a:ea typeface="Times New Roman" charset="0"/>
                <a:cs typeface="Times New Roman" charset="0"/>
              </a:rPr>
              <a:t>победителей </a:t>
            </a:r>
            <a:br>
              <a:rPr lang="ru-RU" b="1" spc="137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b="1" spc="137" dirty="0" smtClean="0">
                <a:latin typeface="Times New Roman" charset="0"/>
                <a:ea typeface="Times New Roman" charset="0"/>
                <a:cs typeface="Times New Roman" charset="0"/>
              </a:rPr>
              <a:t>и призеров</a:t>
            </a:r>
            <a:endParaRPr lang="en-US" sz="4800" b="1" spc="287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3757" y="3103013"/>
            <a:ext cx="5735418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spc="287" dirty="0" smtClean="0">
                <a:latin typeface="Plumb Black" pitchFamily="2" charset="0"/>
              </a:rPr>
              <a:t>4</a:t>
            </a:r>
          </a:p>
          <a:p>
            <a:pPr>
              <a:lnSpc>
                <a:spcPct val="80000"/>
              </a:lnSpc>
            </a:pPr>
            <a:r>
              <a:rPr lang="ru-RU" b="1" spc="137" dirty="0" smtClean="0">
                <a:latin typeface="Times New Roman" charset="0"/>
                <a:ea typeface="Times New Roman" charset="0"/>
                <a:cs typeface="Times New Roman" charset="0"/>
              </a:rPr>
              <a:t>района НСО</a:t>
            </a:r>
            <a:endParaRPr lang="en-US" sz="4800" b="1" spc="287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03047723"/>
              </p:ext>
            </p:extLst>
          </p:nvPr>
        </p:nvGraphicFramePr>
        <p:xfrm>
          <a:off x="246811" y="4179384"/>
          <a:ext cx="3759705" cy="2353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081084" y="5825262"/>
            <a:ext cx="6906129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Победители и призёры этих соревнований получают сертификат для участия в профильных сменах Альтаира </a:t>
            </a:r>
            <a:endParaRPr lang="ru-RU" sz="20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75" y="1722633"/>
            <a:ext cx="5998038" cy="41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0094" y="2552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Партнеры регионального центра</a:t>
            </a:r>
            <a:b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 «Альтаир»</a:t>
            </a:r>
            <a:endParaRPr lang="ru-RU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Рисунок 1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26622A5-9157-4F85-80F1-1985E0B5F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96"/>
          <a:stretch/>
        </p:blipFill>
        <p:spPr>
          <a:xfrm>
            <a:off x="218518" y="2231762"/>
            <a:ext cx="3095869" cy="941146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FCA970C6-6CB6-489A-A0C8-E1CE3853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12" y="2060149"/>
            <a:ext cx="1440000" cy="1440000"/>
          </a:xfrm>
          <a:prstGeom prst="rect">
            <a:avLst/>
          </a:prstGeom>
        </p:spPr>
      </p:pic>
      <p:pic>
        <p:nvPicPr>
          <p:cNvPr id="6" name="Рисунок 2" descr="Изображение выглядит как объект, часы&#10;&#10;Автоматически созданное описание">
            <a:extLst>
              <a:ext uri="{FF2B5EF4-FFF2-40B4-BE49-F238E27FC236}">
                <a16:creationId xmlns:a16="http://schemas.microsoft.com/office/drawing/2014/main" xmlns="" id="{765D8E20-5683-42DF-BEE5-36E70C45E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74" y="2073528"/>
            <a:ext cx="3738800" cy="941146"/>
          </a:xfrm>
          <a:prstGeom prst="rect">
            <a:avLst/>
          </a:prstGeom>
        </p:spPr>
      </p:pic>
      <p:pic>
        <p:nvPicPr>
          <p:cNvPr id="7" name="Рисунок 22">
            <a:extLst>
              <a:ext uri="{FF2B5EF4-FFF2-40B4-BE49-F238E27FC236}">
                <a16:creationId xmlns:a16="http://schemas.microsoft.com/office/drawing/2014/main" xmlns="" id="{910C3679-18C6-4F4E-B83D-137DFC3E2B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907" y="3859270"/>
            <a:ext cx="3047116" cy="901168"/>
          </a:xfrm>
          <a:prstGeom prst="rect">
            <a:avLst/>
          </a:prstGeom>
        </p:spPr>
      </p:pic>
      <p:pic>
        <p:nvPicPr>
          <p:cNvPr id="8" name="Рисунок 18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xmlns="" id="{B4541CCB-E0DF-42D8-B75D-AADCD25CD4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7421" r="6394" b="5461"/>
          <a:stretch/>
        </p:blipFill>
        <p:spPr>
          <a:xfrm>
            <a:off x="3531297" y="3654691"/>
            <a:ext cx="1620060" cy="1647783"/>
          </a:xfrm>
          <a:prstGeom prst="rect">
            <a:avLst/>
          </a:prstGeom>
        </p:spPr>
      </p:pic>
      <p:pic>
        <p:nvPicPr>
          <p:cNvPr id="9" name="Рисунок 2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D4DF5CA-584D-46FE-9AFF-80C97D7E7A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20" y="3538456"/>
            <a:ext cx="1815665" cy="14400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087" y="1896968"/>
            <a:ext cx="2617787" cy="13208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85" y="3500149"/>
            <a:ext cx="2724389" cy="1154574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8" y="5517998"/>
            <a:ext cx="2672111" cy="124307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29" y="5457017"/>
            <a:ext cx="3441700" cy="102870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46" y="5417537"/>
            <a:ext cx="2672611" cy="1107660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83" y="5633652"/>
            <a:ext cx="2007791" cy="81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387" y="2929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charset="0"/>
                <a:ea typeface="Times New Roman" charset="0"/>
                <a:cs typeface="Times New Roman" charset="0"/>
              </a:rPr>
              <a:t>Сотрудничество с СУНЦ НГУ</a:t>
            </a:r>
            <a:endParaRPr lang="ru-RU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45" y="2225842"/>
            <a:ext cx="7333541" cy="42035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85011" y="2871535"/>
            <a:ext cx="4800600" cy="333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>
              <a:lnSpc>
                <a:spcPct val="107000"/>
              </a:lnSpc>
              <a:spcAft>
                <a:spcPts val="0"/>
              </a:spcAft>
              <a:buFont typeface="Wingdings" charset="2"/>
              <a:buChar char="ü"/>
            </a:pPr>
            <a:r>
              <a:rPr lang="ru-RU" sz="22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Разрабатываются совместные образовательные </a:t>
            </a:r>
            <a:r>
              <a:rPr lang="ru-RU" sz="22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программы естественнонаучной направленности</a:t>
            </a:r>
            <a:r>
              <a:rPr lang="ru-RU" sz="22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и по математике,  в том числе с использованием </a:t>
            </a:r>
            <a:r>
              <a:rPr lang="ru-RU" sz="22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дистанционных технологий</a:t>
            </a:r>
            <a:r>
              <a:rPr lang="ru-RU" sz="2200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и последующим сопровождением обучающихся.</a:t>
            </a:r>
            <a:endParaRPr lang="ru-RU" sz="2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E30408B7-02B2-4EC4-8EE8-B53E74642A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497" y="-11826"/>
            <a:ext cx="8508512" cy="1274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Сотрудничество</a:t>
            </a:r>
            <a:r>
              <a:rPr lang="en-US" sz="3600" b="1" kern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с</a:t>
            </a:r>
            <a:r>
              <a:rPr lang="en-US" sz="3600" b="1" kern="1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СУНЦ НГУ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2" r="29229" b="-2"/>
          <a:stretch/>
        </p:blipFill>
        <p:spPr>
          <a:xfrm>
            <a:off x="0" y="2631291"/>
            <a:ext cx="2978497" cy="4226709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8" r="21377" b="-1"/>
          <a:stretch/>
        </p:blipFill>
        <p:spPr>
          <a:xfrm>
            <a:off x="3058077" y="2631291"/>
            <a:ext cx="2990088" cy="4224518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5" r="8669" b="-1"/>
          <a:stretch/>
        </p:blipFill>
        <p:spPr>
          <a:xfrm>
            <a:off x="6127745" y="2633482"/>
            <a:ext cx="2990088" cy="422451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3CA30F3A-949D-4014-A5BD-809F81E841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502370" y="4641753"/>
            <a:ext cx="1128382" cy="847206"/>
            <a:chOff x="8183879" y="1000124"/>
            <a:chExt cx="1562267" cy="1172973"/>
          </a:xfrm>
        </p:grpSpPr>
        <p:sp>
          <p:nvSpPr>
            <p:cNvPr id="27" name="Freeform 5">
              <a:extLst>
                <a:ext uri="{FF2B5EF4-FFF2-40B4-BE49-F238E27FC236}">
                  <a16:creationId xmlns="" xmlns:a16="http://schemas.microsoft.com/office/drawing/2014/main" id="{A486C148-F247-4847-8096-6992A8A977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>
              <a:extLst>
                <a:ext uri="{FF2B5EF4-FFF2-40B4-BE49-F238E27FC236}">
                  <a16:creationId xmlns="" xmlns:a16="http://schemas.microsoft.com/office/drawing/2014/main" id="{F05C5920-B89E-417C-9583-B3DC913ADD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3" r="20702" b="-1"/>
          <a:stretch/>
        </p:blipFill>
        <p:spPr>
          <a:xfrm>
            <a:off x="9197413" y="2633482"/>
            <a:ext cx="2980528" cy="42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907</Words>
  <Application>Microsoft Office PowerPoint</Application>
  <PresentationFormat>Широкоэкранный</PresentationFormat>
  <Paragraphs>99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Plumb Black</vt:lpstr>
      <vt:lpstr>Plumb Medium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Муниципальные центры развития одаренности в России</vt:lpstr>
      <vt:lpstr>Единая система отбора участников  профильных программ</vt:lpstr>
      <vt:lpstr>Партнеры регионального центра  «Альтаир»</vt:lpstr>
      <vt:lpstr>Сотрудничество с СУНЦ НГУ</vt:lpstr>
      <vt:lpstr>Сотрудничество с СУНЦ НГУ</vt:lpstr>
      <vt:lpstr>Партнеры, эксперты и преподаватели регионального центра «Альтаир»</vt:lpstr>
      <vt:lpstr>Оснащение высокотехнологичным оборудованием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Курсы повышения квалификации для педагогов</vt:lpstr>
      <vt:lpstr>Курсы повышения  квалификации для  педагогов</vt:lpstr>
      <vt:lpstr>Дистанционное  обучение</vt:lpstr>
      <vt:lpstr>Дистанционное обучение</vt:lpstr>
      <vt:lpstr>Критерии отбора участников профильных образовательных программ</vt:lpstr>
      <vt:lpstr>Медиаплан центра</vt:lpstr>
      <vt:lpstr>Итоги деятельности центра за 2019 год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реализации дорожной карты по развитию  Регионального центра выявления, поддержки и развития способностей и талантов детей и молодежи «Альтаир»  во II полугодии 2019 года</dc:title>
  <dc:creator>Alena Svidunovich</dc:creator>
  <cp:lastModifiedBy>Teacher</cp:lastModifiedBy>
  <cp:revision>29</cp:revision>
  <dcterms:created xsi:type="dcterms:W3CDTF">2019-12-16T13:45:07Z</dcterms:created>
  <dcterms:modified xsi:type="dcterms:W3CDTF">2020-02-04T23:26:33Z</dcterms:modified>
</cp:coreProperties>
</file>