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0" r:id="rId2"/>
    <p:sldId id="260" r:id="rId3"/>
    <p:sldId id="291" r:id="rId4"/>
    <p:sldId id="292" r:id="rId5"/>
    <p:sldId id="293" r:id="rId6"/>
    <p:sldId id="31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90" r:id="rId26"/>
    <p:sldId id="262" r:id="rId27"/>
    <p:sldId id="263" r:id="rId28"/>
    <p:sldId id="265" r:id="rId29"/>
    <p:sldId id="266" r:id="rId30"/>
    <p:sldId id="267" r:id="rId31"/>
    <p:sldId id="268" r:id="rId32"/>
    <p:sldId id="264" r:id="rId33"/>
    <p:sldId id="314" r:id="rId34"/>
    <p:sldId id="31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EF689-F9D3-4BD2-8213-FCC93958343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8C029-F94C-4B35-9DEA-0C3E4FC0B59A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Times New Roman"/>
            </a:rPr>
            <a:t>Негативная реакция взрослых</a:t>
          </a:r>
          <a:endParaRPr lang="ru-RU" sz="2000" dirty="0">
            <a:latin typeface="+mn-lt"/>
            <a:cs typeface="Times New Roman"/>
          </a:endParaRPr>
        </a:p>
      </dgm:t>
    </dgm:pt>
    <dgm:pt modelId="{352EBE9D-6DC9-4172-A2EB-982A575C1EB7}" type="parTrans" cxnId="{165A6C5B-738F-4951-84B4-69E4A6F96475}">
      <dgm:prSet/>
      <dgm:spPr/>
      <dgm:t>
        <a:bodyPr/>
        <a:lstStyle/>
        <a:p>
          <a:endParaRPr lang="ru-RU"/>
        </a:p>
      </dgm:t>
    </dgm:pt>
    <dgm:pt modelId="{5314B309-B272-4C2D-98C3-626E088CAB6A}" type="sibTrans" cxnId="{165A6C5B-738F-4951-84B4-69E4A6F96475}">
      <dgm:prSet/>
      <dgm:spPr/>
      <dgm:t>
        <a:bodyPr/>
        <a:lstStyle/>
        <a:p>
          <a:endParaRPr lang="ru-RU"/>
        </a:p>
      </dgm:t>
    </dgm:pt>
    <dgm:pt modelId="{1D71A9A3-02F0-4AF8-9562-7804429C7430}">
      <dgm:prSet phldrT="[Текст]" custT="1"/>
      <dgm:spPr/>
      <dgm:t>
        <a:bodyPr/>
        <a:lstStyle/>
        <a:p>
          <a:r>
            <a:rPr lang="ru-RU" sz="2400" b="0" dirty="0" smtClean="0">
              <a:latin typeface="+mn-lt"/>
              <a:cs typeface="Times New Roman"/>
            </a:rPr>
            <a:t>Тревога ребенка</a:t>
          </a:r>
          <a:endParaRPr lang="ru-RU" sz="2400" b="0" dirty="0">
            <a:latin typeface="+mn-lt"/>
            <a:cs typeface="Times New Roman"/>
          </a:endParaRPr>
        </a:p>
      </dgm:t>
    </dgm:pt>
    <dgm:pt modelId="{5BA93C0B-EACB-4919-AD10-B8AB53E6B4FE}" type="parTrans" cxnId="{457DC1DE-8C7D-4583-BBF7-616FCAD80CDD}">
      <dgm:prSet/>
      <dgm:spPr/>
      <dgm:t>
        <a:bodyPr/>
        <a:lstStyle/>
        <a:p>
          <a:endParaRPr lang="ru-RU"/>
        </a:p>
      </dgm:t>
    </dgm:pt>
    <dgm:pt modelId="{EBC03CD4-A399-42D5-BB8C-25DD878C340A}" type="sibTrans" cxnId="{457DC1DE-8C7D-4583-BBF7-616FCAD80CDD}">
      <dgm:prSet/>
      <dgm:spPr/>
      <dgm:t>
        <a:bodyPr/>
        <a:lstStyle/>
        <a:p>
          <a:endParaRPr lang="ru-RU"/>
        </a:p>
      </dgm:t>
    </dgm:pt>
    <dgm:pt modelId="{0281826C-47E4-4192-BC0D-FCF0FBA563B8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Times New Roman"/>
            </a:rPr>
            <a:t>Деструктивная реакция (ложь, агрессия</a:t>
          </a:r>
          <a:r>
            <a:rPr lang="ru-RU" sz="1800" dirty="0" smtClean="0">
              <a:latin typeface="+mn-lt"/>
              <a:cs typeface="Times New Roman"/>
            </a:rPr>
            <a:t>)</a:t>
          </a:r>
          <a:endParaRPr lang="ru-RU" sz="1800" dirty="0">
            <a:latin typeface="+mn-lt"/>
            <a:cs typeface="Times New Roman"/>
          </a:endParaRPr>
        </a:p>
      </dgm:t>
    </dgm:pt>
    <dgm:pt modelId="{427C2897-FB3E-4DE5-A433-9EC8B981C294}" type="parTrans" cxnId="{E8600024-0795-46D0-868A-0372228F8B42}">
      <dgm:prSet/>
      <dgm:spPr/>
      <dgm:t>
        <a:bodyPr/>
        <a:lstStyle/>
        <a:p>
          <a:endParaRPr lang="ru-RU"/>
        </a:p>
      </dgm:t>
    </dgm:pt>
    <dgm:pt modelId="{A418C52A-127B-43F8-B94D-4FF368D4E8A8}" type="sibTrans" cxnId="{E8600024-0795-46D0-868A-0372228F8B42}">
      <dgm:prSet/>
      <dgm:spPr/>
      <dgm:t>
        <a:bodyPr/>
        <a:lstStyle/>
        <a:p>
          <a:endParaRPr lang="ru-RU"/>
        </a:p>
      </dgm:t>
    </dgm:pt>
    <dgm:pt modelId="{31AE20DA-10C4-4904-B9CB-D5EB9C04D2F4}">
      <dgm:prSet phldrT="[Текст]" custT="1"/>
      <dgm:spPr/>
      <dgm:t>
        <a:bodyPr/>
        <a:lstStyle/>
        <a:p>
          <a:r>
            <a:rPr lang="ru-RU" sz="2800" dirty="0" smtClean="0">
              <a:latin typeface="+mn-lt"/>
              <a:cs typeface="Times New Roman"/>
            </a:rPr>
            <a:t>(Усиление)</a:t>
          </a:r>
          <a:endParaRPr lang="ru-RU" sz="2800" dirty="0">
            <a:latin typeface="+mn-lt"/>
            <a:cs typeface="Times New Roman"/>
          </a:endParaRPr>
        </a:p>
      </dgm:t>
    </dgm:pt>
    <dgm:pt modelId="{F68AA174-8344-45E5-91F4-DEC23A5009FB}" type="parTrans" cxnId="{1FE35453-8E20-4D86-8F61-6572AEA8944A}">
      <dgm:prSet/>
      <dgm:spPr/>
      <dgm:t>
        <a:bodyPr/>
        <a:lstStyle/>
        <a:p>
          <a:endParaRPr lang="ru-RU"/>
        </a:p>
      </dgm:t>
    </dgm:pt>
    <dgm:pt modelId="{244D6D42-9AA0-4C56-A67F-D9D86AF6CF9E}" type="sibTrans" cxnId="{1FE35453-8E20-4D86-8F61-6572AEA8944A}">
      <dgm:prSet/>
      <dgm:spPr/>
      <dgm:t>
        <a:bodyPr/>
        <a:lstStyle/>
        <a:p>
          <a:endParaRPr lang="ru-RU"/>
        </a:p>
      </dgm:t>
    </dgm:pt>
    <dgm:pt modelId="{32DBE0D3-4B8D-4AD8-A6CA-027D2CAB7649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Times New Roman"/>
            </a:rPr>
            <a:t>Ребенок плохо учится, плохо себя ведет</a:t>
          </a:r>
          <a:endParaRPr lang="ru-RU" sz="2000" dirty="0">
            <a:latin typeface="+mn-lt"/>
            <a:cs typeface="Times New Roman"/>
          </a:endParaRPr>
        </a:p>
      </dgm:t>
    </dgm:pt>
    <dgm:pt modelId="{56EBFC47-2D95-4428-B429-B9EA563F3BD0}" type="parTrans" cxnId="{1B367E0F-2872-4D02-96DB-6BF50D8C885C}">
      <dgm:prSet/>
      <dgm:spPr/>
      <dgm:t>
        <a:bodyPr/>
        <a:lstStyle/>
        <a:p>
          <a:endParaRPr lang="ru-RU"/>
        </a:p>
      </dgm:t>
    </dgm:pt>
    <dgm:pt modelId="{802148DC-F230-44BD-A2CA-CAE686A65DB8}" type="sibTrans" cxnId="{1B367E0F-2872-4D02-96DB-6BF50D8C885C}">
      <dgm:prSet/>
      <dgm:spPr/>
      <dgm:t>
        <a:bodyPr/>
        <a:lstStyle/>
        <a:p>
          <a:endParaRPr lang="ru-RU"/>
        </a:p>
      </dgm:t>
    </dgm:pt>
    <dgm:pt modelId="{71FEF580-BA2E-4E7B-AFBD-CF5F5A2D297D}" type="pres">
      <dgm:prSet presAssocID="{C71EF689-F9D3-4BD2-8213-FCC9395834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FA9F63-F64E-4052-A440-2805E3379EFA}" type="pres">
      <dgm:prSet presAssocID="{22F8C029-F94C-4B35-9DEA-0C3E4FC0B59A}" presName="dummy" presStyleCnt="0"/>
      <dgm:spPr/>
    </dgm:pt>
    <dgm:pt modelId="{8516988C-305F-44EF-87C1-404C991503F4}" type="pres">
      <dgm:prSet presAssocID="{22F8C029-F94C-4B35-9DEA-0C3E4FC0B59A}" presName="node" presStyleLbl="revTx" presStyleIdx="0" presStyleCnt="5" custScaleX="125449" custRadScaleRad="98233" custRadScaleInc="17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9CB2E-727A-4F4B-83E2-1C4C5FDFC204}" type="pres">
      <dgm:prSet presAssocID="{5314B309-B272-4C2D-98C3-626E088CAB6A}" presName="sibTrans" presStyleLbl="node1" presStyleIdx="0" presStyleCnt="5"/>
      <dgm:spPr/>
      <dgm:t>
        <a:bodyPr/>
        <a:lstStyle/>
        <a:p>
          <a:endParaRPr lang="ru-RU"/>
        </a:p>
      </dgm:t>
    </dgm:pt>
    <dgm:pt modelId="{C8594D93-E03D-4CB9-AE7A-5861CFFDEB36}" type="pres">
      <dgm:prSet presAssocID="{1D71A9A3-02F0-4AF8-9562-7804429C7430}" presName="dummy" presStyleCnt="0"/>
      <dgm:spPr/>
    </dgm:pt>
    <dgm:pt modelId="{DAD03583-D421-47B8-9652-AD88A77D93CA}" type="pres">
      <dgm:prSet presAssocID="{1D71A9A3-02F0-4AF8-9562-7804429C743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6246B-F7B7-40C7-898F-A19D06D6BB04}" type="pres">
      <dgm:prSet presAssocID="{EBC03CD4-A399-42D5-BB8C-25DD878C340A}" presName="sibTrans" presStyleLbl="node1" presStyleIdx="1" presStyleCnt="5"/>
      <dgm:spPr/>
      <dgm:t>
        <a:bodyPr/>
        <a:lstStyle/>
        <a:p>
          <a:endParaRPr lang="ru-RU"/>
        </a:p>
      </dgm:t>
    </dgm:pt>
    <dgm:pt modelId="{C4B5CA22-4187-4FCD-8DE4-52FA482D1830}" type="pres">
      <dgm:prSet presAssocID="{0281826C-47E4-4192-BC0D-FCF0FBA563B8}" presName="dummy" presStyleCnt="0"/>
      <dgm:spPr/>
    </dgm:pt>
    <dgm:pt modelId="{607D5CCD-7D70-4C35-8276-81623561D3A3}" type="pres">
      <dgm:prSet presAssocID="{0281826C-47E4-4192-BC0D-FCF0FBA563B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C4D27-CDED-457E-B77D-3E7523C14174}" type="pres">
      <dgm:prSet presAssocID="{A418C52A-127B-43F8-B94D-4FF368D4E8A8}" presName="sibTrans" presStyleLbl="node1" presStyleIdx="2" presStyleCnt="5" custLinFactNeighborX="-1801" custLinFactNeighborY="-3006"/>
      <dgm:spPr/>
      <dgm:t>
        <a:bodyPr/>
        <a:lstStyle/>
        <a:p>
          <a:endParaRPr lang="ru-RU"/>
        </a:p>
      </dgm:t>
    </dgm:pt>
    <dgm:pt modelId="{4221C9E5-70D8-40A9-A222-B30B71EC14C0}" type="pres">
      <dgm:prSet presAssocID="{31AE20DA-10C4-4904-B9CB-D5EB9C04D2F4}" presName="dummy" presStyleCnt="0"/>
      <dgm:spPr/>
    </dgm:pt>
    <dgm:pt modelId="{D4BBE2D8-76FC-4A01-8F1B-25137F7CFF59}" type="pres">
      <dgm:prSet presAssocID="{31AE20DA-10C4-4904-B9CB-D5EB9C04D2F4}" presName="node" presStyleLbl="revTx" presStyleIdx="3" presStyleCnt="5" custScaleX="16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C4BCF-D311-4671-99FE-CCE9402AFA62}" type="pres">
      <dgm:prSet presAssocID="{244D6D42-9AA0-4C56-A67F-D9D86AF6CF9E}" presName="sibTrans" presStyleLbl="node1" presStyleIdx="3" presStyleCnt="5"/>
      <dgm:spPr/>
      <dgm:t>
        <a:bodyPr/>
        <a:lstStyle/>
        <a:p>
          <a:endParaRPr lang="ru-RU"/>
        </a:p>
      </dgm:t>
    </dgm:pt>
    <dgm:pt modelId="{DBCF2939-61CA-456C-AB38-C0F8D14F548B}" type="pres">
      <dgm:prSet presAssocID="{32DBE0D3-4B8D-4AD8-A6CA-027D2CAB7649}" presName="dummy" presStyleCnt="0"/>
      <dgm:spPr/>
    </dgm:pt>
    <dgm:pt modelId="{11DAC28D-3247-480A-A794-11CFCF7ACEE1}" type="pres">
      <dgm:prSet presAssocID="{32DBE0D3-4B8D-4AD8-A6CA-027D2CAB764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EF97C-B0BF-47BF-94D1-FA2B585D808E}" type="pres">
      <dgm:prSet presAssocID="{802148DC-F230-44BD-A2CA-CAE686A65DB8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FB5B0DF-CCE1-4BAE-92EE-F0C6C4C16131}" type="presOf" srcId="{22F8C029-F94C-4B35-9DEA-0C3E4FC0B59A}" destId="{8516988C-305F-44EF-87C1-404C991503F4}" srcOrd="0" destOrd="0" presId="urn:microsoft.com/office/officeart/2005/8/layout/cycle1"/>
    <dgm:cxn modelId="{3A352FDF-2F35-4164-845C-29D6C9949FAD}" type="presOf" srcId="{C71EF689-F9D3-4BD2-8213-FCC939583432}" destId="{71FEF580-BA2E-4E7B-AFBD-CF5F5A2D297D}" srcOrd="0" destOrd="0" presId="urn:microsoft.com/office/officeart/2005/8/layout/cycle1"/>
    <dgm:cxn modelId="{8B3C1CA7-502C-4467-A659-9368966268C3}" type="presOf" srcId="{1D71A9A3-02F0-4AF8-9562-7804429C7430}" destId="{DAD03583-D421-47B8-9652-AD88A77D93CA}" srcOrd="0" destOrd="0" presId="urn:microsoft.com/office/officeart/2005/8/layout/cycle1"/>
    <dgm:cxn modelId="{165A6C5B-738F-4951-84B4-69E4A6F96475}" srcId="{C71EF689-F9D3-4BD2-8213-FCC939583432}" destId="{22F8C029-F94C-4B35-9DEA-0C3E4FC0B59A}" srcOrd="0" destOrd="0" parTransId="{352EBE9D-6DC9-4172-A2EB-982A575C1EB7}" sibTransId="{5314B309-B272-4C2D-98C3-626E088CAB6A}"/>
    <dgm:cxn modelId="{1FE35453-8E20-4D86-8F61-6572AEA8944A}" srcId="{C71EF689-F9D3-4BD2-8213-FCC939583432}" destId="{31AE20DA-10C4-4904-B9CB-D5EB9C04D2F4}" srcOrd="3" destOrd="0" parTransId="{F68AA174-8344-45E5-91F4-DEC23A5009FB}" sibTransId="{244D6D42-9AA0-4C56-A67F-D9D86AF6CF9E}"/>
    <dgm:cxn modelId="{C3690993-818C-4CBC-8832-DD463AD9A295}" type="presOf" srcId="{5314B309-B272-4C2D-98C3-626E088CAB6A}" destId="{4309CB2E-727A-4F4B-83E2-1C4C5FDFC204}" srcOrd="0" destOrd="0" presId="urn:microsoft.com/office/officeart/2005/8/layout/cycle1"/>
    <dgm:cxn modelId="{1B367E0F-2872-4D02-96DB-6BF50D8C885C}" srcId="{C71EF689-F9D3-4BD2-8213-FCC939583432}" destId="{32DBE0D3-4B8D-4AD8-A6CA-027D2CAB7649}" srcOrd="4" destOrd="0" parTransId="{56EBFC47-2D95-4428-B429-B9EA563F3BD0}" sibTransId="{802148DC-F230-44BD-A2CA-CAE686A65DB8}"/>
    <dgm:cxn modelId="{F198FA50-52C7-43B0-9218-4B6D766715A8}" type="presOf" srcId="{244D6D42-9AA0-4C56-A67F-D9D86AF6CF9E}" destId="{BA4C4BCF-D311-4671-99FE-CCE9402AFA62}" srcOrd="0" destOrd="0" presId="urn:microsoft.com/office/officeart/2005/8/layout/cycle1"/>
    <dgm:cxn modelId="{D2F04975-254E-4BBC-9B72-B3EBC2B6F2FC}" type="presOf" srcId="{31AE20DA-10C4-4904-B9CB-D5EB9C04D2F4}" destId="{D4BBE2D8-76FC-4A01-8F1B-25137F7CFF59}" srcOrd="0" destOrd="0" presId="urn:microsoft.com/office/officeart/2005/8/layout/cycle1"/>
    <dgm:cxn modelId="{E8600024-0795-46D0-868A-0372228F8B42}" srcId="{C71EF689-F9D3-4BD2-8213-FCC939583432}" destId="{0281826C-47E4-4192-BC0D-FCF0FBA563B8}" srcOrd="2" destOrd="0" parTransId="{427C2897-FB3E-4DE5-A433-9EC8B981C294}" sibTransId="{A418C52A-127B-43F8-B94D-4FF368D4E8A8}"/>
    <dgm:cxn modelId="{C00584B5-0755-4EE4-8B92-DF6BE30796FA}" type="presOf" srcId="{802148DC-F230-44BD-A2CA-CAE686A65DB8}" destId="{9C8EF97C-B0BF-47BF-94D1-FA2B585D808E}" srcOrd="0" destOrd="0" presId="urn:microsoft.com/office/officeart/2005/8/layout/cycle1"/>
    <dgm:cxn modelId="{BF072B4A-22D5-4CEB-8423-8400362F27E4}" type="presOf" srcId="{0281826C-47E4-4192-BC0D-FCF0FBA563B8}" destId="{607D5CCD-7D70-4C35-8276-81623561D3A3}" srcOrd="0" destOrd="0" presId="urn:microsoft.com/office/officeart/2005/8/layout/cycle1"/>
    <dgm:cxn modelId="{CE259F32-1467-4D15-9E0A-6C9DFF38D2D4}" type="presOf" srcId="{32DBE0D3-4B8D-4AD8-A6CA-027D2CAB7649}" destId="{11DAC28D-3247-480A-A794-11CFCF7ACEE1}" srcOrd="0" destOrd="0" presId="urn:microsoft.com/office/officeart/2005/8/layout/cycle1"/>
    <dgm:cxn modelId="{A1AFD28F-56BA-4EBB-BDE2-DC721141A67A}" type="presOf" srcId="{EBC03CD4-A399-42D5-BB8C-25DD878C340A}" destId="{E7E6246B-F7B7-40C7-898F-A19D06D6BB04}" srcOrd="0" destOrd="0" presId="urn:microsoft.com/office/officeart/2005/8/layout/cycle1"/>
    <dgm:cxn modelId="{EE074927-10B6-4890-A64E-A1AC83DDE9E5}" type="presOf" srcId="{A418C52A-127B-43F8-B94D-4FF368D4E8A8}" destId="{C08C4D27-CDED-457E-B77D-3E7523C14174}" srcOrd="0" destOrd="0" presId="urn:microsoft.com/office/officeart/2005/8/layout/cycle1"/>
    <dgm:cxn modelId="{457DC1DE-8C7D-4583-BBF7-616FCAD80CDD}" srcId="{C71EF689-F9D3-4BD2-8213-FCC939583432}" destId="{1D71A9A3-02F0-4AF8-9562-7804429C7430}" srcOrd="1" destOrd="0" parTransId="{5BA93C0B-EACB-4919-AD10-B8AB53E6B4FE}" sibTransId="{EBC03CD4-A399-42D5-BB8C-25DD878C340A}"/>
    <dgm:cxn modelId="{17B9FDB1-EB91-485E-814E-B62631423B8A}" type="presParOf" srcId="{71FEF580-BA2E-4E7B-AFBD-CF5F5A2D297D}" destId="{DDFA9F63-F64E-4052-A440-2805E3379EFA}" srcOrd="0" destOrd="0" presId="urn:microsoft.com/office/officeart/2005/8/layout/cycle1"/>
    <dgm:cxn modelId="{01915931-94FB-4F14-9888-8D5C84784A4B}" type="presParOf" srcId="{71FEF580-BA2E-4E7B-AFBD-CF5F5A2D297D}" destId="{8516988C-305F-44EF-87C1-404C991503F4}" srcOrd="1" destOrd="0" presId="urn:microsoft.com/office/officeart/2005/8/layout/cycle1"/>
    <dgm:cxn modelId="{32720E2B-054F-41EF-9AA9-F407E8E38C89}" type="presParOf" srcId="{71FEF580-BA2E-4E7B-AFBD-CF5F5A2D297D}" destId="{4309CB2E-727A-4F4B-83E2-1C4C5FDFC204}" srcOrd="2" destOrd="0" presId="urn:microsoft.com/office/officeart/2005/8/layout/cycle1"/>
    <dgm:cxn modelId="{9E73FACA-2BF9-4452-A1CA-8D2A47236378}" type="presParOf" srcId="{71FEF580-BA2E-4E7B-AFBD-CF5F5A2D297D}" destId="{C8594D93-E03D-4CB9-AE7A-5861CFFDEB36}" srcOrd="3" destOrd="0" presId="urn:microsoft.com/office/officeart/2005/8/layout/cycle1"/>
    <dgm:cxn modelId="{A454A227-13DA-4339-B351-FC3090097523}" type="presParOf" srcId="{71FEF580-BA2E-4E7B-AFBD-CF5F5A2D297D}" destId="{DAD03583-D421-47B8-9652-AD88A77D93CA}" srcOrd="4" destOrd="0" presId="urn:microsoft.com/office/officeart/2005/8/layout/cycle1"/>
    <dgm:cxn modelId="{01F78C92-250C-45CF-B537-78DFCCAA9DBC}" type="presParOf" srcId="{71FEF580-BA2E-4E7B-AFBD-CF5F5A2D297D}" destId="{E7E6246B-F7B7-40C7-898F-A19D06D6BB04}" srcOrd="5" destOrd="0" presId="urn:microsoft.com/office/officeart/2005/8/layout/cycle1"/>
    <dgm:cxn modelId="{095F4325-A1AA-4950-A699-EBE99154CAD5}" type="presParOf" srcId="{71FEF580-BA2E-4E7B-AFBD-CF5F5A2D297D}" destId="{C4B5CA22-4187-4FCD-8DE4-52FA482D1830}" srcOrd="6" destOrd="0" presId="urn:microsoft.com/office/officeart/2005/8/layout/cycle1"/>
    <dgm:cxn modelId="{1687E2A2-4164-4562-B063-ABDCE4780C32}" type="presParOf" srcId="{71FEF580-BA2E-4E7B-AFBD-CF5F5A2D297D}" destId="{607D5CCD-7D70-4C35-8276-81623561D3A3}" srcOrd="7" destOrd="0" presId="urn:microsoft.com/office/officeart/2005/8/layout/cycle1"/>
    <dgm:cxn modelId="{E9C8D30B-106A-46F9-ABE8-FE90F3D4A13C}" type="presParOf" srcId="{71FEF580-BA2E-4E7B-AFBD-CF5F5A2D297D}" destId="{C08C4D27-CDED-457E-B77D-3E7523C14174}" srcOrd="8" destOrd="0" presId="urn:microsoft.com/office/officeart/2005/8/layout/cycle1"/>
    <dgm:cxn modelId="{C6BC2BAC-346F-498B-9D97-7D5AA9D1D4FB}" type="presParOf" srcId="{71FEF580-BA2E-4E7B-AFBD-CF5F5A2D297D}" destId="{4221C9E5-70D8-40A9-A222-B30B71EC14C0}" srcOrd="9" destOrd="0" presId="urn:microsoft.com/office/officeart/2005/8/layout/cycle1"/>
    <dgm:cxn modelId="{DA8332C8-DF63-4B2C-85DD-8E15026335CE}" type="presParOf" srcId="{71FEF580-BA2E-4E7B-AFBD-CF5F5A2D297D}" destId="{D4BBE2D8-76FC-4A01-8F1B-25137F7CFF59}" srcOrd="10" destOrd="0" presId="urn:microsoft.com/office/officeart/2005/8/layout/cycle1"/>
    <dgm:cxn modelId="{73D5850E-7F18-41CF-A7EE-917EDF682AE0}" type="presParOf" srcId="{71FEF580-BA2E-4E7B-AFBD-CF5F5A2D297D}" destId="{BA4C4BCF-D311-4671-99FE-CCE9402AFA62}" srcOrd="11" destOrd="0" presId="urn:microsoft.com/office/officeart/2005/8/layout/cycle1"/>
    <dgm:cxn modelId="{675CB5A6-E5D9-4769-B74A-DBE0EE88C333}" type="presParOf" srcId="{71FEF580-BA2E-4E7B-AFBD-CF5F5A2D297D}" destId="{DBCF2939-61CA-456C-AB38-C0F8D14F548B}" srcOrd="12" destOrd="0" presId="urn:microsoft.com/office/officeart/2005/8/layout/cycle1"/>
    <dgm:cxn modelId="{5610FE3C-4821-425F-AE12-E099C79C791D}" type="presParOf" srcId="{71FEF580-BA2E-4E7B-AFBD-CF5F5A2D297D}" destId="{11DAC28D-3247-480A-A794-11CFCF7ACEE1}" srcOrd="13" destOrd="0" presId="urn:microsoft.com/office/officeart/2005/8/layout/cycle1"/>
    <dgm:cxn modelId="{66B7A583-DEC4-4754-AF0C-DFDC4CE0D3E4}" type="presParOf" srcId="{71FEF580-BA2E-4E7B-AFBD-CF5F5A2D297D}" destId="{9C8EF97C-B0BF-47BF-94D1-FA2B585D808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6988C-305F-44EF-87C1-404C991503F4}">
      <dsp:nvSpPr>
        <dsp:cNvPr id="0" name=""/>
        <dsp:cNvSpPr/>
      </dsp:nvSpPr>
      <dsp:spPr>
        <a:xfrm>
          <a:off x="4962850" y="159977"/>
          <a:ext cx="1596596" cy="1272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/>
            </a:rPr>
            <a:t>Негативная реакция взрослых</a:t>
          </a:r>
          <a:endParaRPr lang="ru-RU" sz="2000" kern="1200" dirty="0">
            <a:latin typeface="+mn-lt"/>
            <a:cs typeface="Times New Roman"/>
          </a:endParaRPr>
        </a:p>
      </dsp:txBody>
      <dsp:txXfrm>
        <a:off x="4962850" y="159977"/>
        <a:ext cx="1596596" cy="1272705"/>
      </dsp:txXfrm>
    </dsp:sp>
    <dsp:sp modelId="{4309CB2E-727A-4F4B-83E2-1C4C5FDFC204}">
      <dsp:nvSpPr>
        <dsp:cNvPr id="0" name=""/>
        <dsp:cNvSpPr/>
      </dsp:nvSpPr>
      <dsp:spPr>
        <a:xfrm>
          <a:off x="2031053" y="80147"/>
          <a:ext cx="4777162" cy="4777162"/>
        </a:xfrm>
        <a:prstGeom prst="circularArrow">
          <a:avLst>
            <a:gd name="adj1" fmla="val 5195"/>
            <a:gd name="adj2" fmla="val 335543"/>
            <a:gd name="adj3" fmla="val 21164092"/>
            <a:gd name="adj4" fmla="val 19844435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03583-D421-47B8-9652-AD88A77D93CA}">
      <dsp:nvSpPr>
        <dsp:cNvPr id="0" name=""/>
        <dsp:cNvSpPr/>
      </dsp:nvSpPr>
      <dsp:spPr>
        <a:xfrm>
          <a:off x="5798435" y="2406852"/>
          <a:ext cx="1272705" cy="1272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+mn-lt"/>
              <a:cs typeface="Times New Roman"/>
            </a:rPr>
            <a:t>Тревога ребенка</a:t>
          </a:r>
          <a:endParaRPr lang="ru-RU" sz="2400" b="0" kern="1200" dirty="0">
            <a:latin typeface="+mn-lt"/>
            <a:cs typeface="Times New Roman"/>
          </a:endParaRPr>
        </a:p>
      </dsp:txBody>
      <dsp:txXfrm>
        <a:off x="5798435" y="2406852"/>
        <a:ext cx="1272705" cy="1272705"/>
      </dsp:txXfrm>
    </dsp:sp>
    <dsp:sp modelId="{E7E6246B-F7B7-40C7-898F-A19D06D6BB04}">
      <dsp:nvSpPr>
        <dsp:cNvPr id="0" name=""/>
        <dsp:cNvSpPr/>
      </dsp:nvSpPr>
      <dsp:spPr>
        <a:xfrm>
          <a:off x="2030232" y="-405"/>
          <a:ext cx="4777162" cy="4777162"/>
        </a:xfrm>
        <a:prstGeom prst="circularArrow">
          <a:avLst>
            <a:gd name="adj1" fmla="val 5195"/>
            <a:gd name="adj2" fmla="val 335543"/>
            <a:gd name="adj3" fmla="val 4016259"/>
            <a:gd name="adj4" fmla="val 225200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D5CCD-7D70-4C35-8276-81623561D3A3}">
      <dsp:nvSpPr>
        <dsp:cNvPr id="0" name=""/>
        <dsp:cNvSpPr/>
      </dsp:nvSpPr>
      <dsp:spPr>
        <a:xfrm>
          <a:off x="3782460" y="3871544"/>
          <a:ext cx="1272705" cy="1272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/>
            </a:rPr>
            <a:t>Деструктивная реакция (ложь, агрессия</a:t>
          </a:r>
          <a:r>
            <a:rPr lang="ru-RU" sz="1800" kern="1200" dirty="0" smtClean="0">
              <a:latin typeface="+mn-lt"/>
              <a:cs typeface="Times New Roman"/>
            </a:rPr>
            <a:t>)</a:t>
          </a:r>
          <a:endParaRPr lang="ru-RU" sz="1800" kern="1200" dirty="0">
            <a:latin typeface="+mn-lt"/>
            <a:cs typeface="Times New Roman"/>
          </a:endParaRPr>
        </a:p>
      </dsp:txBody>
      <dsp:txXfrm>
        <a:off x="3782460" y="3871544"/>
        <a:ext cx="1272705" cy="1272705"/>
      </dsp:txXfrm>
    </dsp:sp>
    <dsp:sp modelId="{C08C4D27-CDED-457E-B77D-3E7523C14174}">
      <dsp:nvSpPr>
        <dsp:cNvPr id="0" name=""/>
        <dsp:cNvSpPr/>
      </dsp:nvSpPr>
      <dsp:spPr>
        <a:xfrm>
          <a:off x="1944195" y="-144007"/>
          <a:ext cx="4777162" cy="4777162"/>
        </a:xfrm>
        <a:prstGeom prst="circularArrow">
          <a:avLst>
            <a:gd name="adj1" fmla="val 5195"/>
            <a:gd name="adj2" fmla="val 335543"/>
            <a:gd name="adj3" fmla="val 8212457"/>
            <a:gd name="adj4" fmla="val 644819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BE2D8-76FC-4A01-8F1B-25137F7CFF59}">
      <dsp:nvSpPr>
        <dsp:cNvPr id="0" name=""/>
        <dsp:cNvSpPr/>
      </dsp:nvSpPr>
      <dsp:spPr>
        <a:xfrm>
          <a:off x="1364138" y="2406852"/>
          <a:ext cx="2077399" cy="1272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  <a:cs typeface="Times New Roman"/>
            </a:rPr>
            <a:t>(Усиление)</a:t>
          </a:r>
          <a:endParaRPr lang="ru-RU" sz="2800" kern="1200" dirty="0">
            <a:latin typeface="+mn-lt"/>
            <a:cs typeface="Times New Roman"/>
          </a:endParaRPr>
        </a:p>
      </dsp:txBody>
      <dsp:txXfrm>
        <a:off x="1364138" y="2406852"/>
        <a:ext cx="2077399" cy="1272705"/>
      </dsp:txXfrm>
    </dsp:sp>
    <dsp:sp modelId="{BA4C4BCF-D311-4671-99FE-CCE9402AFA62}">
      <dsp:nvSpPr>
        <dsp:cNvPr id="0" name=""/>
        <dsp:cNvSpPr/>
      </dsp:nvSpPr>
      <dsp:spPr>
        <a:xfrm>
          <a:off x="2030232" y="-405"/>
          <a:ext cx="4777162" cy="4777162"/>
        </a:xfrm>
        <a:prstGeom prst="circularArrow">
          <a:avLst>
            <a:gd name="adj1" fmla="val 5195"/>
            <a:gd name="adj2" fmla="val 335543"/>
            <a:gd name="adj3" fmla="val 12299537"/>
            <a:gd name="adj4" fmla="val 1076970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AC28D-3247-480A-A794-11CFCF7ACEE1}">
      <dsp:nvSpPr>
        <dsp:cNvPr id="0" name=""/>
        <dsp:cNvSpPr/>
      </dsp:nvSpPr>
      <dsp:spPr>
        <a:xfrm>
          <a:off x="2536519" y="36931"/>
          <a:ext cx="1272705" cy="1272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/>
            </a:rPr>
            <a:t>Ребенок плохо учится, плохо себя ведет</a:t>
          </a:r>
          <a:endParaRPr lang="ru-RU" sz="2000" kern="1200" dirty="0">
            <a:latin typeface="+mn-lt"/>
            <a:cs typeface="Times New Roman"/>
          </a:endParaRPr>
        </a:p>
      </dsp:txBody>
      <dsp:txXfrm>
        <a:off x="2536519" y="36931"/>
        <a:ext cx="1272705" cy="1272705"/>
      </dsp:txXfrm>
    </dsp:sp>
    <dsp:sp modelId="{9C8EF97C-B0BF-47BF-94D1-FA2B585D808E}">
      <dsp:nvSpPr>
        <dsp:cNvPr id="0" name=""/>
        <dsp:cNvSpPr/>
      </dsp:nvSpPr>
      <dsp:spPr>
        <a:xfrm>
          <a:off x="1961678" y="18928"/>
          <a:ext cx="4777162" cy="4777162"/>
        </a:xfrm>
        <a:prstGeom prst="circularArrow">
          <a:avLst>
            <a:gd name="adj1" fmla="val 5195"/>
            <a:gd name="adj2" fmla="val 335543"/>
            <a:gd name="adj3" fmla="val 16872327"/>
            <a:gd name="adj4" fmla="val 1531273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0B75B-9C1C-4F40-94C7-903C9B77A67E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5B01A-A498-4F79-BDDE-522A636E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7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B01A-A498-4F79-BDDE-522A636E6DC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4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9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8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6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0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1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0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7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2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8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51C5-E19B-4E46-83FE-B2F32C90E39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EBA6-E843-4D71-91E6-DD727E8BC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" y="0"/>
            <a:ext cx="91554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2273120"/>
            <a:ext cx="7772400" cy="1946647"/>
          </a:xfrm>
        </p:spPr>
        <p:txBody>
          <a:bodyPr>
            <a:normAutofit/>
          </a:bodyPr>
          <a:lstStyle/>
          <a:p>
            <a:r>
              <a:rPr lang="ru-RU" dirty="0" smtClean="0"/>
              <a:t>АДАПТАЦИЯ РЕБЕНКА В ЗАМЕЩАЮЩЕЙ СЕМЬЕ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0475" y="113301"/>
            <a:ext cx="762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ГБУ НСО «Центр развития семейных форм устройства детей-сирот и детей, </a:t>
            </a:r>
          </a:p>
          <a:p>
            <a:pPr algn="ctr"/>
            <a:r>
              <a:rPr lang="ru-RU" dirty="0" smtClean="0"/>
              <a:t>оставшихся без попечения родителей»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5410089"/>
            <a:ext cx="589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Заведующий отделением методического сопровождения </a:t>
            </a:r>
          </a:p>
          <a:p>
            <a:r>
              <a:rPr lang="ru-RU" dirty="0"/>
              <a:t>	</a:t>
            </a:r>
            <a:r>
              <a:rPr lang="ru-RU" dirty="0" smtClean="0"/>
              <a:t>	       Мартынов Михаил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37984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altLang="ru-RU" dirty="0" smtClean="0">
                <a:cs typeface="Arial" panose="020B0604020202020204" pitchFamily="34" charset="0"/>
              </a:rPr>
              <a:t>«Медовый месяц»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altLang="ru-RU" dirty="0" smtClean="0">
                <a:cs typeface="Arial" panose="020B0604020202020204" pitchFamily="34" charset="0"/>
              </a:rPr>
              <a:t>«Уже не гость»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altLang="ru-RU" dirty="0" smtClean="0">
                <a:cs typeface="Arial" panose="020B0604020202020204" pitchFamily="34" charset="0"/>
              </a:rPr>
              <a:t>«Привыкание»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altLang="ru-RU" dirty="0" smtClean="0">
                <a:cs typeface="Arial" panose="020B0604020202020204" pitchFamily="34" charset="0"/>
              </a:rPr>
              <a:t>«Стабилизация отношений»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Этапы адаптации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3798468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Arial" panose="020B0604020202020204" pitchFamily="34" charset="0"/>
              </a:rPr>
              <a:t>Родители и дети стремятся понравиться друг другу</a:t>
            </a:r>
            <a:r>
              <a:rPr lang="ru-RU" altLang="ru-RU" dirty="0" smtClean="0">
                <a:cs typeface="Arial" panose="020B0604020202020204" pitchFamily="34" charset="0"/>
              </a:rPr>
              <a:t>. </a:t>
            </a:r>
            <a:endParaRPr lang="ru-RU" altLang="ru-RU" dirty="0">
              <a:cs typeface="Arial" panose="020B0604020202020204" pitchFamily="34" charset="0"/>
            </a:endParaRPr>
          </a:p>
          <a:p>
            <a:r>
              <a:rPr lang="ru-RU" altLang="ru-RU" dirty="0">
                <a:cs typeface="Arial" panose="020B0604020202020204" pitchFamily="34" charset="0"/>
              </a:rPr>
              <a:t>Взаимный интерес, идеализированные ожидания и надежды.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Ребенок испытывает удовольствие.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Родители дарят ласку, заботу.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«Медовый месяц» (+)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392488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Arial" panose="020B0604020202020204" pitchFamily="34" charset="0"/>
              </a:rPr>
              <a:t>Приход в приемную семью воспринимается ребенком  как предательство по отношению к кровной.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Напряженность, связанная с желанием понравиться. 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Ребенок временно подчиняет свою личность взрослым.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Не может всех запомнить.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«Медовый месяц» (-)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27124"/>
            <a:ext cx="8352928" cy="18045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600" dirty="0" smtClean="0">
                <a:cs typeface="Arial" panose="020B0604020202020204" pitchFamily="34" charset="0"/>
              </a:rPr>
              <a:t>  Ребенка </a:t>
            </a:r>
            <a:r>
              <a:rPr lang="ru-RU" altLang="ru-RU" sz="3600" dirty="0">
                <a:cs typeface="Arial" panose="020B0604020202020204" pitchFamily="34" charset="0"/>
              </a:rPr>
              <a:t>как </a:t>
            </a:r>
            <a:r>
              <a:rPr lang="ru-RU" altLang="ru-RU" sz="3600" dirty="0" smtClean="0">
                <a:cs typeface="Arial" panose="020B0604020202020204" pitchFamily="34" charset="0"/>
              </a:rPr>
              <a:t>подменили </a:t>
            </a:r>
          </a:p>
          <a:p>
            <a:pPr>
              <a:lnSpc>
                <a:spcPct val="90000"/>
              </a:lnSpc>
            </a:pPr>
            <a:r>
              <a:rPr lang="ru-RU" altLang="ru-RU" sz="3600" dirty="0"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cs typeface="Arial" panose="020B0604020202020204" pitchFamily="34" charset="0"/>
              </a:rPr>
              <a:t> Поведение резко ухудшилось</a:t>
            </a:r>
            <a:endParaRPr lang="ru-RU" altLang="ru-RU" sz="36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3600" dirty="0"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cs typeface="Arial" panose="020B0604020202020204" pitchFamily="34" charset="0"/>
              </a:rPr>
              <a:t> Ломка стереотипов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600" dirty="0" smtClean="0">
                <a:cs typeface="Arial" panose="020B0604020202020204" pitchFamily="34" charset="0"/>
              </a:rPr>
              <a:t>                        «Уже не гость»</a:t>
            </a:r>
            <a:endParaRPr lang="ru-RU" sz="3600" b="1" u="sng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006" y="4998757"/>
            <a:ext cx="7355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cs typeface="Arial" panose="020B0604020202020204" pitchFamily="34" charset="0"/>
              </a:rPr>
              <a:t>Ухудшение поведения ребенка следует </a:t>
            </a:r>
            <a:endParaRPr lang="ru-RU" altLang="ru-RU" sz="3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рассматривать</a:t>
            </a:r>
            <a:r>
              <a:rPr lang="ru-RU" altLang="ru-RU" sz="32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ru-RU" altLang="ru-RU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как </a:t>
            </a:r>
            <a:r>
              <a:rPr lang="ru-RU" altLang="ru-RU" sz="3200" b="1" dirty="0">
                <a:solidFill>
                  <a:srgbClr val="FF0000"/>
                </a:solidFill>
                <a:cs typeface="Arial" panose="020B0604020202020204" pitchFamily="34" charset="0"/>
              </a:rPr>
              <a:t>хороший </a:t>
            </a:r>
            <a:r>
              <a:rPr lang="ru-RU" altLang="ru-RU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знак</a:t>
            </a:r>
            <a:endParaRPr lang="ru-RU" altLang="ru-RU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83992"/>
            <a:ext cx="8352928" cy="51573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ru-RU" altLang="ru-RU" b="1" u="sng" dirty="0">
                <a:cs typeface="Times New Roman" panose="02020603050405020304" pitchFamily="18" charset="0"/>
              </a:rPr>
              <a:t>Причины ухудшения поведения ребенка:</a:t>
            </a:r>
          </a:p>
          <a:p>
            <a:pPr>
              <a:lnSpc>
                <a:spcPct val="110000"/>
              </a:lnSpc>
            </a:pPr>
            <a:r>
              <a:rPr lang="ru-RU" altLang="ru-RU" dirty="0" smtClean="0">
                <a:cs typeface="Times New Roman" panose="02020603050405020304" pitchFamily="18" charset="0"/>
              </a:rPr>
              <a:t>Ребенок </a:t>
            </a:r>
            <a:r>
              <a:rPr lang="ru-RU" altLang="ru-RU" dirty="0">
                <a:cs typeface="Times New Roman" panose="02020603050405020304" pitchFamily="18" charset="0"/>
              </a:rPr>
              <a:t>утверждает свою личность – агрессивность, упрямство, обидчивость, своеволие</a:t>
            </a:r>
          </a:p>
          <a:p>
            <a:pPr>
              <a:lnSpc>
                <a:spcPct val="110000"/>
              </a:lnSpc>
            </a:pPr>
            <a:r>
              <a:rPr lang="ru-RU" altLang="ru-RU" dirty="0" smtClean="0">
                <a:cs typeface="Times New Roman" panose="02020603050405020304" pitchFamily="18" charset="0"/>
              </a:rPr>
              <a:t>Нарастание </a:t>
            </a:r>
            <a:r>
              <a:rPr lang="ru-RU" altLang="ru-RU" dirty="0">
                <a:cs typeface="Times New Roman" panose="02020603050405020304" pitchFamily="18" charset="0"/>
              </a:rPr>
              <a:t>детской тревоги в связи с неотчетливым пониманием своего места и своей роли в приемной семье</a:t>
            </a:r>
          </a:p>
          <a:p>
            <a:pPr>
              <a:lnSpc>
                <a:spcPct val="110000"/>
              </a:lnSpc>
            </a:pPr>
            <a:r>
              <a:rPr lang="ru-RU" altLang="ru-RU" dirty="0" smtClean="0">
                <a:cs typeface="Times New Roman" panose="02020603050405020304" pitchFamily="18" charset="0"/>
              </a:rPr>
              <a:t>Влияние </a:t>
            </a:r>
            <a:r>
              <a:rPr lang="ru-RU" altLang="ru-RU" dirty="0">
                <a:cs typeface="Times New Roman" panose="02020603050405020304" pitchFamily="18" charset="0"/>
              </a:rPr>
              <a:t>предыдущего травмирующего жизненного опыта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«Уже не гость»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70792"/>
            <a:ext cx="8352928" cy="41764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altLang="ru-RU" dirty="0" smtClean="0">
                <a:cs typeface="Arial" panose="020B0604020202020204" pitchFamily="34" charset="0"/>
              </a:rPr>
              <a:t>  </a:t>
            </a:r>
            <a:r>
              <a:rPr lang="ru-RU" altLang="ru-RU" b="1" u="sng" dirty="0">
                <a:cs typeface="Arial" panose="020B0604020202020204" pitchFamily="34" charset="0"/>
              </a:rPr>
              <a:t>Причины ухудшения поведения ребенка:</a:t>
            </a:r>
          </a:p>
          <a:p>
            <a:pPr>
              <a:lnSpc>
                <a:spcPct val="110000"/>
              </a:lnSpc>
            </a:pPr>
            <a:r>
              <a:rPr lang="ru-RU" altLang="ru-RU" dirty="0" smtClean="0">
                <a:cs typeface="Arial" panose="020B0604020202020204" pitchFamily="34" charset="0"/>
              </a:rPr>
              <a:t>Появление </a:t>
            </a:r>
            <a:r>
              <a:rPr lang="ru-RU" altLang="ru-RU" dirty="0">
                <a:cs typeface="Arial" panose="020B0604020202020204" pitchFamily="34" charset="0"/>
              </a:rPr>
              <a:t>доверия к приемным родителям </a:t>
            </a:r>
          </a:p>
          <a:p>
            <a:pPr>
              <a:lnSpc>
                <a:spcPct val="110000"/>
              </a:lnSpc>
            </a:pPr>
            <a:r>
              <a:rPr lang="ru-RU" altLang="ru-RU" dirty="0" smtClean="0">
                <a:cs typeface="Arial" panose="020B0604020202020204" pitchFamily="34" charset="0"/>
              </a:rPr>
              <a:t>Долго </a:t>
            </a:r>
            <a:r>
              <a:rPr lang="ru-RU" altLang="ru-RU" dirty="0">
                <a:cs typeface="Arial" panose="020B0604020202020204" pitchFamily="34" charset="0"/>
              </a:rPr>
              <a:t>сдерживать себя невозможно</a:t>
            </a:r>
          </a:p>
          <a:p>
            <a:pPr>
              <a:lnSpc>
                <a:spcPct val="110000"/>
              </a:lnSpc>
            </a:pPr>
            <a:r>
              <a:rPr lang="ru-RU" altLang="ru-RU" dirty="0" smtClean="0">
                <a:cs typeface="Arial" panose="020B0604020202020204" pitchFamily="34" charset="0"/>
              </a:rPr>
              <a:t>Ребенок </a:t>
            </a:r>
            <a:r>
              <a:rPr lang="ru-RU" altLang="ru-RU" dirty="0">
                <a:cs typeface="Arial" panose="020B0604020202020204" pitchFamily="34" charset="0"/>
              </a:rPr>
              <a:t>чувствует, что уже не прогонят и доверяет приемной семье свои не самые лучшие </a:t>
            </a:r>
            <a:r>
              <a:rPr lang="ru-RU" altLang="ru-RU" dirty="0" smtClean="0">
                <a:cs typeface="Arial" panose="020B0604020202020204" pitchFamily="34" charset="0"/>
              </a:rPr>
              <a:t>качества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«Уже не гость»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72206"/>
            <a:ext cx="8352928" cy="3373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b="1" u="sng" dirty="0">
                <a:cs typeface="Arial" panose="020B0604020202020204" pitchFamily="34" charset="0"/>
              </a:rPr>
              <a:t>Ошибки взрослых:</a:t>
            </a:r>
          </a:p>
          <a:p>
            <a:r>
              <a:rPr lang="ru-RU" altLang="ru-RU" dirty="0" smtClean="0">
                <a:cs typeface="Arial" panose="020B0604020202020204" pitchFamily="34" charset="0"/>
              </a:rPr>
              <a:t>Ожидание </a:t>
            </a:r>
            <a:r>
              <a:rPr lang="ru-RU" altLang="ru-RU" dirty="0">
                <a:cs typeface="Arial" panose="020B0604020202020204" pitchFamily="34" charset="0"/>
              </a:rPr>
              <a:t>благодарности от ребенка</a:t>
            </a:r>
          </a:p>
          <a:p>
            <a:r>
              <a:rPr lang="ru-RU" altLang="ru-RU" dirty="0" smtClean="0">
                <a:cs typeface="Arial" panose="020B0604020202020204" pitchFamily="34" charset="0"/>
              </a:rPr>
              <a:t>Приписывание </a:t>
            </a:r>
            <a:r>
              <a:rPr lang="ru-RU" altLang="ru-RU" dirty="0">
                <a:cs typeface="Arial" panose="020B0604020202020204" pitchFamily="34" charset="0"/>
              </a:rPr>
              <a:t>ребенку больших знаний и умений, чем он имеет</a:t>
            </a:r>
          </a:p>
          <a:p>
            <a:r>
              <a:rPr lang="ru-RU" altLang="ru-RU" dirty="0" smtClean="0">
                <a:cs typeface="Arial" panose="020B0604020202020204" pitchFamily="34" charset="0"/>
              </a:rPr>
              <a:t>Ожидание </a:t>
            </a:r>
            <a:r>
              <a:rPr lang="ru-RU" altLang="ru-RU" dirty="0">
                <a:cs typeface="Arial" panose="020B0604020202020204" pitchFamily="34" charset="0"/>
              </a:rPr>
              <a:t>успешности от обучения в </a:t>
            </a:r>
            <a:r>
              <a:rPr lang="ru-RU" altLang="ru-RU" dirty="0" smtClean="0">
                <a:cs typeface="Arial" panose="020B0604020202020204" pitchFamily="34" charset="0"/>
              </a:rPr>
              <a:t>школе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«Уже не гость»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Порочный круг</a:t>
            </a:r>
            <a:endParaRPr lang="ru-RU" sz="32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037669"/>
              </p:ext>
            </p:extLst>
          </p:nvPr>
        </p:nvGraphicFramePr>
        <p:xfrm>
          <a:off x="354360" y="1486306"/>
          <a:ext cx="843528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56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Что нужно помнить:</a:t>
            </a:r>
            <a:endParaRPr lang="ru-RU" sz="3600" b="1" u="sng" dirty="0"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28500"/>
            <a:ext cx="8229600" cy="4061048"/>
          </a:xfrm>
        </p:spPr>
        <p:txBody>
          <a:bodyPr/>
          <a:lstStyle/>
          <a:p>
            <a:r>
              <a:rPr lang="ru-RU" altLang="ru-RU" dirty="0">
                <a:cs typeface="Arial" panose="020B0604020202020204" pitchFamily="34" charset="0"/>
              </a:rPr>
              <a:t>Родители не должны легко сдаваться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Ребенку всегда тяжелее в период адаптации, чем взрослому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Если с трудностями не удается справиться самостоятельно, нужно обратиться к другим приемным семьям или специалисту за </a:t>
            </a:r>
            <a:r>
              <a:rPr lang="ru-RU" altLang="ru-RU" dirty="0" smtClean="0">
                <a:cs typeface="Arial" panose="020B0604020202020204" pitchFamily="34" charset="0"/>
              </a:rPr>
              <a:t>советом</a:t>
            </a:r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Что даёт кризисный период:</a:t>
            </a:r>
            <a:endParaRPr lang="ru-RU" sz="3600" b="1" u="sng" dirty="0"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47288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>
                <a:cs typeface="Arial" panose="020B0604020202020204" pitchFamily="34" charset="0"/>
              </a:rPr>
              <a:t>Выявляет проблемы. Взрослые лучше понимают поведение ребенка.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Решая проблемы, родители приобретают уверенность.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Ребенок начинает доверять приемным родителям, чувствует себя более уверенно.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Снижение тревожности улучшает отношения между членами семьи.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Полученный жизненный опыт сплачивает семью.</a:t>
            </a:r>
          </a:p>
        </p:txBody>
      </p:sp>
    </p:spTree>
    <p:extLst>
      <p:ext uri="{BB962C8B-B14F-4D97-AF65-F5344CB8AC3E}">
        <p14:creationId xmlns:p14="http://schemas.microsoft.com/office/powerpoint/2010/main" val="15224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98576"/>
            <a:ext cx="8229600" cy="22608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cs typeface="Arial" pitchFamily="34" charset="0"/>
              </a:rPr>
              <a:t>Усыновление </a:t>
            </a:r>
          </a:p>
          <a:p>
            <a:r>
              <a:rPr lang="ru-RU" sz="3600" dirty="0" smtClean="0">
                <a:cs typeface="Arial" pitchFamily="34" charset="0"/>
              </a:rPr>
              <a:t>Опека и попечительство</a:t>
            </a:r>
          </a:p>
          <a:p>
            <a:r>
              <a:rPr lang="ru-RU" sz="3600" dirty="0" smtClean="0">
                <a:cs typeface="Arial" pitchFamily="34" charset="0"/>
              </a:rPr>
              <a:t>Приёмная семья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smtClean="0">
                <a:latin typeface="+mj-lt"/>
                <a:cs typeface="Arial" pitchFamily="34" charset="0"/>
              </a:rPr>
              <a:t>Формы устройства детей-сирот</a:t>
            </a:r>
            <a:endParaRPr lang="ru-RU" sz="3200" b="1" u="sng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«Привыкание»</a:t>
            </a:r>
            <a:endParaRPr lang="ru-RU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2080"/>
            <a:ext cx="8229600" cy="3033840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Лучшее понимание проблем ребенка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Взрослые поддерживают  ребенка: мы вместе, мы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справимся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Преодоление трудностей</a:t>
            </a:r>
          </a:p>
        </p:txBody>
      </p:sp>
    </p:spTree>
    <p:extLst>
      <p:ext uri="{BB962C8B-B14F-4D97-AF65-F5344CB8AC3E}">
        <p14:creationId xmlns:p14="http://schemas.microsoft.com/office/powerpoint/2010/main" val="3061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«Привыкание»</a:t>
            </a:r>
            <a:endParaRPr lang="ru-RU" sz="3600" b="1" u="sng" dirty="0"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u="sng" dirty="0">
                <a:cs typeface="Arial" panose="020B0604020202020204" pitchFamily="34" charset="0"/>
              </a:rPr>
              <a:t>Если стадия «Уже не гость» </a:t>
            </a:r>
            <a:endParaRPr lang="ru-RU" altLang="ru-RU" b="1" u="sng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u="sng" dirty="0" smtClean="0">
                <a:cs typeface="Arial" panose="020B0604020202020204" pitchFamily="34" charset="0"/>
              </a:rPr>
              <a:t>прошла </a:t>
            </a:r>
            <a:r>
              <a:rPr lang="ru-RU" altLang="ru-RU" b="1" u="sng" dirty="0">
                <a:cs typeface="Arial" panose="020B0604020202020204" pitchFamily="34" charset="0"/>
              </a:rPr>
              <a:t>благополучно: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Ребенок повзрослел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Ведет себя естественно, независимо, самостоятельно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Реже вспоминает прошлое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Уже не отличается от других детей</a:t>
            </a:r>
          </a:p>
        </p:txBody>
      </p:sp>
    </p:spTree>
    <p:extLst>
      <p:ext uri="{BB962C8B-B14F-4D97-AF65-F5344CB8AC3E}">
        <p14:creationId xmlns:p14="http://schemas.microsoft.com/office/powerpoint/2010/main" val="2427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«Привыкание»</a:t>
            </a:r>
            <a:endParaRPr lang="ru-RU" sz="3600" b="1" u="sng" dirty="0"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u="sng" dirty="0">
                <a:cs typeface="Arial" panose="020B0604020202020204" pitchFamily="34" charset="0"/>
              </a:rPr>
              <a:t>Если стадия «Уже не гость» </a:t>
            </a:r>
            <a:endParaRPr lang="ru-RU" altLang="ru-RU" b="1" u="sng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u="sng" dirty="0" smtClean="0">
                <a:cs typeface="Arial" panose="020B0604020202020204" pitchFamily="34" charset="0"/>
              </a:rPr>
              <a:t>прошла неблагополучно:</a:t>
            </a:r>
            <a:endParaRPr lang="ru-RU" altLang="ru-RU" b="1" u="sng" dirty="0">
              <a:cs typeface="Arial" panose="020B0604020202020204" pitchFamily="34" charset="0"/>
            </a:endParaRPr>
          </a:p>
          <a:p>
            <a:r>
              <a:rPr lang="ru-RU" altLang="ru-RU" dirty="0">
                <a:cs typeface="Arial" panose="020B0604020202020204" pitchFamily="34" charset="0"/>
              </a:rPr>
              <a:t>Усугубляются недостатки личности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Появляются нездоровые привычки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Следующий кризис – подростковый </a:t>
            </a:r>
            <a:r>
              <a:rPr lang="ru-RU" altLang="ru-RU" dirty="0" smtClean="0">
                <a:cs typeface="Arial" panose="020B0604020202020204" pitchFamily="34" charset="0"/>
              </a:rPr>
              <a:t>–проходит </a:t>
            </a:r>
            <a:r>
              <a:rPr lang="ru-RU" altLang="ru-RU" dirty="0">
                <a:cs typeface="Arial" panose="020B0604020202020204" pitchFamily="34" charset="0"/>
              </a:rPr>
              <a:t>более </a:t>
            </a:r>
            <a:r>
              <a:rPr lang="ru-RU" altLang="ru-RU" dirty="0" smtClean="0">
                <a:cs typeface="Arial" panose="020B0604020202020204" pitchFamily="34" charset="0"/>
              </a:rPr>
              <a:t>тяжело </a:t>
            </a:r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sz="3600" dirty="0" smtClean="0">
                <a:cs typeface="Arial" panose="020B0604020202020204" pitchFamily="34" charset="0"/>
              </a:rPr>
              <a:t>«Стабилизация отношений»</a:t>
            </a:r>
            <a:endParaRPr lang="ru-RU" sz="3600" b="1" u="sng" dirty="0"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80520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Arial" panose="020B0604020202020204" pitchFamily="34" charset="0"/>
              </a:rPr>
              <a:t>Достижение цели</a:t>
            </a:r>
            <a:r>
              <a:rPr lang="en-US" altLang="ru-RU" dirty="0">
                <a:cs typeface="Arial" panose="020B0604020202020204" pitchFamily="34" charset="0"/>
              </a:rPr>
              <a:t> - </a:t>
            </a:r>
            <a:r>
              <a:rPr lang="ru-RU" altLang="ru-RU" dirty="0">
                <a:cs typeface="Arial" panose="020B0604020202020204" pitchFamily="34" charset="0"/>
              </a:rPr>
              <a:t>принятия ребенка в приемную семью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Уверенность в будущем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Место в социуме</a:t>
            </a:r>
          </a:p>
          <a:p>
            <a:r>
              <a:rPr lang="ru-RU" altLang="ru-RU" dirty="0">
                <a:cs typeface="Arial" panose="020B0604020202020204" pitchFamily="34" charset="0"/>
              </a:rPr>
              <a:t>«Правильный» жизненный опыт</a:t>
            </a:r>
          </a:p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23944"/>
            <a:ext cx="8352928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600" dirty="0" smtClean="0">
                <a:cs typeface="Arial" panose="020B0604020202020204" pitchFamily="34" charset="0"/>
              </a:rPr>
              <a:t>                                Итоги</a:t>
            </a:r>
            <a:endParaRPr lang="ru-RU" sz="3600" b="1" u="sng" dirty="0"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69344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cs typeface="Times New Roman" panose="02020603050405020304" pitchFamily="18" charset="0"/>
              </a:rPr>
              <a:t>К </a:t>
            </a:r>
            <a:r>
              <a:rPr lang="ru-RU" altLang="ru-RU" b="1" dirty="0">
                <a:cs typeface="Times New Roman" panose="02020603050405020304" pitchFamily="18" charset="0"/>
              </a:rPr>
              <a:t>приему ребенка надо готовиться, посещать специальные занятия;</a:t>
            </a:r>
            <a:endParaRPr lang="ru-RU" altLang="ru-RU" dirty="0"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cs typeface="Times New Roman" panose="02020603050405020304" pitchFamily="18" charset="0"/>
              </a:rPr>
              <a:t>Период </a:t>
            </a:r>
            <a:r>
              <a:rPr lang="ru-RU" altLang="ru-RU" b="1" dirty="0">
                <a:cs typeface="Times New Roman" panose="02020603050405020304" pitchFamily="18" charset="0"/>
              </a:rPr>
              <a:t>адаптации длится от 1 месяца до года, но все очень индивидуально;</a:t>
            </a:r>
            <a:endParaRPr lang="ru-RU" altLang="ru-RU" dirty="0"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cs typeface="Times New Roman" panose="02020603050405020304" pitchFamily="18" charset="0"/>
              </a:rPr>
              <a:t>В </a:t>
            </a:r>
            <a:r>
              <a:rPr lang="ru-RU" altLang="ru-RU" b="1" dirty="0">
                <a:cs typeface="Times New Roman" panose="02020603050405020304" pitchFamily="18" charset="0"/>
              </a:rPr>
              <a:t>период адаптации поведение ребенка может стать как идеальным, так и просто ужасным;</a:t>
            </a:r>
            <a:endParaRPr lang="ru-RU" altLang="ru-RU" dirty="0"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cs typeface="Times New Roman" panose="02020603050405020304" pitchFamily="18" charset="0"/>
              </a:rPr>
              <a:t>Адаптироваться </a:t>
            </a:r>
            <a:r>
              <a:rPr lang="ru-RU" altLang="ru-RU" b="1" dirty="0">
                <a:cs typeface="Times New Roman" panose="02020603050405020304" pitchFamily="18" charset="0"/>
              </a:rPr>
              <a:t>будет не только ребенок, но и семья — это процесс взаимный</a:t>
            </a:r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ru-RU" sz="4600" dirty="0" smtClean="0">
                <a:cs typeface="Arial" pitchFamily="34" charset="0"/>
              </a:rPr>
              <a:t>Это комната или её часть;</a:t>
            </a:r>
          </a:p>
          <a:p>
            <a:r>
              <a:rPr lang="ru-RU" sz="4600" u="sng" dirty="0" smtClean="0">
                <a:cs typeface="Arial" pitchFamily="34" charset="0"/>
              </a:rPr>
              <a:t>Обязательно: </a:t>
            </a:r>
          </a:p>
          <a:p>
            <a:pPr lvl="1"/>
            <a:r>
              <a:rPr lang="ru-RU" sz="4600" dirty="0" smtClean="0">
                <a:cs typeface="Arial" pitchFamily="34" charset="0"/>
              </a:rPr>
              <a:t>Место для сна;</a:t>
            </a:r>
          </a:p>
          <a:p>
            <a:pPr lvl="1"/>
            <a:r>
              <a:rPr lang="ru-RU" sz="4600" dirty="0" smtClean="0">
                <a:cs typeface="Arial" pitchFamily="34" charset="0"/>
              </a:rPr>
              <a:t>Место для хранения личных вещей, игрушек;</a:t>
            </a:r>
          </a:p>
          <a:p>
            <a:pPr lvl="1"/>
            <a:r>
              <a:rPr lang="ru-RU" sz="4600" dirty="0" smtClean="0">
                <a:cs typeface="Arial" pitchFamily="34" charset="0"/>
              </a:rPr>
              <a:t>Место для занятий;</a:t>
            </a:r>
            <a:endParaRPr lang="ru-RU" sz="4600" dirty="0">
              <a:cs typeface="Arial" pitchFamily="34" charset="0"/>
            </a:endParaRPr>
          </a:p>
          <a:p>
            <a:pPr lvl="1"/>
            <a:r>
              <a:rPr lang="ru-RU" sz="4600" dirty="0" smtClean="0">
                <a:cs typeface="Arial" pitchFamily="34" charset="0"/>
              </a:rPr>
              <a:t>Место для игр;</a:t>
            </a:r>
          </a:p>
          <a:p>
            <a:pPr marL="457200" lvl="1" indent="0">
              <a:buNone/>
            </a:pPr>
            <a:endParaRPr lang="ru-RU" sz="4600" dirty="0" smtClean="0">
              <a:cs typeface="Arial" pitchFamily="34" charset="0"/>
            </a:endParaRPr>
          </a:p>
          <a:p>
            <a:r>
              <a:rPr lang="ru-RU" sz="4600" dirty="0" smtClean="0">
                <a:cs typeface="Arial" pitchFamily="34" charset="0"/>
              </a:rPr>
              <a:t>Дающее возможность уединиться;</a:t>
            </a:r>
          </a:p>
          <a:p>
            <a:r>
              <a:rPr lang="ru-RU" sz="4600" dirty="0" smtClean="0">
                <a:cs typeface="Arial" pitchFamily="34" charset="0"/>
              </a:rPr>
              <a:t>Безопасное, удобное для ребенка;</a:t>
            </a:r>
          </a:p>
          <a:p>
            <a:r>
              <a:rPr lang="ru-RU" sz="4600" dirty="0" smtClean="0">
                <a:cs typeface="Arial" pitchFamily="34" charset="0"/>
              </a:rPr>
              <a:t>Развивающее и способствующее ведущей деятельности;</a:t>
            </a:r>
          </a:p>
          <a:p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u="sng" dirty="0" smtClean="0">
                <a:cs typeface="Arial" pitchFamily="34" charset="0"/>
              </a:rPr>
              <a:t>Личное пространство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64394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cs typeface="Arial" pitchFamily="34" charset="0"/>
              </a:rPr>
              <a:t>Больше времени в </a:t>
            </a:r>
            <a:r>
              <a:rPr lang="ru-RU" sz="2800" b="1" dirty="0" smtClean="0">
                <a:cs typeface="Arial" pitchFamily="34" charset="0"/>
              </a:rPr>
              <a:t>семейном кругу! </a:t>
            </a:r>
            <a:r>
              <a:rPr lang="ru-RU" sz="2800" dirty="0" smtClean="0">
                <a:cs typeface="Arial" pitchFamily="34" charset="0"/>
              </a:rPr>
              <a:t>Поменьше посторонних людей, избыточных впечатлений; </a:t>
            </a:r>
          </a:p>
          <a:p>
            <a:r>
              <a:rPr lang="ru-RU" sz="2800" dirty="0" smtClean="0">
                <a:cs typeface="Arial" pitchFamily="34" charset="0"/>
              </a:rPr>
              <a:t>Всё время быть с детьми. Наблюдать, слушать, разговаривать. </a:t>
            </a:r>
            <a:r>
              <a:rPr lang="ru-RU" sz="2800" b="1" dirty="0" smtClean="0">
                <a:cs typeface="Arial" pitchFamily="34" charset="0"/>
              </a:rPr>
              <a:t>Делать что-то вместе</a:t>
            </a:r>
            <a:r>
              <a:rPr lang="ru-RU" sz="2800" dirty="0" smtClean="0">
                <a:cs typeface="Arial" pitchFamily="34" charset="0"/>
              </a:rPr>
              <a:t>;</a:t>
            </a:r>
          </a:p>
          <a:p>
            <a:r>
              <a:rPr lang="ru-RU" sz="2800" dirty="0" smtClean="0">
                <a:cs typeface="Arial" pitchFamily="34" charset="0"/>
              </a:rPr>
              <a:t>Не превращайте первые дни в сплошной праздник;</a:t>
            </a:r>
          </a:p>
          <a:p>
            <a:r>
              <a:rPr lang="ru-RU" sz="2800" dirty="0" smtClean="0">
                <a:cs typeface="Arial" pitchFamily="34" charset="0"/>
              </a:rPr>
              <a:t>Не загружайте детей множеством правил поведения;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cs typeface="Arial" pitchFamily="34" charset="0"/>
              </a:rPr>
              <a:t>Рекомендации первых дней: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ru-RU" sz="3300" b="1" dirty="0" smtClean="0">
                <a:cs typeface="Arial" pitchFamily="34" charset="0"/>
              </a:rPr>
              <a:t>Ревность и соперничество </a:t>
            </a:r>
            <a:r>
              <a:rPr lang="ru-RU" sz="3300" dirty="0" smtClean="0">
                <a:cs typeface="Arial" pitchFamily="34" charset="0"/>
              </a:rPr>
              <a:t>между приёмными и кровными детьми:</a:t>
            </a:r>
            <a:endParaRPr lang="ru-RU" sz="3300" b="1" dirty="0" smtClean="0">
              <a:cs typeface="Arial" pitchFamily="34" charset="0"/>
            </a:endParaRPr>
          </a:p>
          <a:p>
            <a:pPr lvl="1"/>
            <a:r>
              <a:rPr lang="ru-RU" dirty="0" smtClean="0">
                <a:cs typeface="Arial" pitchFamily="34" charset="0"/>
              </a:rPr>
              <a:t>Расскажите кровным детям, что в появлении приёмного ребенка есть </a:t>
            </a:r>
            <a:r>
              <a:rPr lang="ru-RU" dirty="0">
                <a:cs typeface="Arial" pitchFamily="34" charset="0"/>
              </a:rPr>
              <a:t>и</a:t>
            </a:r>
            <a:r>
              <a:rPr lang="ru-RU" dirty="0" smtClean="0">
                <a:cs typeface="Arial" pitchFamily="34" charset="0"/>
              </a:rPr>
              <a:t> плюсы и минусы;</a:t>
            </a:r>
          </a:p>
          <a:p>
            <a:pPr lvl="1"/>
            <a:r>
              <a:rPr lang="ru-RU" dirty="0" smtClean="0">
                <a:cs typeface="Arial" pitchFamily="34" charset="0"/>
              </a:rPr>
              <a:t>При знакомстве с приёмным ребенком, расскажите ему о тех, кто живет с Вами, покажите фотографии;</a:t>
            </a:r>
          </a:p>
          <a:p>
            <a:pPr lvl="1"/>
            <a:r>
              <a:rPr lang="ru-RU" dirty="0" smtClean="0">
                <a:cs typeface="Arial" pitchFamily="34" charset="0"/>
              </a:rPr>
              <a:t>Уделите время налаживанию отношений между детьми: организуйте их общение;</a:t>
            </a:r>
          </a:p>
          <a:p>
            <a:pPr lvl="1"/>
            <a:r>
              <a:rPr lang="ru-RU" dirty="0" smtClean="0">
                <a:cs typeface="Arial" pitchFamily="34" charset="0"/>
              </a:rPr>
              <a:t>Избегайте сравнения детей друг с другом;</a:t>
            </a:r>
          </a:p>
          <a:p>
            <a:r>
              <a:rPr lang="ru-RU" sz="3300" b="1" dirty="0" smtClean="0">
                <a:cs typeface="Arial" pitchFamily="34" charset="0"/>
              </a:rPr>
              <a:t>Факторы риска </a:t>
            </a:r>
            <a:r>
              <a:rPr lang="ru-RU" sz="3300" dirty="0" smtClean="0">
                <a:cs typeface="Arial" pitchFamily="34" charset="0"/>
              </a:rPr>
              <a:t>– близкие по возрасту дети, или приёмный ребенок старше кровного;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u="sng" dirty="0" smtClean="0">
                <a:cs typeface="Arial" pitchFamily="34" charset="0"/>
              </a:rPr>
              <a:t>Трудность 1: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ru-RU" dirty="0" smtClean="0">
                <a:cs typeface="Arial" pitchFamily="34" charset="0"/>
              </a:rPr>
              <a:t>Выстраивание отношений с приёмным отцом:</a:t>
            </a:r>
          </a:p>
          <a:p>
            <a:pPr lvl="1"/>
            <a:r>
              <a:rPr lang="ru-RU" dirty="0" smtClean="0">
                <a:cs typeface="Arial" pitchFamily="34" charset="0"/>
              </a:rPr>
              <a:t>Обсудите вдвоем решение принять детей на воспитание. Оно должно быть зрелым;</a:t>
            </a:r>
          </a:p>
          <a:p>
            <a:pPr lvl="1"/>
            <a:r>
              <a:rPr lang="ru-RU" dirty="0" smtClean="0">
                <a:cs typeface="Arial" pitchFamily="34" charset="0"/>
              </a:rPr>
              <a:t>Продумайте, на кого и в каком объёме лягут новые обязанности;</a:t>
            </a:r>
          </a:p>
          <a:p>
            <a:pPr lvl="1"/>
            <a:r>
              <a:rPr lang="ru-RU" dirty="0" smtClean="0">
                <a:cs typeface="Arial" pitchFamily="34" charset="0"/>
              </a:rPr>
              <a:t>Подбор ребенка, знакомство, первые дни в семье </a:t>
            </a:r>
            <a:r>
              <a:rPr lang="ru-RU" b="1" dirty="0" smtClean="0">
                <a:cs typeface="Arial" pitchFamily="34" charset="0"/>
              </a:rPr>
              <a:t>– 100% участие приёмного отца; </a:t>
            </a:r>
          </a:p>
          <a:p>
            <a:pPr lvl="1"/>
            <a:r>
              <a:rPr lang="ru-RU" dirty="0" smtClean="0">
                <a:cs typeface="Arial" pitchFamily="34" charset="0"/>
              </a:rPr>
              <a:t>Совместная деятельность детей с отцом;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u="sng" dirty="0" smtClean="0">
                <a:cs typeface="Arial" pitchFamily="34" charset="0"/>
              </a:rPr>
              <a:t>Трудность 2: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19781"/>
            <a:ext cx="8229600" cy="4781128"/>
          </a:xfrm>
        </p:spPr>
        <p:txBody>
          <a:bodyPr>
            <a:noAutofit/>
          </a:bodyPr>
          <a:lstStyle/>
          <a:p>
            <a:r>
              <a:rPr lang="ru-RU" sz="2600" dirty="0" smtClean="0">
                <a:cs typeface="Arial" pitchFamily="34" charset="0"/>
              </a:rPr>
              <a:t>Много новизны, чрезмерная нагрузка на мозг ребёнка:</a:t>
            </a:r>
          </a:p>
          <a:p>
            <a:pPr lvl="1"/>
            <a:r>
              <a:rPr lang="ru-RU" sz="2600" dirty="0" smtClean="0">
                <a:cs typeface="Arial" pitchFamily="34" charset="0"/>
              </a:rPr>
              <a:t>Как можно меньше новых знакомств, визитов в гости, экскурсий, походов по магазинам, врачам;</a:t>
            </a:r>
          </a:p>
          <a:p>
            <a:pPr lvl="1"/>
            <a:r>
              <a:rPr lang="ru-RU" sz="2600" dirty="0" smtClean="0">
                <a:cs typeface="Arial" pitchFamily="34" charset="0"/>
              </a:rPr>
              <a:t>Минимум учебной и познавательной нагрузки;</a:t>
            </a:r>
            <a:endParaRPr lang="ru-RU" sz="2600" dirty="0">
              <a:cs typeface="Arial" pitchFamily="34" charset="0"/>
            </a:endParaRPr>
          </a:p>
          <a:p>
            <a:pPr lvl="1"/>
            <a:r>
              <a:rPr lang="ru-RU" sz="2600" dirty="0" smtClean="0">
                <a:cs typeface="Arial" pitchFamily="34" charset="0"/>
              </a:rPr>
              <a:t>Выделите «период спокойствия». Это позволит Вам чуть глубже узнать ребенка, а ребенку привыкнуть к Вам и к дому;</a:t>
            </a:r>
          </a:p>
          <a:p>
            <a:r>
              <a:rPr lang="ru-RU" sz="2600" dirty="0" smtClean="0">
                <a:cs typeface="Arial" pitchFamily="34" charset="0"/>
              </a:rPr>
              <a:t>«Период спокойствия» - время, которое Вы проводите в узком семейном кругу;</a:t>
            </a:r>
            <a:endParaRPr lang="ru-RU" sz="2600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u="sng" dirty="0" smtClean="0">
                <a:cs typeface="Arial" pitchFamily="34" charset="0"/>
              </a:rPr>
              <a:t>Трудность 3: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772816"/>
            <a:ext cx="3168352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cs typeface="Arial" pitchFamily="34" charset="0"/>
              </a:rPr>
              <a:t>Усыновление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smtClean="0">
                <a:latin typeface="+mj-lt"/>
                <a:cs typeface="Arial" pitchFamily="34" charset="0"/>
              </a:rPr>
              <a:t>Формы устройства детей-сирот</a:t>
            </a:r>
            <a:endParaRPr lang="ru-RU" sz="3200" b="1" u="sng" dirty="0"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52936"/>
            <a:ext cx="9131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Принятие </a:t>
            </a:r>
            <a:r>
              <a:rPr lang="ru-RU" sz="2800" dirty="0"/>
              <a:t>в семью ребёнка на правах кровного </a:t>
            </a:r>
            <a:endParaRPr lang="ru-RU" sz="2800" dirty="0" smtClean="0"/>
          </a:p>
          <a:p>
            <a:pPr algn="ctr"/>
            <a:r>
              <a:rPr lang="ru-RU" sz="2800" dirty="0" smtClean="0"/>
              <a:t>со </a:t>
            </a:r>
            <a:r>
              <a:rPr lang="ru-RU" sz="2800" dirty="0"/>
              <a:t>всеми вытекающими отсюда правами и обязанностями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17" y="4255701"/>
            <a:ext cx="3275856" cy="21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19" y="176439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cs typeface="Arial" pitchFamily="34" charset="0"/>
              </a:rPr>
              <a:t>Освоение ребенком правил поведения:</a:t>
            </a:r>
          </a:p>
          <a:p>
            <a:pPr lvl="1"/>
            <a:r>
              <a:rPr lang="ru-RU" dirty="0" smtClean="0">
                <a:cs typeface="Arial" pitchFamily="34" charset="0"/>
              </a:rPr>
              <a:t>Правил как можно меньше. Очень мало!</a:t>
            </a:r>
          </a:p>
          <a:p>
            <a:pPr lvl="1"/>
            <a:r>
              <a:rPr lang="ru-RU" dirty="0" smtClean="0">
                <a:cs typeface="Arial" pitchFamily="34" charset="0"/>
              </a:rPr>
              <a:t>Действуйте личным примером, а не выговорами;</a:t>
            </a:r>
          </a:p>
          <a:p>
            <a:pPr lvl="1"/>
            <a:r>
              <a:rPr lang="ru-RU" dirty="0" smtClean="0">
                <a:cs typeface="Arial" pitchFamily="34" charset="0"/>
              </a:rPr>
              <a:t>Оформите плакат, свод правил поведения, семейную Конституцию… Пусть освоение правил будет интересным;</a:t>
            </a:r>
          </a:p>
          <a:p>
            <a:pPr lvl="1"/>
            <a:r>
              <a:rPr lang="ru-RU" dirty="0" smtClean="0">
                <a:cs typeface="Arial" pitchFamily="34" charset="0"/>
              </a:rPr>
              <a:t>Отслеживайте, усвоил ли ребенок правила. Запаситесь терпением, и готовитесь к тому, что обучение не будет быстрым;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u="sng" dirty="0" smtClean="0">
                <a:cs typeface="Arial" pitchFamily="34" charset="0"/>
              </a:rPr>
              <a:t>Трудность 4: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64394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dirty="0" smtClean="0">
                <a:cs typeface="Arial" pitchFamily="34" charset="0"/>
              </a:rPr>
              <a:t>Привыкание к школе и детскому саду:</a:t>
            </a:r>
          </a:p>
          <a:p>
            <a:pPr lvl="1"/>
            <a:r>
              <a:rPr lang="ru-RU" sz="2600" dirty="0" smtClean="0">
                <a:cs typeface="Arial" pitchFamily="34" charset="0"/>
              </a:rPr>
              <a:t>Обязательно познакомьтесь с учителями (или воспитателями). Поделитесь своими наблюдениями;</a:t>
            </a:r>
          </a:p>
          <a:p>
            <a:pPr lvl="1"/>
            <a:r>
              <a:rPr lang="ru-RU" sz="2600" dirty="0" smtClean="0">
                <a:cs typeface="Arial" pitchFamily="34" charset="0"/>
              </a:rPr>
              <a:t>Готовьтесь к партнерству со школой (детским садом);</a:t>
            </a:r>
          </a:p>
          <a:p>
            <a:r>
              <a:rPr lang="ru-RU" sz="2600" dirty="0" smtClean="0">
                <a:cs typeface="Arial" pitchFamily="34" charset="0"/>
              </a:rPr>
              <a:t>Если есть возможность – </a:t>
            </a:r>
            <a:r>
              <a:rPr lang="ru-RU" sz="2600" b="1" dirty="0" smtClean="0">
                <a:cs typeface="Arial" pitchFamily="34" charset="0"/>
              </a:rPr>
              <a:t>не отправляйте </a:t>
            </a:r>
            <a:r>
              <a:rPr lang="ru-RU" sz="2600" dirty="0" smtClean="0">
                <a:cs typeface="Arial" pitchFamily="34" charset="0"/>
              </a:rPr>
              <a:t>ребенка в детский сад (школу) </a:t>
            </a:r>
            <a:r>
              <a:rPr lang="ru-RU" sz="2600" b="1" dirty="0" smtClean="0">
                <a:cs typeface="Arial" pitchFamily="34" charset="0"/>
              </a:rPr>
              <a:t>сразу после </a:t>
            </a:r>
            <a:r>
              <a:rPr lang="ru-RU" sz="2600" dirty="0" smtClean="0">
                <a:cs typeface="Arial" pitchFamily="34" charset="0"/>
              </a:rPr>
              <a:t>прибытия в Вашу семью;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u="sng" dirty="0" smtClean="0">
                <a:cs typeface="Arial" pitchFamily="34" charset="0"/>
              </a:rPr>
              <a:t>Трудность 5: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я презентации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1"/>
            <a:ext cx="9149715" cy="685371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057" y="1764394"/>
            <a:ext cx="8229600" cy="4525963"/>
          </a:xfrm>
        </p:spPr>
        <p:txBody>
          <a:bodyPr/>
          <a:lstStyle/>
          <a:p>
            <a:r>
              <a:rPr lang="ru-RU" dirty="0" smtClean="0">
                <a:cs typeface="Arial" pitchFamily="34" charset="0"/>
              </a:rPr>
              <a:t>Не меняйте резко режим дня и образ жизни ребенка; </a:t>
            </a:r>
          </a:p>
          <a:p>
            <a:r>
              <a:rPr lang="ru-RU" dirty="0">
                <a:cs typeface="Arial" pitchFamily="34" charset="0"/>
              </a:rPr>
              <a:t>Продумывайте совместную деятельность с детьми</a:t>
            </a:r>
            <a:r>
              <a:rPr lang="ru-RU" dirty="0" smtClean="0">
                <a:cs typeface="Arial" pitchFamily="34" charset="0"/>
              </a:rPr>
              <a:t>;</a:t>
            </a:r>
          </a:p>
          <a:p>
            <a:r>
              <a:rPr lang="ru-RU" dirty="0" smtClean="0">
                <a:cs typeface="Arial" pitchFamily="34" charset="0"/>
              </a:rPr>
              <a:t>Чем младше ребенок, тем дольше «период спокойствия» (до полугода); </a:t>
            </a:r>
          </a:p>
          <a:p>
            <a:r>
              <a:rPr lang="ru-RU" dirty="0" smtClean="0">
                <a:cs typeface="Arial" pitchFamily="34" charset="0"/>
              </a:rPr>
              <a:t>Адаптация может занять много времени.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7920880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sng" dirty="0" smtClean="0">
                <a:cs typeface="Arial" pitchFamily="34" charset="0"/>
              </a:rPr>
              <a:t>Несколько правил для родителей: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я презентации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715" cy="68537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1526857" y="1920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ГБУ НСО «Центр развития семейных форм устройства детей-сирот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 и детей, оставшихся без попечения родителей»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61627" y="2865534"/>
            <a:ext cx="3134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ru-RU" sz="2400" b="1" dirty="0">
                <a:solidFill>
                  <a:srgbClr val="002060"/>
                </a:solidFill>
              </a:rPr>
              <a:t>crsfud_ur@nso.ru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701" y="4537723"/>
            <a:ext cx="473909" cy="473909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1814" y="2949826"/>
            <a:ext cx="426656" cy="289254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5029962" y="3670912"/>
            <a:ext cx="277111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246-06-16</a:t>
            </a:r>
          </a:p>
        </p:txBody>
      </p:sp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5652120" y="4504641"/>
            <a:ext cx="2941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</a:rPr>
              <a:t>mynewfamily.ru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2723" y="3718136"/>
            <a:ext cx="291775" cy="393059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2" y="2699574"/>
            <a:ext cx="2680692" cy="26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я презентации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715" cy="6853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52" y="2825103"/>
            <a:ext cx="4541914" cy="28226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1526857" y="1767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Консультации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квалифицированных психологов.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Вас выслушают и поддержат, помогут разобраться в сложившейся ситуации 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800423" y="2675904"/>
            <a:ext cx="31349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b="1" dirty="0" smtClean="0">
                <a:solidFill>
                  <a:srgbClr val="002060"/>
                </a:solidFill>
                <a:latin typeface="+mn-lt"/>
              </a:rPr>
              <a:t>kc_ocdk@mail.ru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;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b="1" dirty="0" smtClean="0">
                <a:solidFill>
                  <a:srgbClr val="002060"/>
                </a:solidFill>
                <a:latin typeface="+mn-lt"/>
              </a:rPr>
              <a:t>sos.cdk54@gmail.com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864" y="4759946"/>
            <a:ext cx="473909" cy="473909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1814" y="2949826"/>
            <a:ext cx="426656" cy="289254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5081814" y="3796167"/>
            <a:ext cx="277111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212-09-99</a:t>
            </a:r>
          </a:p>
        </p:txBody>
      </p:sp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5629773" y="4759945"/>
            <a:ext cx="2941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+mn-lt"/>
              </a:rPr>
              <a:t>concord.websib.ru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695" y="3843391"/>
            <a:ext cx="291775" cy="3930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8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668" y="1664804"/>
            <a:ext cx="5976664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Опека и попечительство</a:t>
            </a:r>
            <a:r>
              <a:rPr lang="ru-RU" sz="3600" dirty="0" smtClean="0"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cs typeface="Arial" pitchFamily="34" charset="0"/>
              </a:rPr>
              <a:t> </a:t>
            </a:r>
            <a:r>
              <a:rPr lang="ru-RU" sz="3200" b="1" u="sng" dirty="0" smtClean="0">
                <a:cs typeface="Arial" pitchFamily="34" charset="0"/>
              </a:rPr>
              <a:t>Формы устройства детей-сирот</a:t>
            </a:r>
            <a:endParaRPr lang="ru-RU" sz="3200" b="1" u="sng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544" y="2852936"/>
            <a:ext cx="782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Принятие </a:t>
            </a:r>
            <a:r>
              <a:rPr lang="ru-RU" sz="2800" dirty="0"/>
              <a:t>в дом ребёнка на правах </a:t>
            </a:r>
            <a:r>
              <a:rPr lang="ru-RU" sz="2800" dirty="0" smtClean="0"/>
              <a:t>воспитуемого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6" y="4377916"/>
            <a:ext cx="2579711" cy="1719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79" y="4377916"/>
            <a:ext cx="2579711" cy="1719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2130" y="3977806"/>
            <a:ext cx="195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Опека (</a:t>
            </a:r>
            <a:r>
              <a:rPr lang="en-US" sz="2000" b="1" dirty="0"/>
              <a:t>&lt;</a:t>
            </a:r>
            <a:r>
              <a:rPr lang="ru-RU" sz="2000" b="1" dirty="0" smtClean="0"/>
              <a:t> 14 лет)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84578" y="3969877"/>
            <a:ext cx="305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Попечительство</a:t>
            </a:r>
            <a:r>
              <a:rPr lang="en-US" sz="2000" b="1" dirty="0" smtClean="0"/>
              <a:t> </a:t>
            </a:r>
            <a:r>
              <a:rPr lang="ru-RU" sz="2000" b="1" dirty="0" smtClean="0"/>
              <a:t>(</a:t>
            </a:r>
            <a:r>
              <a:rPr lang="en-US" sz="2000" b="1" dirty="0"/>
              <a:t>&gt;</a:t>
            </a:r>
            <a:r>
              <a:rPr lang="ru-RU" sz="2000" b="1" dirty="0" smtClean="0"/>
              <a:t> </a:t>
            </a:r>
            <a:r>
              <a:rPr lang="ru-RU" sz="2000" b="1" dirty="0"/>
              <a:t>14 </a:t>
            </a:r>
            <a:r>
              <a:rPr lang="ru-RU" sz="2000" b="1" dirty="0" smtClean="0"/>
              <a:t>лет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97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668" y="1664804"/>
            <a:ext cx="5976664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Приёмная </a:t>
            </a:r>
            <a:r>
              <a:rPr lang="ru-RU" sz="3600" dirty="0" smtClean="0"/>
              <a:t>семья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048672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smtClean="0">
                <a:cs typeface="Arial" pitchFamily="34" charset="0"/>
              </a:rPr>
              <a:t>Формы устройства детей-сирот</a:t>
            </a:r>
            <a:endParaRPr lang="ru-RU" sz="3200" b="1" u="sng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852936"/>
            <a:ext cx="87064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Форма </a:t>
            </a:r>
            <a:r>
              <a:rPr lang="ru-RU" sz="2800" dirty="0"/>
              <a:t>устройства с целью воспитания ребёнка (детей) </a:t>
            </a:r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семье на дому у приемного родителя - воспитателя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17" y="4255701"/>
            <a:ext cx="3275856" cy="21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564" y="1418783"/>
            <a:ext cx="7848872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dirty="0">
                <a:cs typeface="Arial" panose="020B0604020202020204" pitchFamily="34" charset="0"/>
              </a:rPr>
              <a:t>Адаптация в замещающей </a:t>
            </a:r>
            <a:r>
              <a:rPr lang="ru-RU" altLang="ru-RU" dirty="0" smtClean="0">
                <a:cs typeface="Arial" panose="020B0604020202020204" pitchFamily="34" charset="0"/>
              </a:rPr>
              <a:t>семье </a:t>
            </a:r>
          </a:p>
          <a:p>
            <a:pPr marL="0" indent="0" algn="ctr">
              <a:buNone/>
            </a:pPr>
            <a:endParaRPr lang="ru-RU" altLang="ru-RU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dirty="0" smtClean="0">
                <a:cs typeface="Arial" panose="020B0604020202020204" pitchFamily="34" charset="0"/>
              </a:rPr>
              <a:t>Это переходный </a:t>
            </a:r>
            <a:r>
              <a:rPr lang="ru-RU" altLang="ru-RU" dirty="0">
                <a:cs typeface="Arial" panose="020B0604020202020204" pitchFamily="34" charset="0"/>
              </a:rPr>
              <a:t>период, в процессе которого происходит привыкание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56" y="4047203"/>
            <a:ext cx="3563888" cy="24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7848872" cy="2232248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Arial" panose="020B0604020202020204" pitchFamily="34" charset="0"/>
              </a:rPr>
              <a:t>От </a:t>
            </a:r>
            <a:r>
              <a:rPr lang="ru-RU" altLang="ru-RU" dirty="0">
                <a:cs typeface="Arial" panose="020B0604020202020204" pitchFamily="34" charset="0"/>
              </a:rPr>
              <a:t>возраста </a:t>
            </a:r>
            <a:r>
              <a:rPr lang="ru-RU" altLang="ru-RU" dirty="0" smtClean="0">
                <a:cs typeface="Arial" panose="020B0604020202020204" pitchFamily="34" charset="0"/>
              </a:rPr>
              <a:t>ребенка; </a:t>
            </a:r>
            <a:endParaRPr lang="ru-RU" altLang="ru-RU" dirty="0">
              <a:cs typeface="Arial" panose="020B0604020202020204" pitchFamily="34" charset="0"/>
            </a:endParaRPr>
          </a:p>
          <a:p>
            <a:r>
              <a:rPr lang="ru-RU" altLang="ru-RU" dirty="0" smtClean="0">
                <a:cs typeface="Arial" panose="020B0604020202020204" pitchFamily="34" charset="0"/>
              </a:rPr>
              <a:t>От </a:t>
            </a:r>
            <a:r>
              <a:rPr lang="ru-RU" altLang="ru-RU" dirty="0">
                <a:cs typeface="Arial" panose="020B0604020202020204" pitchFamily="34" charset="0"/>
              </a:rPr>
              <a:t>черт его </a:t>
            </a:r>
            <a:r>
              <a:rPr lang="ru-RU" altLang="ru-RU" dirty="0" smtClean="0">
                <a:cs typeface="Arial" panose="020B0604020202020204" pitchFamily="34" charset="0"/>
              </a:rPr>
              <a:t>характера; </a:t>
            </a:r>
            <a:endParaRPr lang="ru-RU" altLang="ru-RU" dirty="0">
              <a:cs typeface="Arial" panose="020B0604020202020204" pitchFamily="34" charset="0"/>
            </a:endParaRPr>
          </a:p>
          <a:p>
            <a:r>
              <a:rPr lang="ru-RU" altLang="ru-RU" dirty="0" smtClean="0">
                <a:cs typeface="Arial" panose="020B0604020202020204" pitchFamily="34" charset="0"/>
              </a:rPr>
              <a:t>Опыт </a:t>
            </a:r>
            <a:r>
              <a:rPr lang="ru-RU" altLang="ru-RU" dirty="0">
                <a:cs typeface="Arial" panose="020B0604020202020204" pitchFamily="34" charset="0"/>
              </a:rPr>
              <a:t>прошлой </a:t>
            </a:r>
            <a:r>
              <a:rPr lang="ru-RU" altLang="ru-RU" dirty="0" smtClean="0">
                <a:cs typeface="Arial" panose="020B0604020202020204" pitchFamily="34" charset="0"/>
              </a:rPr>
              <a:t>жизни; 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6120680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600" dirty="0">
                <a:cs typeface="Arial" panose="020B0604020202020204" pitchFamily="34" charset="0"/>
              </a:rPr>
              <a:t>Адаптация зависит от:</a:t>
            </a:r>
            <a:endParaRPr lang="ru-RU" sz="3600" b="1" u="sng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648" y="4698385"/>
            <a:ext cx="8326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  <a:cs typeface="Arial" panose="020B0604020202020204" pitchFamily="34" charset="0"/>
              </a:rPr>
              <a:t>Первые реакции и самочувствие будут </a:t>
            </a:r>
            <a:r>
              <a:rPr lang="ru-RU" altLang="ru-RU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разные</a:t>
            </a:r>
            <a:endParaRPr lang="ru-RU" altLang="ru-RU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352928" cy="4824536"/>
          </a:xfrm>
        </p:spPr>
        <p:txBody>
          <a:bodyPr>
            <a:normAutofit fontScale="92500"/>
          </a:bodyPr>
          <a:lstStyle/>
          <a:p>
            <a:pPr marL="571500" indent="-457200">
              <a:lnSpc>
                <a:spcPct val="11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Желание </a:t>
            </a:r>
            <a:r>
              <a:rPr lang="ru-RU" altLang="ru-RU" dirty="0">
                <a:cs typeface="Arial" panose="020B0604020202020204" pitchFamily="34" charset="0"/>
              </a:rPr>
              <a:t>найти небезразличного взрослого и в связи с этим некоторая «</a:t>
            </a:r>
            <a:r>
              <a:rPr lang="ru-RU" altLang="ru-RU" dirty="0" err="1">
                <a:cs typeface="Arial" panose="020B0604020202020204" pitchFamily="34" charset="0"/>
              </a:rPr>
              <a:t>приставучесть</a:t>
            </a:r>
            <a:r>
              <a:rPr lang="ru-RU" altLang="ru-RU" dirty="0">
                <a:cs typeface="Arial" panose="020B0604020202020204" pitchFamily="34" charset="0"/>
              </a:rPr>
              <a:t>»</a:t>
            </a:r>
          </a:p>
          <a:p>
            <a:pPr marL="571500" indent="-457200">
              <a:lnSpc>
                <a:spcPct val="110000"/>
              </a:lnSpc>
            </a:pPr>
            <a:r>
              <a:rPr lang="ru-RU" altLang="ru-RU" dirty="0" smtClean="0">
                <a:cs typeface="Arial" panose="020B0604020202020204" pitchFamily="34" charset="0"/>
              </a:rPr>
              <a:t> Фантазирование</a:t>
            </a:r>
            <a:r>
              <a:rPr lang="ru-RU" altLang="ru-RU" dirty="0">
                <a:cs typeface="Arial" panose="020B0604020202020204" pitchFamily="34" charset="0"/>
              </a:rPr>
              <a:t>, стремление выдать желаемое за действительность</a:t>
            </a:r>
          </a:p>
          <a:p>
            <a:pPr marL="571500" indent="-457200">
              <a:lnSpc>
                <a:spcPct val="110000"/>
              </a:lnSpc>
              <a:buClr>
                <a:schemeClr val="tx1"/>
              </a:buClr>
            </a:pPr>
            <a:r>
              <a:rPr lang="ru-RU" altLang="ru-RU" dirty="0" smtClean="0">
                <a:cs typeface="Arial" panose="020B0604020202020204" pitchFamily="34" charset="0"/>
              </a:rPr>
              <a:t> Склонность </a:t>
            </a:r>
            <a:r>
              <a:rPr lang="ru-RU" altLang="ru-RU" dirty="0">
                <a:cs typeface="Arial" panose="020B0604020202020204" pitchFamily="34" charset="0"/>
              </a:rPr>
              <a:t>к агрессивному, разрушительному поведению</a:t>
            </a:r>
          </a:p>
          <a:p>
            <a:pPr marL="571500" indent="-457200">
              <a:lnSpc>
                <a:spcPct val="110000"/>
              </a:lnSpc>
              <a:buClr>
                <a:schemeClr val="tx1"/>
              </a:buClr>
            </a:pPr>
            <a:r>
              <a:rPr lang="ru-RU" altLang="ru-RU" dirty="0" smtClean="0">
                <a:cs typeface="Arial" panose="020B0604020202020204" pitchFamily="34" charset="0"/>
              </a:rPr>
              <a:t> Боязнь </a:t>
            </a:r>
            <a:r>
              <a:rPr lang="ru-RU" altLang="ru-RU" dirty="0">
                <a:cs typeface="Arial" panose="020B0604020202020204" pitchFamily="34" charset="0"/>
              </a:rPr>
              <a:t>и отказ от общения с малознакомым человеком (приемным родителем)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784976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600" dirty="0" smtClean="0">
                <a:cs typeface="Arial" panose="020B0604020202020204" pitchFamily="34" charset="0"/>
              </a:rPr>
              <a:t>Возможное негативное поведение ребенка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68415"/>
            <a:ext cx="8352928" cy="482453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ru-RU" altLang="ru-RU" dirty="0" smtClean="0">
                <a:cs typeface="Arial" panose="020B0604020202020204" pitchFamily="34" charset="0"/>
              </a:rPr>
              <a:t>Стремление </a:t>
            </a:r>
            <a:r>
              <a:rPr lang="ru-RU" altLang="ru-RU" dirty="0">
                <a:cs typeface="Arial" panose="020B0604020202020204" pitchFamily="34" charset="0"/>
              </a:rPr>
              <a:t>увеличить свою значимость в глазах других людей и в своих собственных (особенно при знакомстве с новыми людьми)</a:t>
            </a:r>
          </a:p>
          <a:p>
            <a:pPr>
              <a:buClr>
                <a:schemeClr val="tx1"/>
              </a:buClr>
            </a:pPr>
            <a:r>
              <a:rPr lang="ru-RU" altLang="ru-RU" dirty="0">
                <a:cs typeface="Arial" panose="020B0604020202020204" pitchFamily="34" charset="0"/>
              </a:rPr>
              <a:t>Желание обладать вещами, которые есть у других; как следствие возможное воровство</a:t>
            </a:r>
          </a:p>
          <a:p>
            <a:pPr>
              <a:buClr>
                <a:schemeClr val="tx1"/>
              </a:buClr>
            </a:pPr>
            <a:r>
              <a:rPr lang="ru-RU" altLang="ru-RU" dirty="0">
                <a:cs typeface="Arial" panose="020B0604020202020204" pitchFamily="34" charset="0"/>
              </a:rPr>
              <a:t>Экспериментирование и манипулирование в отношениях с другими людьми, проверка отношения окружающих к себе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784976" cy="936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3600" dirty="0" smtClean="0">
                <a:cs typeface="Arial" panose="020B0604020202020204" pitchFamily="34" charset="0"/>
              </a:rPr>
              <a:t>Возможное негативное поведение ребенка</a:t>
            </a:r>
            <a:endParaRPr lang="ru-RU" sz="36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1240</Words>
  <Application>Microsoft Office PowerPoint</Application>
  <PresentationFormat>Экран (4:3)</PresentationFormat>
  <Paragraphs>183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Franklin Gothic Book</vt:lpstr>
      <vt:lpstr>Times New Roman</vt:lpstr>
      <vt:lpstr>Тема Office</vt:lpstr>
      <vt:lpstr>АДАПТАЦИЯ РЕБЕНКА В ЗАМЕЩАЮЩЕЙ СЕМЬЕ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OrgOtdel</dc:creator>
  <cp:lastModifiedBy>master</cp:lastModifiedBy>
  <cp:revision>106</cp:revision>
  <dcterms:created xsi:type="dcterms:W3CDTF">2014-08-19T01:29:56Z</dcterms:created>
  <dcterms:modified xsi:type="dcterms:W3CDTF">2022-01-20T09:13:04Z</dcterms:modified>
</cp:coreProperties>
</file>