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30" r:id="rId2"/>
    <p:sldId id="481" r:id="rId3"/>
    <p:sldId id="486" r:id="rId4"/>
    <p:sldId id="490" r:id="rId5"/>
    <p:sldId id="482" r:id="rId6"/>
    <p:sldId id="503" r:id="rId7"/>
    <p:sldId id="483" r:id="rId8"/>
    <p:sldId id="504" r:id="rId9"/>
    <p:sldId id="491" r:id="rId10"/>
    <p:sldId id="456" r:id="rId11"/>
    <p:sldId id="489" r:id="rId12"/>
    <p:sldId id="496" r:id="rId13"/>
    <p:sldId id="497" r:id="rId14"/>
    <p:sldId id="498" r:id="rId15"/>
    <p:sldId id="473" r:id="rId16"/>
    <p:sldId id="499" r:id="rId17"/>
    <p:sldId id="500" r:id="rId18"/>
    <p:sldId id="501" r:id="rId19"/>
    <p:sldId id="502" r:id="rId20"/>
    <p:sldId id="488" r:id="rId21"/>
    <p:sldId id="474" r:id="rId22"/>
    <p:sldId id="495" r:id="rId23"/>
    <p:sldId id="475" r:id="rId24"/>
    <p:sldId id="477" r:id="rId25"/>
    <p:sldId id="492" r:id="rId26"/>
    <p:sldId id="478" r:id="rId27"/>
    <p:sldId id="505" r:id="rId28"/>
    <p:sldId id="33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920" autoAdjust="0"/>
  </p:normalViewPr>
  <p:slideViewPr>
    <p:cSldViewPr snapToGrid="0">
      <p:cViewPr varScale="1">
        <p:scale>
          <a:sx n="87" d="100"/>
          <a:sy n="87" d="100"/>
        </p:scale>
        <p:origin x="6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5EA62-0D9E-455F-861E-B0B3FE653CB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6A0D7-7F9B-430A-85BD-CCDCCD355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56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D9D8-689C-49E0-AA3D-DA04896ACFC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6DDD-F94C-491E-807B-A7B2146E9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9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D9D8-689C-49E0-AA3D-DA04896ACFC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6DDD-F94C-491E-807B-A7B2146E9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16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D9D8-689C-49E0-AA3D-DA04896ACFC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6DDD-F94C-491E-807B-A7B2146E9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06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D9D8-689C-49E0-AA3D-DA04896ACFC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6DDD-F94C-491E-807B-A7B2146E9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3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D9D8-689C-49E0-AA3D-DA04896ACFC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6DDD-F94C-491E-807B-A7B2146E9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03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D9D8-689C-49E0-AA3D-DA04896ACFC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6DDD-F94C-491E-807B-A7B2146E9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66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D9D8-689C-49E0-AA3D-DA04896ACFC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6DDD-F94C-491E-807B-A7B2146E9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7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D9D8-689C-49E0-AA3D-DA04896ACFC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6DDD-F94C-491E-807B-A7B2146E9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57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D9D8-689C-49E0-AA3D-DA04896ACFC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6DDD-F94C-491E-807B-A7B2146E9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D9D8-689C-49E0-AA3D-DA04896ACFC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6DDD-F94C-491E-807B-A7B2146E9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18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D9D8-689C-49E0-AA3D-DA04896ACFC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6DDD-F94C-491E-807B-A7B2146E9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4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DD9D8-689C-49E0-AA3D-DA04896ACFC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26DDD-F94C-491E-807B-A7B2146E9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3282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470" y="1338519"/>
            <a:ext cx="10515600" cy="8147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>Министерство образования НСО</a:t>
            </a:r>
            <a:br>
              <a:rPr lang="ru-RU" sz="1800" dirty="0" smtClean="0"/>
            </a:br>
            <a:r>
              <a:rPr lang="ru-RU" sz="1800" dirty="0" smtClean="0"/>
              <a:t>Государственное автономное учреждение дополнительного образования Новосибирской области </a:t>
            </a:r>
            <a:br>
              <a:rPr lang="ru-RU" sz="1800" dirty="0" smtClean="0"/>
            </a:br>
            <a:r>
              <a:rPr lang="ru-RU" sz="1800" dirty="0" smtClean="0"/>
              <a:t>«Областной центр развития творчества детей и юношества»</a:t>
            </a:r>
            <a:endParaRPr lang="ru-RU" sz="1800" dirty="0"/>
          </a:p>
        </p:txBody>
      </p: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796364" y="2533548"/>
            <a:ext cx="10515600" cy="38525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500" dirty="0" smtClean="0"/>
          </a:p>
          <a:p>
            <a:pPr marL="0" indent="0" algn="ctr">
              <a:buNone/>
            </a:pPr>
            <a:r>
              <a:rPr lang="ru-RU" dirty="0"/>
              <a:t>Практические рекомендации общественным экспертам по независимой оценке качества дополнительных общеобразовательных программ в рамках персонифицированного финансирования</a:t>
            </a:r>
            <a:endParaRPr lang="ru-RU" sz="2000" dirty="0" smtClean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b="1" dirty="0" smtClean="0"/>
              <a:t>Нехаев Евгений Александрович,</a:t>
            </a:r>
          </a:p>
          <a:p>
            <a:pPr marL="0" indent="0" algn="ctr">
              <a:buNone/>
            </a:pPr>
            <a:r>
              <a:rPr lang="ru-RU" sz="2000" dirty="0"/>
              <a:t>м</a:t>
            </a:r>
            <a:r>
              <a:rPr lang="ru-RU" sz="2000" dirty="0" smtClean="0"/>
              <a:t>етодист РМЦ ДОД ГАУ ДО НСО «ОЦРТДиЮ»</a:t>
            </a:r>
          </a:p>
          <a:p>
            <a:pPr marL="0" indent="0" algn="ctr">
              <a:buNone/>
            </a:pPr>
            <a:r>
              <a:rPr lang="ru-RU" sz="2000" dirty="0" smtClean="0"/>
              <a:t>региональный администратор Навигатора </a:t>
            </a:r>
            <a:r>
              <a:rPr lang="ru-RU" sz="2000" dirty="0"/>
              <a:t>ДОД </a:t>
            </a:r>
            <a:r>
              <a:rPr lang="ru-RU" sz="2000" dirty="0" smtClean="0"/>
              <a:t>НСО</a:t>
            </a: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4994" cy="120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525" y="0"/>
            <a:ext cx="1768475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47" y="1"/>
            <a:ext cx="185261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72" y="1"/>
            <a:ext cx="2027953" cy="127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60" y="-28686"/>
            <a:ext cx="4454012" cy="133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209564"/>
            <a:ext cx="12192000" cy="1191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2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900" b="1" dirty="0" smtClean="0"/>
              <a:t>Прикрепление электронной версии </a:t>
            </a:r>
            <a:r>
              <a:rPr lang="ru-RU" sz="3900" b="1" dirty="0"/>
              <a:t>образовательной </a:t>
            </a:r>
            <a:r>
              <a:rPr lang="ru-RU" sz="3900" b="1" dirty="0" smtClean="0"/>
              <a:t>программы для направления её на экспертизу</a:t>
            </a:r>
            <a:br>
              <a:rPr lang="ru-RU" sz="3900" b="1" dirty="0" smtClean="0"/>
            </a:br>
            <a:endParaRPr lang="ru-RU" sz="39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416" b="10300"/>
          <a:stretch/>
        </p:blipFill>
        <p:spPr>
          <a:xfrm>
            <a:off x="1167789" y="1944610"/>
            <a:ext cx="10346376" cy="47888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8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Отправка программы на экспертизу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239" y="18399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0339" y="2233086"/>
            <a:ext cx="117541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- Дополнительная общеобразовательная программа, разработанная и утвержденная </a:t>
            </a:r>
            <a:r>
              <a:rPr lang="ru-RU" sz="2500" dirty="0"/>
              <a:t>в соответствии с установленными действующим законодательством </a:t>
            </a:r>
            <a:r>
              <a:rPr lang="ru-RU" sz="2500" dirty="0" smtClean="0"/>
              <a:t>требованиями.</a:t>
            </a:r>
            <a:br>
              <a:rPr lang="ru-RU" sz="2500" dirty="0" smtClean="0"/>
            </a:br>
            <a:endParaRPr lang="ru-RU" sz="2500" dirty="0"/>
          </a:p>
          <a:p>
            <a:r>
              <a:rPr lang="ru-RU" sz="2500" dirty="0" smtClean="0"/>
              <a:t>- Согласие </a:t>
            </a:r>
            <a:r>
              <a:rPr lang="ru-RU" sz="2500" dirty="0"/>
              <a:t>автора на обработку персональных </a:t>
            </a:r>
            <a:r>
              <a:rPr lang="ru-RU" sz="2500" dirty="0" smtClean="0"/>
              <a:t>данных и размещение </a:t>
            </a:r>
            <a:r>
              <a:rPr lang="ru-RU" sz="2500" dirty="0"/>
              <a:t>информации об авторе и программе в Навигаторе дополнительного </a:t>
            </a:r>
            <a:r>
              <a:rPr lang="ru-RU" sz="2500" dirty="0" smtClean="0"/>
              <a:t>образования</a:t>
            </a:r>
            <a:r>
              <a:rPr lang="ru-RU" sz="2500" dirty="0"/>
              <a:t> </a:t>
            </a:r>
            <a:r>
              <a:rPr lang="ru-RU" sz="2500" dirty="0" smtClean="0"/>
              <a:t>(приложение к </a:t>
            </a:r>
            <a:r>
              <a:rPr lang="ru-RU" sz="2500" dirty="0"/>
              <a:t>Регламенту).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2590" t="74378" r="64127" b="15984"/>
          <a:stretch/>
        </p:blipFill>
        <p:spPr>
          <a:xfrm>
            <a:off x="320339" y="4943697"/>
            <a:ext cx="4097425" cy="16724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2921" t="12370" r="12440" b="43936"/>
          <a:stretch/>
        </p:blipFill>
        <p:spPr>
          <a:xfrm>
            <a:off x="6411816" y="4414683"/>
            <a:ext cx="5388033" cy="227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Настройка папки «Экспертиза»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3664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9155" y="1944610"/>
            <a:ext cx="1149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819" t="15100" r="-1" b="4257"/>
          <a:stretch/>
        </p:blipFill>
        <p:spPr>
          <a:xfrm>
            <a:off x="248855" y="2096154"/>
            <a:ext cx="9872446" cy="45152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74277" t="33896" r="14789" b="5542"/>
          <a:stretch/>
        </p:blipFill>
        <p:spPr>
          <a:xfrm>
            <a:off x="10439857" y="2034620"/>
            <a:ext cx="1503287" cy="468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Настройка папки «Экспертиза»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3664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9155" y="1944610"/>
            <a:ext cx="1149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12209" b="14217"/>
          <a:stretch/>
        </p:blipFill>
        <p:spPr>
          <a:xfrm>
            <a:off x="199155" y="1970456"/>
            <a:ext cx="8394055" cy="3473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12691" b="14538"/>
          <a:stretch/>
        </p:blipFill>
        <p:spPr>
          <a:xfrm>
            <a:off x="3927948" y="3360145"/>
            <a:ext cx="8174267" cy="334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Настройка папки «Экспертиза»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3664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9155" y="1944610"/>
            <a:ext cx="1149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3012" b="14538"/>
          <a:stretch/>
        </p:blipFill>
        <p:spPr>
          <a:xfrm>
            <a:off x="354077" y="1944610"/>
            <a:ext cx="11340128" cy="462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Выбор программ экспертом для оценки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3664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9155" y="1944610"/>
            <a:ext cx="1149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Число выставленных оценок </a:t>
            </a:r>
            <a:r>
              <a:rPr lang="ru-RU" dirty="0" smtClean="0"/>
              <a:t>отображается </a:t>
            </a:r>
            <a:r>
              <a:rPr lang="ru-RU" dirty="0"/>
              <a:t>в перечне программ для удобства </a:t>
            </a:r>
            <a:r>
              <a:rPr lang="ru-RU" dirty="0" smtClean="0"/>
              <a:t>работы.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13012" b="14538"/>
          <a:stretch/>
        </p:blipFill>
        <p:spPr>
          <a:xfrm>
            <a:off x="817764" y="2359023"/>
            <a:ext cx="10536036" cy="429375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811836" y="2787267"/>
            <a:ext cx="2853369" cy="32609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077" y="2774424"/>
            <a:ext cx="969484" cy="32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Выбор программ экспертом для оценки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3664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2531" b="14859"/>
          <a:stretch/>
        </p:blipFill>
        <p:spPr>
          <a:xfrm>
            <a:off x="523301" y="2098846"/>
            <a:ext cx="11145398" cy="455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Проверка программы размещённой в Навигаторе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3664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2740" r="15693" b="9719"/>
          <a:stretch/>
        </p:blipFill>
        <p:spPr>
          <a:xfrm>
            <a:off x="97858" y="1880710"/>
            <a:ext cx="6908869" cy="49025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36597" t="14137" r="16505" b="9880"/>
          <a:stretch/>
        </p:blipFill>
        <p:spPr>
          <a:xfrm>
            <a:off x="7094863" y="2127088"/>
            <a:ext cx="4959489" cy="451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Работа с прикреплённым материалом к программе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3664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2531" b="14538"/>
          <a:stretch/>
        </p:blipFill>
        <p:spPr>
          <a:xfrm>
            <a:off x="0" y="1836642"/>
            <a:ext cx="12192000" cy="5001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2951" t="12370" r="5573" b="9879"/>
          <a:stretch/>
        </p:blipFill>
        <p:spPr>
          <a:xfrm>
            <a:off x="4946573" y="2431532"/>
            <a:ext cx="3803115" cy="4010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</p:pic>
    </p:spTree>
    <p:extLst>
      <p:ext uri="{BB962C8B-B14F-4D97-AF65-F5344CB8AC3E}">
        <p14:creationId xmlns:p14="http://schemas.microsoft.com/office/powerpoint/2010/main" val="423546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Отправка сообщения в учреждение</a:t>
            </a:r>
            <a:br>
              <a:rPr lang="ru-RU" sz="4000" b="1" dirty="0" smtClean="0"/>
            </a:br>
            <a:r>
              <a:rPr lang="ru-RU" sz="4000" b="1" dirty="0" smtClean="0"/>
              <a:t> (автору программы)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3664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2049" b="14539"/>
          <a:stretch/>
        </p:blipFill>
        <p:spPr>
          <a:xfrm>
            <a:off x="446049" y="1944610"/>
            <a:ext cx="11513869" cy="475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Модуль </a:t>
            </a:r>
            <a:r>
              <a:rPr lang="ru-RU" sz="4000" b="1" dirty="0"/>
              <a:t>независимой оценки качества программ дополнительного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4799" y="2204476"/>
            <a:ext cx="11495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Модуль независимой оценки качества программ дополнительного образования, </a:t>
            </a:r>
            <a:r>
              <a:rPr lang="ru-RU" sz="2400" dirty="0" smtClean="0"/>
              <a:t>включает в себя: </a:t>
            </a:r>
          </a:p>
          <a:p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личный </a:t>
            </a:r>
            <a:r>
              <a:rPr lang="ru-RU" sz="2400" dirty="0"/>
              <a:t>кабинет </a:t>
            </a:r>
            <a:r>
              <a:rPr lang="ru-RU" sz="2400" dirty="0" smtClean="0"/>
              <a:t>эксперта;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функционал </a:t>
            </a:r>
            <a:r>
              <a:rPr lang="ru-RU" sz="2400" dirty="0"/>
              <a:t>для экспертной оценки условий проведения </a:t>
            </a:r>
            <a:r>
              <a:rPr lang="ru-RU" sz="2400" dirty="0" smtClean="0"/>
              <a:t>программ</a:t>
            </a:r>
            <a:r>
              <a:rPr lang="ru-RU" sz="2400" dirty="0"/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функционал </a:t>
            </a:r>
            <a:r>
              <a:rPr lang="ru-RU" sz="2400" dirty="0"/>
              <a:t>для экспертной оценки качества методической подготовки </a:t>
            </a:r>
            <a:r>
              <a:rPr lang="ru-RU" sz="2400" dirty="0" smtClean="0"/>
              <a:t>программ</a:t>
            </a:r>
            <a:r>
              <a:rPr lang="ru-RU" sz="2400" dirty="0"/>
              <a:t>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7492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Ознакомление экспертом с оценками родителей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0171" y="2012506"/>
            <a:ext cx="1149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Эксперту </a:t>
            </a:r>
            <a:r>
              <a:rPr lang="ru-RU" dirty="0"/>
              <a:t>доступны обезличенные средние оценки </a:t>
            </a:r>
            <a:r>
              <a:rPr lang="ru-RU" dirty="0" smtClean="0"/>
              <a:t>родителей.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3012" t="17509" r="75693" b="23535"/>
          <a:stretch/>
        </p:blipFill>
        <p:spPr>
          <a:xfrm>
            <a:off x="446049" y="2625848"/>
            <a:ext cx="1377108" cy="40431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12370" b="14699"/>
          <a:stretch/>
        </p:blipFill>
        <p:spPr>
          <a:xfrm>
            <a:off x="1991910" y="2554393"/>
            <a:ext cx="9989919" cy="40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Оценка программы экспертом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2650" t="12691" r="12891" b="18393"/>
          <a:stretch/>
        </p:blipFill>
        <p:spPr>
          <a:xfrm>
            <a:off x="1385695" y="1944610"/>
            <a:ext cx="9077900" cy="472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Паспорт программы в Навигаторе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3042" t="18796" r="20030" b="9558"/>
          <a:stretch/>
        </p:blipFill>
        <p:spPr>
          <a:xfrm>
            <a:off x="176272" y="1922442"/>
            <a:ext cx="6940628" cy="49135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5332" t="15582" r="17680" b="14217"/>
          <a:stretch/>
        </p:blipFill>
        <p:spPr>
          <a:xfrm>
            <a:off x="7311526" y="2427654"/>
            <a:ext cx="4696859" cy="394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1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Оценка программы экспертом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0171" y="1968438"/>
            <a:ext cx="1149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заполнения анкеты </a:t>
            </a:r>
            <a:r>
              <a:rPr lang="ru-RU" dirty="0" smtClean="0"/>
              <a:t>эксперту для </a:t>
            </a:r>
            <a:r>
              <a:rPr lang="ru-RU" dirty="0"/>
              <a:t>ознакомления </a:t>
            </a:r>
            <a:r>
              <a:rPr lang="ru-RU" dirty="0" smtClean="0"/>
              <a:t>доступны средние </a:t>
            </a:r>
            <a:r>
              <a:rPr lang="ru-RU" dirty="0"/>
              <a:t>оценки других </a:t>
            </a:r>
            <a:r>
              <a:rPr lang="ru-RU" dirty="0" smtClean="0"/>
              <a:t>экспертов.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12691" b="20161"/>
          <a:stretch/>
        </p:blipFill>
        <p:spPr>
          <a:xfrm>
            <a:off x="210171" y="2429525"/>
            <a:ext cx="11686075" cy="441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Личный кабинет образовательного учреждения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7712" b="37188"/>
          <a:stretch/>
        </p:blipFill>
        <p:spPr>
          <a:xfrm>
            <a:off x="159152" y="2387161"/>
            <a:ext cx="11827200" cy="366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Настройка папки «Программы»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9317" b="13575"/>
          <a:stretch/>
        </p:blipFill>
        <p:spPr>
          <a:xfrm>
            <a:off x="616351" y="1944610"/>
            <a:ext cx="11013195" cy="47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Папка «Программы»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65256" y="1992521"/>
            <a:ext cx="32156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На экран можно вывести следующую информацию:</a:t>
            </a:r>
          </a:p>
          <a:p>
            <a:endParaRPr lang="ru-RU" sz="2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 smtClean="0"/>
              <a:t>Оценки экспертов.</a:t>
            </a:r>
            <a:endParaRPr lang="ru-RU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 smtClean="0"/>
              <a:t>Статус экспертизы.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 smtClean="0"/>
              <a:t>Дата направления в экспертизу.</a:t>
            </a:r>
            <a:endParaRPr lang="ru-RU" sz="25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71" t="24096" r="49851" b="24338"/>
          <a:stretch/>
        </p:blipFill>
        <p:spPr>
          <a:xfrm>
            <a:off x="3899971" y="2119570"/>
            <a:ext cx="7872929" cy="461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Оценки экспертов в программе 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2883" t="12691" r="12350" b="12669"/>
          <a:stretch/>
        </p:blipFill>
        <p:spPr>
          <a:xfrm>
            <a:off x="2247441" y="1959440"/>
            <a:ext cx="8438920" cy="473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470" y="1338519"/>
            <a:ext cx="10515600" cy="81474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Министерство образования НСО</a:t>
            </a:r>
            <a:br>
              <a:rPr lang="ru-RU" sz="1800" dirty="0" smtClean="0"/>
            </a:br>
            <a:r>
              <a:rPr lang="ru-RU" sz="1600" dirty="0">
                <a:solidFill>
                  <a:prstClr val="white"/>
                </a:solidFill>
              </a:rPr>
              <a:t>Государственное автономное учреждение дополнительного образования Новосибирской области </a:t>
            </a:r>
            <a:br>
              <a:rPr lang="ru-RU" sz="1600" dirty="0">
                <a:solidFill>
                  <a:prstClr val="white"/>
                </a:solidFill>
              </a:rPr>
            </a:br>
            <a:r>
              <a:rPr lang="ru-RU" sz="1600" dirty="0">
                <a:solidFill>
                  <a:prstClr val="white"/>
                </a:solidFill>
              </a:rPr>
              <a:t>«Областной центр развития творчества детей и юношества»</a:t>
            </a:r>
            <a:endParaRPr lang="ru-RU" sz="1800" dirty="0"/>
          </a:p>
        </p:txBody>
      </p: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796364" y="2533548"/>
            <a:ext cx="10515600" cy="38525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2400" b="1" dirty="0" smtClean="0"/>
              <a:t>Нехаев Евгений Александрович,</a:t>
            </a:r>
          </a:p>
          <a:p>
            <a:pPr marL="0" indent="0" algn="ctr">
              <a:buNone/>
            </a:pPr>
            <a:r>
              <a:rPr lang="ru-RU" sz="2400" dirty="0"/>
              <a:t>м</a:t>
            </a:r>
            <a:r>
              <a:rPr lang="ru-RU" sz="2400" dirty="0" smtClean="0"/>
              <a:t>етодист РМЦ ДОД ГАУ ДО НСО «ОЦРТДиЮ», </a:t>
            </a:r>
          </a:p>
          <a:p>
            <a:pPr marL="0" indent="0" algn="ctr">
              <a:buNone/>
            </a:pPr>
            <a:r>
              <a:rPr lang="ru-RU" sz="2400" dirty="0" smtClean="0"/>
              <a:t>региональный администратор Навигатора ДОД НСО.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Контактная информация: </a:t>
            </a:r>
            <a:br>
              <a:rPr lang="ru-RU" sz="2400" dirty="0" smtClean="0"/>
            </a:br>
            <a:r>
              <a:rPr lang="ru-RU" sz="2400" dirty="0" smtClean="0"/>
              <a:t>сот. т. </a:t>
            </a:r>
            <a:r>
              <a:rPr lang="ru-RU" sz="2400" b="1" dirty="0" smtClean="0"/>
              <a:t>8-923-240-0666</a:t>
            </a:r>
            <a:r>
              <a:rPr lang="ru-RU" sz="2400" dirty="0" smtClean="0"/>
              <a:t>,  </a:t>
            </a:r>
            <a:br>
              <a:rPr lang="ru-RU" sz="2400" dirty="0" smtClean="0"/>
            </a:br>
            <a:r>
              <a:rPr lang="en-US" sz="2400" dirty="0" smtClean="0"/>
              <a:t>e-mail - </a:t>
            </a:r>
            <a:r>
              <a:rPr lang="ru-RU" sz="2400" b="1" dirty="0" smtClean="0"/>
              <a:t>nea@donso.su</a:t>
            </a:r>
            <a:endParaRPr lang="ru-RU" sz="2400" b="1" dirty="0"/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4994" cy="120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524" y="0"/>
            <a:ext cx="1768475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193" y="-14343"/>
            <a:ext cx="185261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818" y="0"/>
            <a:ext cx="1983706" cy="133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06" y="-33504"/>
            <a:ext cx="4454012" cy="133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209564"/>
            <a:ext cx="12192000" cy="1191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2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Формирование анкет для оценки программ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12531" b="14377"/>
          <a:stretch/>
        </p:blipFill>
        <p:spPr>
          <a:xfrm>
            <a:off x="346890" y="1959439"/>
            <a:ext cx="11452959" cy="470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Анкета для оценки программ экспертами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3494" b="20161"/>
          <a:stretch/>
        </p:blipFill>
        <p:spPr>
          <a:xfrm>
            <a:off x="446049" y="2585298"/>
            <a:ext cx="11326851" cy="4227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6050" y="1938967"/>
            <a:ext cx="1118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Анкета для оценки программ экспертами составлена согласно критериям </a:t>
            </a:r>
            <a:r>
              <a:rPr lang="ru-RU" dirty="0"/>
              <a:t>оценки дополнительных общеобразовательных программ, заявленных </a:t>
            </a:r>
            <a:r>
              <a:rPr lang="ru-RU" dirty="0" smtClean="0"/>
              <a:t>на общественную экспертизу.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2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Создание аккаунтов для экспертов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02" t="14643" r="1546" b="30763"/>
          <a:stretch/>
        </p:blipFill>
        <p:spPr>
          <a:xfrm>
            <a:off x="88135" y="2357610"/>
            <a:ext cx="11942284" cy="37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Инструкция для эксперта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60984" y="2262356"/>
            <a:ext cx="69343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8163" t="9799" r="16596" b="8755"/>
          <a:stretch/>
        </p:blipFill>
        <p:spPr>
          <a:xfrm>
            <a:off x="-370435" y="1938666"/>
            <a:ext cx="6925471" cy="48631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7891" t="9800" r="16415" b="8273"/>
          <a:stretch/>
        </p:blipFill>
        <p:spPr>
          <a:xfrm>
            <a:off x="6643170" y="1938666"/>
            <a:ext cx="6933467" cy="486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Личный кабинет эксперта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71" t="13815" r="86356" b="61446"/>
          <a:stretch/>
        </p:blipFill>
        <p:spPr>
          <a:xfrm>
            <a:off x="345856" y="2292605"/>
            <a:ext cx="3987119" cy="4148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0984" y="2262356"/>
            <a:ext cx="69343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В </a:t>
            </a:r>
            <a:r>
              <a:rPr lang="ru-RU" sz="2200" dirty="0"/>
              <a:t>папке «</a:t>
            </a:r>
            <a:r>
              <a:rPr lang="ru-RU" sz="2200" dirty="0" smtClean="0"/>
              <a:t>Организации» </a:t>
            </a:r>
            <a:r>
              <a:rPr lang="ru-RU" sz="2200" dirty="0"/>
              <a:t>эксперт имеет доступ ко всем организациям дополнительного образования (ОДО), зарегистрированным в Навигаторе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endParaRPr lang="ru-RU" sz="2200" dirty="0"/>
          </a:p>
          <a:p>
            <a:r>
              <a:rPr lang="ru-RU" sz="2200" dirty="0"/>
              <a:t>В папке </a:t>
            </a:r>
            <a:r>
              <a:rPr lang="ru-RU" sz="2200" dirty="0" smtClean="0"/>
              <a:t>«Программы» </a:t>
            </a:r>
            <a:r>
              <a:rPr lang="ru-RU" sz="2200" dirty="0"/>
              <a:t>– доступ ко всем программам, добавленным организациями ОДО, в Навигатор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endParaRPr lang="ru-RU" sz="2200" dirty="0"/>
          </a:p>
          <a:p>
            <a:r>
              <a:rPr lang="ru-RU" sz="2200" dirty="0"/>
              <a:t>В папке </a:t>
            </a:r>
            <a:r>
              <a:rPr lang="ru-RU" sz="2200" dirty="0" smtClean="0"/>
              <a:t>«Экспертиза» </a:t>
            </a:r>
            <a:r>
              <a:rPr lang="ru-RU" sz="2200" dirty="0"/>
              <a:t>– доступ ко всем программам, направленным организациями на экспертизу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endParaRPr lang="ru-RU" sz="2200" dirty="0"/>
          </a:p>
          <a:p>
            <a:r>
              <a:rPr lang="ru-RU" sz="2200" dirty="0"/>
              <a:t>В папке </a:t>
            </a:r>
            <a:r>
              <a:rPr lang="ru-RU" sz="2200" dirty="0" smtClean="0"/>
              <a:t>«Экспертные листы» </a:t>
            </a:r>
            <a:r>
              <a:rPr lang="ru-RU" sz="2200" dirty="0"/>
              <a:t>– доступ к экспертным листам. </a:t>
            </a:r>
          </a:p>
        </p:txBody>
      </p:sp>
    </p:spTree>
    <p:extLst>
      <p:ext uri="{BB962C8B-B14F-4D97-AF65-F5344CB8AC3E}">
        <p14:creationId xmlns:p14="http://schemas.microsoft.com/office/powerpoint/2010/main" val="36013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Личный кабинет эксперта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60984" y="2262356"/>
            <a:ext cx="69343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12370" b="8755"/>
          <a:stretch/>
        </p:blipFill>
        <p:spPr>
          <a:xfrm>
            <a:off x="104483" y="1942793"/>
            <a:ext cx="9112961" cy="40431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12531" b="16305"/>
          <a:stretch/>
        </p:blipFill>
        <p:spPr>
          <a:xfrm>
            <a:off x="3834337" y="3468188"/>
            <a:ext cx="8253180" cy="330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Папка «Экспертные листы»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2851" b="14378"/>
          <a:stretch/>
        </p:blipFill>
        <p:spPr>
          <a:xfrm>
            <a:off x="126722" y="1872197"/>
            <a:ext cx="11970420" cy="489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7425</TotalTime>
  <Words>310</Words>
  <Application>Microsoft Office PowerPoint</Application>
  <PresentationFormat>Широкоэкранный</PresentationFormat>
  <Paragraphs>64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Министерство образования НСО Государственное автономное учреждение дополнительного образования Новосибирской области  «Областной центр развития творчества детей и юношества»</vt:lpstr>
      <vt:lpstr>Модуль независимой оценки качества программ дополнительного образования</vt:lpstr>
      <vt:lpstr>Формирование анкет для оценки программ </vt:lpstr>
      <vt:lpstr>Анкета для оценки программ экспертами</vt:lpstr>
      <vt:lpstr>Создание аккаунтов для экспертов</vt:lpstr>
      <vt:lpstr>Инструкция для эксперта</vt:lpstr>
      <vt:lpstr>Личный кабинет эксперта</vt:lpstr>
      <vt:lpstr>Личный кабинет эксперта</vt:lpstr>
      <vt:lpstr>Папка «Экспертные листы»</vt:lpstr>
      <vt:lpstr> Прикрепление электронной версии образовательной программы для направления её на экспертизу </vt:lpstr>
      <vt:lpstr>Отправка программы на экспертизу</vt:lpstr>
      <vt:lpstr>Настройка папки «Экспертиза»</vt:lpstr>
      <vt:lpstr>Настройка папки «Экспертиза»</vt:lpstr>
      <vt:lpstr>Настройка папки «Экспертиза»</vt:lpstr>
      <vt:lpstr>Выбор программ экспертом для оценки</vt:lpstr>
      <vt:lpstr>Выбор программ экспертом для оценки</vt:lpstr>
      <vt:lpstr>Проверка программы размещённой в Навигаторе</vt:lpstr>
      <vt:lpstr>Работа с прикреплённым материалом к программе</vt:lpstr>
      <vt:lpstr>Отправка сообщения в учреждение  (автору программы)</vt:lpstr>
      <vt:lpstr>Ознакомление экспертом с оценками родителей</vt:lpstr>
      <vt:lpstr>Оценка программы экспертом</vt:lpstr>
      <vt:lpstr>Паспорт программы в Навигаторе</vt:lpstr>
      <vt:lpstr>Оценка программы экспертом</vt:lpstr>
      <vt:lpstr>Личный кабинет образовательного учреждения</vt:lpstr>
      <vt:lpstr>Настройка папки «Программы»</vt:lpstr>
      <vt:lpstr>Папка «Программы»</vt:lpstr>
      <vt:lpstr>Оценки экспертов в программе </vt:lpstr>
      <vt:lpstr>Министерство образования НСО Государственное автономное учреждение дополнительного образования Новосибирской области  «Областной центр развития творчества детей и юношества»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Администратор</dc:creator>
  <cp:lastModifiedBy>Администратор</cp:lastModifiedBy>
  <cp:revision>430</cp:revision>
  <dcterms:created xsi:type="dcterms:W3CDTF">2018-04-28T02:53:40Z</dcterms:created>
  <dcterms:modified xsi:type="dcterms:W3CDTF">2019-12-10T02:07:55Z</dcterms:modified>
</cp:coreProperties>
</file>