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68" r:id="rId1"/>
    <p:sldMasterId id="2147483990" r:id="rId2"/>
  </p:sldMasterIdLst>
  <p:notesMasterIdLst>
    <p:notesMasterId r:id="rId11"/>
  </p:notesMasterIdLst>
  <p:sldIdLst>
    <p:sldId id="415" r:id="rId3"/>
    <p:sldId id="470" r:id="rId4"/>
    <p:sldId id="520" r:id="rId5"/>
    <p:sldId id="521" r:id="rId6"/>
    <p:sldId id="522" r:id="rId7"/>
    <p:sldId id="523" r:id="rId8"/>
    <p:sldId id="524" r:id="rId9"/>
    <p:sldId id="465" r:id="rId10"/>
  </p:sldIdLst>
  <p:sldSz cx="9144000" cy="5143500" type="screen16x9"/>
  <p:notesSz cx="6858000" cy="9947275"/>
  <p:embeddedFontLst>
    <p:embeddedFont>
      <p:font typeface="Trebuchet MS" panose="020B0603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custDataLst>
    <p:tags r:id="rId22"/>
  </p:custData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1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ина Викторовна Утюпина" initials="ГВУ" lastIdx="2" clrIdx="0">
    <p:extLst>
      <p:ext uri="{19B8F6BF-5375-455C-9EA6-DF929625EA0E}">
        <p15:presenceInfo xmlns:p15="http://schemas.microsoft.com/office/powerpoint/2012/main" userId="S-1-5-21-1244378311-2895761165-2769417451-1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9C4"/>
    <a:srgbClr val="44B26C"/>
    <a:srgbClr val="FFC619"/>
    <a:srgbClr val="BC5D60"/>
    <a:srgbClr val="FFE593"/>
    <a:srgbClr val="9ADEBE"/>
    <a:srgbClr val="66CC9B"/>
    <a:srgbClr val="7BBBD7"/>
    <a:srgbClr val="C97D7F"/>
    <a:srgbClr val="43A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98" autoAdjust="0"/>
    <p:restoredTop sz="84191" autoAdjust="0"/>
  </p:normalViewPr>
  <p:slideViewPr>
    <p:cSldViewPr>
      <p:cViewPr varScale="1">
        <p:scale>
          <a:sx n="98" d="100"/>
          <a:sy n="98" d="100"/>
        </p:scale>
        <p:origin x="461" y="72"/>
      </p:cViewPr>
      <p:guideLst>
        <p:guide orient="horz" pos="373"/>
        <p:guide pos="1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69;&#1060;&#1059;\&#1086;&#1073;&#1097;&#1072;&#1103;%20&#1079;&#1072;&#1103;&#1074;&#1082;&#1072;%20&#1085;&#1072;%20&#1069;&#1060;&#1059;%202019%20&#1089;&#1086;&#1082;&#1088;&#1072;&#1097;&#1077;&#1085;&#1085;&#1099;&#108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69;&#1060;&#1059;\&#1086;&#1073;&#1097;&#1072;&#1103;%20&#1079;&#1072;&#1103;&#1074;&#1082;&#1072;%20&#1085;&#1072;%20&#1069;&#1060;&#1059;%202019%20&#1089;&#1086;&#1082;&#1088;&#1072;&#1097;&#1077;&#1085;&#1085;&#1099;&#108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Лист2!$B$4</c:f>
              <c:strCache>
                <c:ptCount val="1"/>
                <c:pt idx="0">
                  <c:v>ОО, участники апробации ЭФУ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-1.22549019607844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D0-47D0-8D4E-9C1DE2980F65}"/>
                </c:ext>
              </c:extLst>
            </c:dLbl>
            <c:dLbl>
              <c:idx val="3"/>
              <c:layout>
                <c:manualLayout>
                  <c:x val="-9.8039215686274508E-3"/>
                  <c:y val="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D0-47D0-8D4E-9C1DE2980F65}"/>
                </c:ext>
              </c:extLst>
            </c:dLbl>
            <c:dLbl>
              <c:idx val="4"/>
              <c:layout>
                <c:manualLayout>
                  <c:x val="-1.2254901960784314E-2"/>
                  <c:y val="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4D0-47D0-8D4E-9C1DE2980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Лист2!$C$3:$G$3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Лист2!$C$4:$G$4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11</c:v>
                </c:pt>
                <c:pt idx="3">
                  <c:v>21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D0-47D0-8D4E-9C1DE2980F65}"/>
            </c:ext>
          </c:extLst>
        </c:ser>
        <c:ser>
          <c:idx val="1"/>
          <c:order val="1"/>
          <c:tx>
            <c:strRef>
              <c:f>Лист2!$B$5</c:f>
              <c:strCache>
                <c:ptCount val="1"/>
                <c:pt idx="0">
                  <c:v>Учителя-апробаторы ЭФУ, чел.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9607843137254881E-2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4D0-47D0-8D4E-9C1DE2980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Лист2!$C$3:$G$3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Лист2!$C$5:$G$5</c:f>
              <c:numCache>
                <c:formatCode>General</c:formatCode>
                <c:ptCount val="5"/>
                <c:pt idx="0">
                  <c:v>11</c:v>
                </c:pt>
                <c:pt idx="1">
                  <c:v>28</c:v>
                </c:pt>
                <c:pt idx="2">
                  <c:v>23</c:v>
                </c:pt>
                <c:pt idx="3">
                  <c:v>55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D0-47D0-8D4E-9C1DE2980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36012040"/>
        <c:axId val="436012696"/>
        <c:axId val="0"/>
      </c:bar3DChart>
      <c:catAx>
        <c:axId val="43601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6012696"/>
        <c:crosses val="autoZero"/>
        <c:auto val="1"/>
        <c:lblAlgn val="ctr"/>
        <c:lblOffset val="100"/>
        <c:noMultiLvlLbl val="0"/>
      </c:catAx>
      <c:valAx>
        <c:axId val="43601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6012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80927384076992E-2"/>
          <c:y val="4.2083333333333355E-2"/>
          <c:w val="0.87753018372703417"/>
          <c:h val="0.720887649460484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Лист2!$B$6</c:f>
              <c:strCache>
                <c:ptCount val="1"/>
                <c:pt idx="0">
                  <c:v>Количество выдачи ЭФУ, шт.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Лист2!$C$3:$G$3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Лист2!$C$6:$G$6</c:f>
              <c:numCache>
                <c:formatCode>General</c:formatCode>
                <c:ptCount val="5"/>
                <c:pt idx="0">
                  <c:v>323</c:v>
                </c:pt>
                <c:pt idx="1">
                  <c:v>820</c:v>
                </c:pt>
                <c:pt idx="2">
                  <c:v>583</c:v>
                </c:pt>
                <c:pt idx="3">
                  <c:v>1000</c:v>
                </c:pt>
                <c:pt idx="4">
                  <c:v>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A-4005-9BF3-E080CFD90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04341184"/>
        <c:axId val="204343808"/>
        <c:axId val="0"/>
      </c:bar3DChart>
      <c:catAx>
        <c:axId val="20434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343808"/>
        <c:crosses val="autoZero"/>
        <c:auto val="1"/>
        <c:lblAlgn val="ctr"/>
        <c:lblOffset val="100"/>
        <c:noMultiLvlLbl val="0"/>
      </c:catAx>
      <c:valAx>
        <c:axId val="20434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34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5BCD4-291C-4F53-A58F-6FBD316221F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5CCC3D5-B9C1-4C2C-90B0-A1EB0EE67540}">
      <dgm:prSet phldrT="[Текст]" custT="1"/>
      <dgm:spPr>
        <a:solidFill>
          <a:srgbClr val="3E99C4"/>
        </a:solidFill>
      </dgm:spPr>
      <dgm:t>
        <a:bodyPr/>
        <a:lstStyle/>
        <a:p>
          <a:r>
            <a:rPr lang="ru-RU" sz="1400" b="0" kern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Трансформация учебного процесса за счет реализации новых педагогических технологий, связанных с использованием ЭФУ, развитие системы электронного обучения</a:t>
          </a:r>
          <a:endParaRPr lang="ru-RU" sz="1400" b="0" kern="0" dirty="0"/>
        </a:p>
      </dgm:t>
    </dgm:pt>
    <dgm:pt modelId="{62B28BF3-B541-4254-BE98-0B68E5901411}" type="parTrans" cxnId="{A7E5FB28-073E-4EAC-8405-AF6DD158BD65}">
      <dgm:prSet/>
      <dgm:spPr/>
      <dgm:t>
        <a:bodyPr/>
        <a:lstStyle/>
        <a:p>
          <a:endParaRPr lang="ru-RU"/>
        </a:p>
      </dgm:t>
    </dgm:pt>
    <dgm:pt modelId="{1D814212-2F32-43B6-B825-66C4231C97F4}" type="sibTrans" cxnId="{A7E5FB28-073E-4EAC-8405-AF6DD158BD65}">
      <dgm:prSet/>
      <dgm:spPr/>
      <dgm:t>
        <a:bodyPr/>
        <a:lstStyle/>
        <a:p>
          <a:endParaRPr lang="ru-RU"/>
        </a:p>
      </dgm:t>
    </dgm:pt>
    <dgm:pt modelId="{034E0C26-7035-449D-9CAC-5062E57C33BD}">
      <dgm:prSet phldrT="[Текст]" custT="1"/>
      <dgm:spPr>
        <a:solidFill>
          <a:srgbClr val="44B26C"/>
        </a:solidFill>
      </dgm:spPr>
      <dgm:t>
        <a:bodyPr/>
        <a:lstStyle/>
        <a:p>
          <a:r>
            <a:rPr lang="ru-RU" sz="1400" b="0" kern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Успешная интеграция ЭФУ в информационно-образовательную среду ОО</a:t>
          </a:r>
          <a:endParaRPr lang="ru-RU" sz="1400" b="0" kern="0" dirty="0"/>
        </a:p>
      </dgm:t>
    </dgm:pt>
    <dgm:pt modelId="{0FB5E9B2-0A4C-40D3-987E-7B2D7AA83AD4}" type="parTrans" cxnId="{6BFA37C0-90CB-4A2B-AE32-2A0CD5B18A5F}">
      <dgm:prSet/>
      <dgm:spPr/>
      <dgm:t>
        <a:bodyPr/>
        <a:lstStyle/>
        <a:p>
          <a:endParaRPr lang="ru-RU"/>
        </a:p>
      </dgm:t>
    </dgm:pt>
    <dgm:pt modelId="{521A5AE4-0321-48B0-BC22-ABC49C08947E}" type="sibTrans" cxnId="{6BFA37C0-90CB-4A2B-AE32-2A0CD5B18A5F}">
      <dgm:prSet/>
      <dgm:spPr/>
      <dgm:t>
        <a:bodyPr/>
        <a:lstStyle/>
        <a:p>
          <a:endParaRPr lang="ru-RU"/>
        </a:p>
      </dgm:t>
    </dgm:pt>
    <dgm:pt modelId="{F0EF6559-F5A3-468E-AB46-4B13EFCF897A}">
      <dgm:prSet/>
      <dgm:spPr>
        <a:ln>
          <a:solidFill>
            <a:srgbClr val="44B26C"/>
          </a:solidFill>
        </a:ln>
      </dgm:spPr>
      <dgm:t>
        <a:bodyPr/>
        <a:lstStyle/>
        <a:p>
          <a:endParaRPr lang="ru-RU"/>
        </a:p>
      </dgm:t>
    </dgm:pt>
    <dgm:pt modelId="{411D17A6-E217-4EE3-BE44-7F779D2EDD2C}" type="parTrans" cxnId="{1BA4C7C2-2681-4A0C-AFC4-CC6F3C7EDA07}">
      <dgm:prSet/>
      <dgm:spPr/>
      <dgm:t>
        <a:bodyPr/>
        <a:lstStyle/>
        <a:p>
          <a:endParaRPr lang="ru-RU"/>
        </a:p>
      </dgm:t>
    </dgm:pt>
    <dgm:pt modelId="{207AB9F9-C59C-4378-9354-1004592DF9D7}" type="sibTrans" cxnId="{1BA4C7C2-2681-4A0C-AFC4-CC6F3C7EDA07}">
      <dgm:prSet/>
      <dgm:spPr/>
      <dgm:t>
        <a:bodyPr/>
        <a:lstStyle/>
        <a:p>
          <a:endParaRPr lang="ru-RU"/>
        </a:p>
      </dgm:t>
    </dgm:pt>
    <dgm:pt modelId="{20A86D53-098B-45B8-BCC6-1C2D0CB046C9}">
      <dgm:prSet custT="1"/>
      <dgm:spPr>
        <a:solidFill>
          <a:srgbClr val="BC5D60"/>
        </a:solidFill>
      </dgm:spPr>
      <dgm:t>
        <a:bodyPr/>
        <a:lstStyle/>
        <a:p>
          <a:r>
            <a:rPr lang="ru-RU" sz="1400" b="0" kern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Улучшение качества образовательных услуг за счет эффективного использования электронного образовательного контента и новых образовательных технологий в образовательном процессе</a:t>
          </a:r>
          <a:endParaRPr lang="ru-RU" sz="1400" b="0" dirty="0"/>
        </a:p>
      </dgm:t>
    </dgm:pt>
    <dgm:pt modelId="{7C91C9F9-653A-4574-9069-8FC60698DB15}" type="parTrans" cxnId="{EA909483-E289-4157-9D28-E5038BBC204E}">
      <dgm:prSet/>
      <dgm:spPr/>
      <dgm:t>
        <a:bodyPr/>
        <a:lstStyle/>
        <a:p>
          <a:endParaRPr lang="ru-RU"/>
        </a:p>
      </dgm:t>
    </dgm:pt>
    <dgm:pt modelId="{7B25DB8B-C5DD-440E-8D12-ABB282B2D8FD}" type="sibTrans" cxnId="{EA909483-E289-4157-9D28-E5038BBC204E}">
      <dgm:prSet/>
      <dgm:spPr/>
      <dgm:t>
        <a:bodyPr/>
        <a:lstStyle/>
        <a:p>
          <a:endParaRPr lang="ru-RU"/>
        </a:p>
      </dgm:t>
    </dgm:pt>
    <dgm:pt modelId="{01E9D460-A5AA-465E-BA6F-3ADC2FE8B3C4}" type="pres">
      <dgm:prSet presAssocID="{63D5BCD4-291C-4F53-A58F-6FBD316221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D9AD2-7939-422D-98C8-B7592C44C7B7}" type="pres">
      <dgm:prSet presAssocID="{15CCC3D5-B9C1-4C2C-90B0-A1EB0EE67540}" presName="parentLin" presStyleCnt="0"/>
      <dgm:spPr/>
    </dgm:pt>
    <dgm:pt modelId="{F6B2F007-C26C-4D51-A586-9D3AF598001E}" type="pres">
      <dgm:prSet presAssocID="{15CCC3D5-B9C1-4C2C-90B0-A1EB0EE6754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DFC3A45-7616-4467-8060-D9D92C35F93E}" type="pres">
      <dgm:prSet presAssocID="{15CCC3D5-B9C1-4C2C-90B0-A1EB0EE67540}" presName="parentText" presStyleLbl="node1" presStyleIdx="0" presStyleCnt="3" custScaleX="115504" custScaleY="2246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DE60D-59B1-4C22-97F3-4A7B6927FF5F}" type="pres">
      <dgm:prSet presAssocID="{15CCC3D5-B9C1-4C2C-90B0-A1EB0EE67540}" presName="negativeSpace" presStyleCnt="0"/>
      <dgm:spPr/>
    </dgm:pt>
    <dgm:pt modelId="{4AFC9C28-DE14-494E-A26A-0F4995E21D8E}" type="pres">
      <dgm:prSet presAssocID="{15CCC3D5-B9C1-4C2C-90B0-A1EB0EE67540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3E99C4"/>
          </a:solidFill>
        </a:ln>
      </dgm:spPr>
      <dgm:t>
        <a:bodyPr/>
        <a:lstStyle/>
        <a:p>
          <a:endParaRPr lang="ru-RU"/>
        </a:p>
      </dgm:t>
    </dgm:pt>
    <dgm:pt modelId="{DEEE447A-8AA1-40DF-AEFE-51636DFB22CD}" type="pres">
      <dgm:prSet presAssocID="{1D814212-2F32-43B6-B825-66C4231C97F4}" presName="spaceBetweenRectangles" presStyleCnt="0"/>
      <dgm:spPr/>
    </dgm:pt>
    <dgm:pt modelId="{EB920B4E-F821-4B16-B4B6-0CEE0DB27AE7}" type="pres">
      <dgm:prSet presAssocID="{034E0C26-7035-449D-9CAC-5062E57C33BD}" presName="parentLin" presStyleCnt="0"/>
      <dgm:spPr/>
    </dgm:pt>
    <dgm:pt modelId="{B304F549-1E36-4F05-B70A-5F0EB3388B60}" type="pres">
      <dgm:prSet presAssocID="{034E0C26-7035-449D-9CAC-5062E57C33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8E0784-4C90-4C4C-A970-E335E9FBF22D}" type="pres">
      <dgm:prSet presAssocID="{034E0C26-7035-449D-9CAC-5062E57C33BD}" presName="parentText" presStyleLbl="node1" presStyleIdx="1" presStyleCnt="3" custScaleX="116798" custScaleY="212834" custLinFactNeighborX="5003" custLinFactNeighborY="-9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52EB5-2D82-4931-A582-4DD6333F664C}" type="pres">
      <dgm:prSet presAssocID="{034E0C26-7035-449D-9CAC-5062E57C33BD}" presName="negativeSpace" presStyleCnt="0"/>
      <dgm:spPr/>
    </dgm:pt>
    <dgm:pt modelId="{F5069EAC-E368-41F4-8733-789091453175}" type="pres">
      <dgm:prSet presAssocID="{034E0C26-7035-449D-9CAC-5062E57C33B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73D92-CD7F-4509-967A-EE707130298B}" type="pres">
      <dgm:prSet presAssocID="{521A5AE4-0321-48B0-BC22-ABC49C08947E}" presName="spaceBetweenRectangles" presStyleCnt="0"/>
      <dgm:spPr/>
    </dgm:pt>
    <dgm:pt modelId="{2FCBDDB9-5783-4EC3-BC5A-C8FC069AD17B}" type="pres">
      <dgm:prSet presAssocID="{20A86D53-098B-45B8-BCC6-1C2D0CB046C9}" presName="parentLin" presStyleCnt="0"/>
      <dgm:spPr/>
    </dgm:pt>
    <dgm:pt modelId="{4032C254-9A31-4C86-A3DE-028FA5B6C628}" type="pres">
      <dgm:prSet presAssocID="{20A86D53-098B-45B8-BCC6-1C2D0CB046C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4E4F749-E01A-41A8-BE3F-B27B5379AC0D}" type="pres">
      <dgm:prSet presAssocID="{20A86D53-098B-45B8-BCC6-1C2D0CB046C9}" presName="parentText" presStyleLbl="node1" presStyleIdx="2" presStyleCnt="3" custScaleX="117433" custScaleY="232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2C02B-2234-4E1C-AFC7-54C6DC74ECB2}" type="pres">
      <dgm:prSet presAssocID="{20A86D53-098B-45B8-BCC6-1C2D0CB046C9}" presName="negativeSpace" presStyleCnt="0"/>
      <dgm:spPr/>
    </dgm:pt>
    <dgm:pt modelId="{9B94E602-BE28-482B-822A-DA86DD79709F}" type="pres">
      <dgm:prSet presAssocID="{20A86D53-098B-45B8-BCC6-1C2D0CB046C9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BC5D60"/>
          </a:solidFill>
        </a:ln>
      </dgm:spPr>
      <dgm:t>
        <a:bodyPr/>
        <a:lstStyle/>
        <a:p>
          <a:endParaRPr lang="ru-RU"/>
        </a:p>
      </dgm:t>
    </dgm:pt>
  </dgm:ptLst>
  <dgm:cxnLst>
    <dgm:cxn modelId="{DF7FAEA2-ED39-4D75-9DC4-D1D9185593F6}" type="presOf" srcId="{63D5BCD4-291C-4F53-A58F-6FBD316221F9}" destId="{01E9D460-A5AA-465E-BA6F-3ADC2FE8B3C4}" srcOrd="0" destOrd="0" presId="urn:microsoft.com/office/officeart/2005/8/layout/list1"/>
    <dgm:cxn modelId="{1805766C-5333-41F4-9879-9FC2D5DA9183}" type="presOf" srcId="{15CCC3D5-B9C1-4C2C-90B0-A1EB0EE67540}" destId="{F6B2F007-C26C-4D51-A586-9D3AF598001E}" srcOrd="0" destOrd="0" presId="urn:microsoft.com/office/officeart/2005/8/layout/list1"/>
    <dgm:cxn modelId="{EA909483-E289-4157-9D28-E5038BBC204E}" srcId="{63D5BCD4-291C-4F53-A58F-6FBD316221F9}" destId="{20A86D53-098B-45B8-BCC6-1C2D0CB046C9}" srcOrd="2" destOrd="0" parTransId="{7C91C9F9-653A-4574-9069-8FC60698DB15}" sibTransId="{7B25DB8B-C5DD-440E-8D12-ABB282B2D8FD}"/>
    <dgm:cxn modelId="{6BFA37C0-90CB-4A2B-AE32-2A0CD5B18A5F}" srcId="{63D5BCD4-291C-4F53-A58F-6FBD316221F9}" destId="{034E0C26-7035-449D-9CAC-5062E57C33BD}" srcOrd="1" destOrd="0" parTransId="{0FB5E9B2-0A4C-40D3-987E-7B2D7AA83AD4}" sibTransId="{521A5AE4-0321-48B0-BC22-ABC49C08947E}"/>
    <dgm:cxn modelId="{D6872B1E-B500-4E6C-9B37-13CB4C86568D}" type="presOf" srcId="{F0EF6559-F5A3-468E-AB46-4B13EFCF897A}" destId="{F5069EAC-E368-41F4-8733-789091453175}" srcOrd="0" destOrd="0" presId="urn:microsoft.com/office/officeart/2005/8/layout/list1"/>
    <dgm:cxn modelId="{1BA4C7C2-2681-4A0C-AFC4-CC6F3C7EDA07}" srcId="{034E0C26-7035-449D-9CAC-5062E57C33BD}" destId="{F0EF6559-F5A3-468E-AB46-4B13EFCF897A}" srcOrd="0" destOrd="0" parTransId="{411D17A6-E217-4EE3-BE44-7F779D2EDD2C}" sibTransId="{207AB9F9-C59C-4378-9354-1004592DF9D7}"/>
    <dgm:cxn modelId="{A7E5FB28-073E-4EAC-8405-AF6DD158BD65}" srcId="{63D5BCD4-291C-4F53-A58F-6FBD316221F9}" destId="{15CCC3D5-B9C1-4C2C-90B0-A1EB0EE67540}" srcOrd="0" destOrd="0" parTransId="{62B28BF3-B541-4254-BE98-0B68E5901411}" sibTransId="{1D814212-2F32-43B6-B825-66C4231C97F4}"/>
    <dgm:cxn modelId="{5E3336A2-7009-4E2B-9E54-4248CF1903C2}" type="presOf" srcId="{20A86D53-098B-45B8-BCC6-1C2D0CB046C9}" destId="{4032C254-9A31-4C86-A3DE-028FA5B6C628}" srcOrd="0" destOrd="0" presId="urn:microsoft.com/office/officeart/2005/8/layout/list1"/>
    <dgm:cxn modelId="{9D3D4131-2F6D-48B3-8B5B-E6B145F99DAD}" type="presOf" srcId="{20A86D53-098B-45B8-BCC6-1C2D0CB046C9}" destId="{E4E4F749-E01A-41A8-BE3F-B27B5379AC0D}" srcOrd="1" destOrd="0" presId="urn:microsoft.com/office/officeart/2005/8/layout/list1"/>
    <dgm:cxn modelId="{43EE7FD0-B2BE-4650-BED6-909FEC1FC881}" type="presOf" srcId="{034E0C26-7035-449D-9CAC-5062E57C33BD}" destId="{D38E0784-4C90-4C4C-A970-E335E9FBF22D}" srcOrd="1" destOrd="0" presId="urn:microsoft.com/office/officeart/2005/8/layout/list1"/>
    <dgm:cxn modelId="{577EE31C-A25B-470F-BD9E-5AAF929E5242}" type="presOf" srcId="{034E0C26-7035-449D-9CAC-5062E57C33BD}" destId="{B304F549-1E36-4F05-B70A-5F0EB3388B60}" srcOrd="0" destOrd="0" presId="urn:microsoft.com/office/officeart/2005/8/layout/list1"/>
    <dgm:cxn modelId="{9377BC9D-2FCF-47D7-BEB5-DDC5F953D962}" type="presOf" srcId="{15CCC3D5-B9C1-4C2C-90B0-A1EB0EE67540}" destId="{9DFC3A45-7616-4467-8060-D9D92C35F93E}" srcOrd="1" destOrd="0" presId="urn:microsoft.com/office/officeart/2005/8/layout/list1"/>
    <dgm:cxn modelId="{2E37ED0C-81C2-44D5-855B-2EF4000A31A2}" type="presParOf" srcId="{01E9D460-A5AA-465E-BA6F-3ADC2FE8B3C4}" destId="{AE8D9AD2-7939-422D-98C8-B7592C44C7B7}" srcOrd="0" destOrd="0" presId="urn:microsoft.com/office/officeart/2005/8/layout/list1"/>
    <dgm:cxn modelId="{FE4864AC-B2FA-4BAA-8D06-10484F38D7E8}" type="presParOf" srcId="{AE8D9AD2-7939-422D-98C8-B7592C44C7B7}" destId="{F6B2F007-C26C-4D51-A586-9D3AF598001E}" srcOrd="0" destOrd="0" presId="urn:microsoft.com/office/officeart/2005/8/layout/list1"/>
    <dgm:cxn modelId="{F535ED90-2E33-4ED2-9442-50E18053CF58}" type="presParOf" srcId="{AE8D9AD2-7939-422D-98C8-B7592C44C7B7}" destId="{9DFC3A45-7616-4467-8060-D9D92C35F93E}" srcOrd="1" destOrd="0" presId="urn:microsoft.com/office/officeart/2005/8/layout/list1"/>
    <dgm:cxn modelId="{615CDE53-CD32-4188-84C3-163DD75C5CA7}" type="presParOf" srcId="{01E9D460-A5AA-465E-BA6F-3ADC2FE8B3C4}" destId="{EFADE60D-59B1-4C22-97F3-4A7B6927FF5F}" srcOrd="1" destOrd="0" presId="urn:microsoft.com/office/officeart/2005/8/layout/list1"/>
    <dgm:cxn modelId="{4D4C3DD7-8B64-4A9F-B2E6-B5B98E97FA3D}" type="presParOf" srcId="{01E9D460-A5AA-465E-BA6F-3ADC2FE8B3C4}" destId="{4AFC9C28-DE14-494E-A26A-0F4995E21D8E}" srcOrd="2" destOrd="0" presId="urn:microsoft.com/office/officeart/2005/8/layout/list1"/>
    <dgm:cxn modelId="{F444ACA6-9778-4ED0-8463-192187B5E995}" type="presParOf" srcId="{01E9D460-A5AA-465E-BA6F-3ADC2FE8B3C4}" destId="{DEEE447A-8AA1-40DF-AEFE-51636DFB22CD}" srcOrd="3" destOrd="0" presId="urn:microsoft.com/office/officeart/2005/8/layout/list1"/>
    <dgm:cxn modelId="{5FDBC7DC-9B07-473F-B1B8-4F892EEF97B8}" type="presParOf" srcId="{01E9D460-A5AA-465E-BA6F-3ADC2FE8B3C4}" destId="{EB920B4E-F821-4B16-B4B6-0CEE0DB27AE7}" srcOrd="4" destOrd="0" presId="urn:microsoft.com/office/officeart/2005/8/layout/list1"/>
    <dgm:cxn modelId="{96876658-D34B-47CD-AAC8-0B96D1C3761C}" type="presParOf" srcId="{EB920B4E-F821-4B16-B4B6-0CEE0DB27AE7}" destId="{B304F549-1E36-4F05-B70A-5F0EB3388B60}" srcOrd="0" destOrd="0" presId="urn:microsoft.com/office/officeart/2005/8/layout/list1"/>
    <dgm:cxn modelId="{AD6756E6-821C-48DD-8299-7FC931D27F87}" type="presParOf" srcId="{EB920B4E-F821-4B16-B4B6-0CEE0DB27AE7}" destId="{D38E0784-4C90-4C4C-A970-E335E9FBF22D}" srcOrd="1" destOrd="0" presId="urn:microsoft.com/office/officeart/2005/8/layout/list1"/>
    <dgm:cxn modelId="{AEA8E559-8547-4BC5-BAE5-FC9CDC403653}" type="presParOf" srcId="{01E9D460-A5AA-465E-BA6F-3ADC2FE8B3C4}" destId="{9DE52EB5-2D82-4931-A582-4DD6333F664C}" srcOrd="5" destOrd="0" presId="urn:microsoft.com/office/officeart/2005/8/layout/list1"/>
    <dgm:cxn modelId="{E54D016D-8273-4DA7-8EB5-566DC7105ACC}" type="presParOf" srcId="{01E9D460-A5AA-465E-BA6F-3ADC2FE8B3C4}" destId="{F5069EAC-E368-41F4-8733-789091453175}" srcOrd="6" destOrd="0" presId="urn:microsoft.com/office/officeart/2005/8/layout/list1"/>
    <dgm:cxn modelId="{03BDF304-19A0-4852-AF26-908257A26CAE}" type="presParOf" srcId="{01E9D460-A5AA-465E-BA6F-3ADC2FE8B3C4}" destId="{85873D92-CD7F-4509-967A-EE707130298B}" srcOrd="7" destOrd="0" presId="urn:microsoft.com/office/officeart/2005/8/layout/list1"/>
    <dgm:cxn modelId="{3D6D71AF-8E79-454C-88F8-FDFF9BFC0311}" type="presParOf" srcId="{01E9D460-A5AA-465E-BA6F-3ADC2FE8B3C4}" destId="{2FCBDDB9-5783-4EC3-BC5A-C8FC069AD17B}" srcOrd="8" destOrd="0" presId="urn:microsoft.com/office/officeart/2005/8/layout/list1"/>
    <dgm:cxn modelId="{3626A750-1EFE-4139-A775-80F9BF192925}" type="presParOf" srcId="{2FCBDDB9-5783-4EC3-BC5A-C8FC069AD17B}" destId="{4032C254-9A31-4C86-A3DE-028FA5B6C628}" srcOrd="0" destOrd="0" presId="urn:microsoft.com/office/officeart/2005/8/layout/list1"/>
    <dgm:cxn modelId="{B432DFC5-BAA9-4E39-B066-E57A5B4A4D8A}" type="presParOf" srcId="{2FCBDDB9-5783-4EC3-BC5A-C8FC069AD17B}" destId="{E4E4F749-E01A-41A8-BE3F-B27B5379AC0D}" srcOrd="1" destOrd="0" presId="urn:microsoft.com/office/officeart/2005/8/layout/list1"/>
    <dgm:cxn modelId="{418A765C-5CBE-4010-9CAE-A8B569961D38}" type="presParOf" srcId="{01E9D460-A5AA-465E-BA6F-3ADC2FE8B3C4}" destId="{7972C02B-2234-4E1C-AFC7-54C6DC74ECB2}" srcOrd="9" destOrd="0" presId="urn:microsoft.com/office/officeart/2005/8/layout/list1"/>
    <dgm:cxn modelId="{D9301B14-7334-4656-8C76-8FD6A2E21B50}" type="presParOf" srcId="{01E9D460-A5AA-465E-BA6F-3ADC2FE8B3C4}" destId="{9B94E602-BE28-482B-822A-DA86DD7970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C9C28-DE14-494E-A26A-0F4995E21D8E}">
      <dsp:nvSpPr>
        <dsp:cNvPr id="0" name=""/>
        <dsp:cNvSpPr/>
      </dsp:nvSpPr>
      <dsp:spPr>
        <a:xfrm>
          <a:off x="0" y="733953"/>
          <a:ext cx="64123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E99C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C3A45-7616-4467-8060-D9D92C35F93E}">
      <dsp:nvSpPr>
        <dsp:cNvPr id="0" name=""/>
        <dsp:cNvSpPr/>
      </dsp:nvSpPr>
      <dsp:spPr>
        <a:xfrm>
          <a:off x="320303" y="63828"/>
          <a:ext cx="5179485" cy="862005"/>
        </a:xfrm>
        <a:prstGeom prst="roundRect">
          <a:avLst/>
        </a:prstGeom>
        <a:solidFill>
          <a:srgbClr val="3E99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660" tIns="0" rIns="16966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Трансформация учебного процесса за счет реализации новых педагогических технологий, связанных с использованием ЭФУ, развитие системы электронного обучения</a:t>
          </a:r>
          <a:endParaRPr lang="ru-RU" sz="1400" b="0" kern="0" dirty="0"/>
        </a:p>
      </dsp:txBody>
      <dsp:txXfrm>
        <a:off x="362383" y="105908"/>
        <a:ext cx="5095325" cy="777845"/>
      </dsp:txXfrm>
    </dsp:sp>
    <dsp:sp modelId="{F5069EAC-E368-41F4-8733-789091453175}">
      <dsp:nvSpPr>
        <dsp:cNvPr id="0" name=""/>
        <dsp:cNvSpPr/>
      </dsp:nvSpPr>
      <dsp:spPr>
        <a:xfrm>
          <a:off x="0" y="1756645"/>
          <a:ext cx="64123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4B26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668" tIns="270764" rIns="49766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/>
        </a:p>
      </dsp:txBody>
      <dsp:txXfrm>
        <a:off x="0" y="1756645"/>
        <a:ext cx="6412330" cy="327600"/>
      </dsp:txXfrm>
    </dsp:sp>
    <dsp:sp modelId="{D38E0784-4C90-4C4C-A970-E335E9FBF22D}">
      <dsp:nvSpPr>
        <dsp:cNvPr id="0" name=""/>
        <dsp:cNvSpPr/>
      </dsp:nvSpPr>
      <dsp:spPr>
        <a:xfrm>
          <a:off x="336328" y="1095166"/>
          <a:ext cx="5237511" cy="816771"/>
        </a:xfrm>
        <a:prstGeom prst="roundRect">
          <a:avLst/>
        </a:prstGeom>
        <a:solidFill>
          <a:srgbClr val="44B2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660" tIns="0" rIns="16966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Успешная интеграция ЭФУ в информационно-образовательную среду ОО</a:t>
          </a:r>
          <a:endParaRPr lang="ru-RU" sz="1400" b="0" kern="0" dirty="0"/>
        </a:p>
      </dsp:txBody>
      <dsp:txXfrm>
        <a:off x="376199" y="1135037"/>
        <a:ext cx="5157769" cy="737029"/>
      </dsp:txXfrm>
    </dsp:sp>
    <dsp:sp modelId="{9B94E602-BE28-482B-822A-DA86DD79709F}">
      <dsp:nvSpPr>
        <dsp:cNvPr id="0" name=""/>
        <dsp:cNvSpPr/>
      </dsp:nvSpPr>
      <dsp:spPr>
        <a:xfrm>
          <a:off x="0" y="2855728"/>
          <a:ext cx="641233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C5D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4F749-E01A-41A8-BE3F-B27B5379AC0D}">
      <dsp:nvSpPr>
        <dsp:cNvPr id="0" name=""/>
        <dsp:cNvSpPr/>
      </dsp:nvSpPr>
      <dsp:spPr>
        <a:xfrm>
          <a:off x="320303" y="2154445"/>
          <a:ext cx="5265986" cy="893163"/>
        </a:xfrm>
        <a:prstGeom prst="roundRect">
          <a:avLst/>
        </a:prstGeom>
        <a:solidFill>
          <a:srgbClr val="BC5D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660" tIns="0" rIns="16966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Улучшение качества образовательных услуг за счет эффективного использования электронного образовательного контента и новых образовательных технологий в образовательном процессе</a:t>
          </a:r>
          <a:endParaRPr lang="ru-RU" sz="1400" b="0" dirty="0"/>
        </a:p>
      </dsp:txBody>
      <dsp:txXfrm>
        <a:off x="363904" y="2198046"/>
        <a:ext cx="5178784" cy="805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3113BB4E-47F1-46AB-9ECC-C62E4937836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CF3BFE2B-BB08-40AD-B52D-535820640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7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FE2B-BB08-40AD-B52D-535820640B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4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0987-D9B6-42DC-B4C2-B1D9209644F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8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0987-D9B6-42DC-B4C2-B1D9209644F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0987-D9B6-42DC-B4C2-B1D9209644F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1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0987-D9B6-42DC-B4C2-B1D9209644F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0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0987-D9B6-42DC-B4C2-B1D9209644FF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0987-D9B6-42DC-B4C2-B1D9209644FF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8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0987-D9B6-42DC-B4C2-B1D9209644F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2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8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5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7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8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4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7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7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36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505" y="1401620"/>
            <a:ext cx="891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cs typeface="Arial" charset="0"/>
              </a:rPr>
              <a:t>Проект </a:t>
            </a:r>
            <a:endParaRPr lang="ru-RU" sz="2400" b="1" dirty="0" smtClean="0">
              <a:solidFill>
                <a:srgbClr val="004D69"/>
              </a:solidFill>
              <a:latin typeface="Trebuchet MS" panose="020B0603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4D69"/>
                </a:solidFill>
                <a:latin typeface="Trebuchet MS" panose="020B0603020202020204" pitchFamily="34" charset="0"/>
                <a:cs typeface="Arial" charset="0"/>
              </a:rPr>
              <a:t>«</a:t>
            </a:r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cs typeface="Arial" charset="0"/>
              </a:rPr>
              <a:t>Внедрение ЭФУ в образовательный процесс</a:t>
            </a:r>
            <a:r>
              <a:rPr lang="ru-RU" sz="2400" b="1" dirty="0" smtClean="0">
                <a:solidFill>
                  <a:srgbClr val="004D69"/>
                </a:solidFill>
                <a:latin typeface="Trebuchet MS" panose="020B0603020202020204" pitchFamily="34" charset="0"/>
                <a:cs typeface="Arial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4D69"/>
                </a:solidFill>
                <a:latin typeface="Trebuchet MS" panose="020B0603020202020204" pitchFamily="34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004D69"/>
                </a:solidFill>
                <a:latin typeface="Trebuchet MS" panose="020B0603020202020204" pitchFamily="34" charset="0"/>
                <a:cs typeface="Arial" charset="0"/>
              </a:rPr>
              <a:t>в </a:t>
            </a:r>
            <a:r>
              <a:rPr lang="ru-RU" sz="2400" b="1" dirty="0" smtClean="0">
                <a:solidFill>
                  <a:srgbClr val="004D69"/>
                </a:solidFill>
                <a:latin typeface="Trebuchet MS" panose="020B0603020202020204" pitchFamily="34" charset="0"/>
                <a:cs typeface="Arial" charset="0"/>
              </a:rPr>
              <a:t>НСО</a:t>
            </a:r>
            <a:endParaRPr lang="ru-RU" sz="2400" b="1" dirty="0">
              <a:solidFill>
                <a:srgbClr val="004D69"/>
              </a:solidFill>
              <a:latin typeface="Trebuchet MS" panose="020B0603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4D69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8982490" y="3538051"/>
            <a:ext cx="0" cy="765085"/>
          </a:xfrm>
          <a:prstGeom prst="line">
            <a:avLst/>
          </a:prstGeom>
          <a:ln w="28575">
            <a:solidFill>
              <a:srgbClr val="05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591780" y="3479398"/>
            <a:ext cx="63329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23F56"/>
              </a:buClr>
              <a:buSzPct val="80000"/>
            </a:pPr>
            <a:r>
              <a:rPr lang="ru-RU" b="1" dirty="0">
                <a:solidFill>
                  <a:srgbClr val="004D69"/>
                </a:solidFill>
                <a:latin typeface="Trebuchet MS" panose="020B0603020202020204" pitchFamily="34" charset="0"/>
              </a:rPr>
              <a:t>Утюпина Галина </a:t>
            </a:r>
            <a:r>
              <a:rPr lang="ru-RU" b="1" dirty="0" smtClean="0">
                <a:solidFill>
                  <a:srgbClr val="004D69"/>
                </a:solidFill>
                <a:latin typeface="Trebuchet MS" panose="020B0603020202020204" pitchFamily="34" charset="0"/>
              </a:rPr>
              <a:t>Викторовна</a:t>
            </a:r>
          </a:p>
          <a:p>
            <a:pPr algn="r">
              <a:buClr>
                <a:srgbClr val="023F56"/>
              </a:buClr>
              <a:buSzPct val="80000"/>
            </a:pPr>
            <a:r>
              <a:rPr lang="ru-RU" sz="1600" dirty="0">
                <a:solidFill>
                  <a:srgbClr val="004D69"/>
                </a:solidFill>
                <a:latin typeface="Trebuchet MS" panose="020B0603020202020204" pitchFamily="34" charset="0"/>
              </a:rPr>
              <a:t>начальник учебно-методического </a:t>
            </a:r>
            <a:r>
              <a:rPr lang="ru-RU" sz="1600" dirty="0" smtClean="0">
                <a:solidFill>
                  <a:srgbClr val="004D69"/>
                </a:solidFill>
                <a:latin typeface="Trebuchet MS" panose="020B0603020202020204" pitchFamily="34" charset="0"/>
              </a:rPr>
              <a:t>отдела</a:t>
            </a:r>
          </a:p>
          <a:p>
            <a:pPr algn="r">
              <a:buClr>
                <a:srgbClr val="023F56"/>
              </a:buClr>
              <a:buSzPct val="80000"/>
            </a:pPr>
            <a:r>
              <a:rPr lang="ru-RU" sz="1600" dirty="0">
                <a:solidFill>
                  <a:srgbClr val="004D69"/>
                </a:solidFill>
                <a:latin typeface="Trebuchet MS" panose="020B0603020202020204" pitchFamily="34" charset="0"/>
              </a:rPr>
              <a:t>ГБУ ДПО НСО «Областной центр информационных технологий»</a:t>
            </a:r>
          </a:p>
        </p:txBody>
      </p:sp>
    </p:spTree>
    <p:extLst>
      <p:ext uri="{BB962C8B-B14F-4D97-AF65-F5344CB8AC3E}">
        <p14:creationId xmlns:p14="http://schemas.microsoft.com/office/powerpoint/2010/main" val="42142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2594" y="96475"/>
            <a:ext cx="8029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и задачи проекта</a:t>
            </a:r>
            <a:endParaRPr lang="ru-RU" b="1" dirty="0">
              <a:solidFill>
                <a:srgbClr val="05496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96625" y="465807"/>
            <a:ext cx="7650850" cy="0"/>
          </a:xfrm>
          <a:prstGeom prst="line">
            <a:avLst/>
          </a:prstGeom>
          <a:ln w="28575">
            <a:solidFill>
              <a:srgbClr val="05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61984903"/>
              </p:ext>
            </p:extLst>
          </p:nvPr>
        </p:nvGraphicFramePr>
        <p:xfrm>
          <a:off x="1234487" y="1405691"/>
          <a:ext cx="6412330" cy="324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1221675" y="1467345"/>
            <a:ext cx="7848600" cy="8068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endParaRPr kumimoji="1" lang="ru-RU" sz="4900" dirty="0">
              <a:solidFill>
                <a:srgbClr val="004D6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1675" y="566416"/>
            <a:ext cx="6425142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и активное распространение успешного опыта коллективов школ, готовых активно использовать современные информационные технологии и ЭФУ в образовательном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процессе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67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2594" y="96475"/>
            <a:ext cx="8029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проекта</a:t>
            </a:r>
            <a:endParaRPr lang="ru-RU" b="1" dirty="0">
              <a:solidFill>
                <a:srgbClr val="05496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96625" y="465807"/>
            <a:ext cx="7650850" cy="0"/>
          </a:xfrm>
          <a:prstGeom prst="line">
            <a:avLst/>
          </a:prstGeom>
          <a:ln w="28575">
            <a:solidFill>
              <a:srgbClr val="05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1221675" y="1467345"/>
            <a:ext cx="7848600" cy="8068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endParaRPr kumimoji="1" lang="ru-RU" sz="4900" dirty="0">
              <a:solidFill>
                <a:srgbClr val="004D6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947931"/>
              </p:ext>
            </p:extLst>
          </p:nvPr>
        </p:nvGraphicFramePr>
        <p:xfrm>
          <a:off x="476545" y="951570"/>
          <a:ext cx="396044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291610"/>
              </p:ext>
            </p:extLst>
          </p:nvPr>
        </p:nvGraphicFramePr>
        <p:xfrm>
          <a:off x="4977044" y="951570"/>
          <a:ext cx="364540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22355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2594" y="96475"/>
            <a:ext cx="8029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проекта в 2019/20 учебном году</a:t>
            </a:r>
            <a:endParaRPr lang="ru-RU" b="1" dirty="0">
              <a:solidFill>
                <a:srgbClr val="05496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96625" y="465807"/>
            <a:ext cx="7650850" cy="0"/>
          </a:xfrm>
          <a:prstGeom prst="line">
            <a:avLst/>
          </a:prstGeom>
          <a:ln w="28575">
            <a:solidFill>
              <a:srgbClr val="05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1221675" y="1467345"/>
            <a:ext cx="7848600" cy="8068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endParaRPr kumimoji="1" lang="ru-RU" sz="4900" dirty="0">
              <a:solidFill>
                <a:srgbClr val="004D6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5007" y="681540"/>
            <a:ext cx="734242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проектных школ –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32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 НСО на основе отбора заявок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701570" y="1498175"/>
            <a:ext cx="7785865" cy="2513735"/>
          </a:xfrm>
          <a:prstGeom prst="rect">
            <a:avLst/>
          </a:prstGeom>
        </p:spPr>
        <p:txBody>
          <a:bodyPr numCol="2">
            <a:normAutofit lnSpcReduction="10000"/>
          </a:bodyPr>
          <a:lstStyle/>
          <a:p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Новосибирск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 ОО)</a:t>
            </a:r>
          </a:p>
          <a:p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Бердск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ОО)</a:t>
            </a:r>
          </a:p>
          <a:p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Искитим</a:t>
            </a:r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ОО)</a:t>
            </a:r>
          </a:p>
          <a:p>
            <a:r>
              <a:rPr lang="ru-RU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Барабинский</a:t>
            </a:r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ОО)</a:t>
            </a:r>
          </a:p>
          <a:p>
            <a:r>
              <a:rPr lang="ru-RU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Баганский</a:t>
            </a:r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ОО)</a:t>
            </a:r>
          </a:p>
          <a:p>
            <a:r>
              <a:rPr lang="ru-RU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Здвинский</a:t>
            </a:r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ОО)</a:t>
            </a:r>
          </a:p>
          <a:p>
            <a:r>
              <a:rPr lang="ru-RU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Коченевский</a:t>
            </a:r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ОО)</a:t>
            </a:r>
          </a:p>
          <a:p>
            <a:r>
              <a:rPr lang="ru-RU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Краснозерский</a:t>
            </a:r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ОО)</a:t>
            </a:r>
          </a:p>
          <a:p>
            <a:endParaRPr lang="ru-RU" kern="0" dirty="0" smtClean="0">
              <a:solidFill>
                <a:sysClr val="windowText" lastClr="00000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Куйбышевский район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ОО)</a:t>
            </a:r>
          </a:p>
          <a:p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Новосибирский район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ОО)</a:t>
            </a:r>
          </a:p>
          <a:p>
            <a:r>
              <a:rPr lang="ru-RU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Сузунский</a:t>
            </a:r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ОО)</a:t>
            </a:r>
          </a:p>
          <a:p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Татарский район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ОО)</a:t>
            </a:r>
          </a:p>
          <a:p>
            <a:r>
              <a:rPr lang="ru-RU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Усть-Таркский</a:t>
            </a:r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ОО)</a:t>
            </a:r>
          </a:p>
          <a:p>
            <a:r>
              <a:rPr lang="ru-RU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Чановский</a:t>
            </a:r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ОО)</a:t>
            </a:r>
          </a:p>
          <a:p>
            <a:r>
              <a:rPr lang="ru-RU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Черепановский</a:t>
            </a:r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ОО)</a:t>
            </a:r>
          </a:p>
          <a:p>
            <a:r>
              <a:rPr lang="ru-RU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Чулымский</a:t>
            </a:r>
            <a:r>
              <a:rPr lang="ru-RU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 </a:t>
            </a:r>
            <a:r>
              <a:rPr lang="ru-RU" kern="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ОО)</a:t>
            </a:r>
          </a:p>
          <a:p>
            <a:endParaRPr lang="ru-RU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83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2594" y="96475"/>
            <a:ext cx="8029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проекта</a:t>
            </a:r>
            <a:endParaRPr lang="ru-RU" b="1" dirty="0">
              <a:solidFill>
                <a:srgbClr val="05496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96625" y="465807"/>
            <a:ext cx="7650850" cy="0"/>
          </a:xfrm>
          <a:prstGeom prst="line">
            <a:avLst/>
          </a:prstGeom>
          <a:ln w="28575">
            <a:solidFill>
              <a:srgbClr val="05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1286635" y="1176595"/>
            <a:ext cx="6525725" cy="8068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endParaRPr kumimoji="1" lang="ru-RU" sz="4900" dirty="0">
              <a:solidFill>
                <a:srgbClr val="004D6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6585" y="1395347"/>
            <a:ext cx="779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Мы открыты к сотрудничеству и передачи лицензий на использование ЭФУ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2371052"/>
            <a:ext cx="4892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Главное условие сотрудничества –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использовать ЭФУ в образовательном процессе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08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2594" y="96475"/>
            <a:ext cx="8029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5496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Права и обязанности участников проекта</a:t>
            </a:r>
            <a:endParaRPr lang="ru-RU" b="1" dirty="0">
              <a:solidFill>
                <a:srgbClr val="05496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96625" y="465807"/>
            <a:ext cx="7650850" cy="0"/>
          </a:xfrm>
          <a:prstGeom prst="line">
            <a:avLst/>
          </a:prstGeom>
          <a:ln w="28575">
            <a:solidFill>
              <a:srgbClr val="05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1221675" y="1467345"/>
            <a:ext cx="7848600" cy="8068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endParaRPr kumimoji="1" lang="ru-RU" sz="4900" dirty="0">
              <a:solidFill>
                <a:srgbClr val="004D6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6585" y="726545"/>
            <a:ext cx="702078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471A3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организационных </a:t>
            </a:r>
            <a:r>
              <a:rPr lang="ru-RU" sz="2000" dirty="0" smtClean="0">
                <a:solidFill>
                  <a:srgbClr val="2471A3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вопросов (нормативная документация, выбор модели использования ЭФУ)</a:t>
            </a:r>
          </a:p>
          <a:p>
            <a:pPr marL="342900" indent="-342900" algn="just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471A3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профессиональных компетенций педагогов в области использования электронного образовательного контента в учебном процессе (курсы ДПО)</a:t>
            </a:r>
          </a:p>
          <a:p>
            <a:pPr marL="342900" indent="-342900" algn="just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471A3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</a:t>
            </a:r>
            <a:r>
              <a:rPr lang="ru-RU" sz="2000" dirty="0" smtClean="0">
                <a:solidFill>
                  <a:srgbClr val="2471A3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ЭФУ в учебном процессе (</a:t>
            </a:r>
            <a:r>
              <a:rPr lang="ru-RU" sz="2000" b="1" dirty="0" smtClean="0">
                <a:solidFill>
                  <a:srgbClr val="2471A3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уроков с использованием ЭФУ</a:t>
            </a:r>
            <a:r>
              <a:rPr lang="ru-RU" sz="2000" dirty="0" smtClean="0">
                <a:solidFill>
                  <a:srgbClr val="2471A3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000" dirty="0">
              <a:solidFill>
                <a:srgbClr val="2471A3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471A3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Обобщение </a:t>
            </a:r>
            <a:r>
              <a:rPr lang="ru-RU" sz="2000" dirty="0" smtClean="0">
                <a:solidFill>
                  <a:srgbClr val="2471A3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инновационного опыта и представление результатов (проведение открытых мероприятий и открытых уроков)</a:t>
            </a:r>
            <a:endParaRPr lang="ru-RU" sz="2000" dirty="0">
              <a:solidFill>
                <a:srgbClr val="2471A3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8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196625" y="465807"/>
            <a:ext cx="7650850" cy="0"/>
          </a:xfrm>
          <a:prstGeom prst="line">
            <a:avLst/>
          </a:prstGeom>
          <a:ln w="28575">
            <a:solidFill>
              <a:srgbClr val="054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1221675" y="1467345"/>
            <a:ext cx="7848600" cy="8068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endParaRPr kumimoji="1" lang="ru-RU" sz="4900" dirty="0">
              <a:solidFill>
                <a:srgbClr val="004D6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1670" y="1941680"/>
            <a:ext cx="602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Ответы на вопросы ДЛЯ ЧЕГО, КАК, ЗАЧЕМ…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4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1610" y="1941680"/>
            <a:ext cx="7245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cs typeface="Arial" charset="0"/>
              </a:rPr>
              <a:t>В добрый путь!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5f6d107219ccb8303c7bb1737e6f31d389df13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7866</TotalTime>
  <Words>319</Words>
  <Application>Microsoft Office PowerPoint</Application>
  <PresentationFormat>Экран (16:9)</PresentationFormat>
  <Paragraphs>54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Trebuchet MS</vt:lpstr>
      <vt:lpstr>Arial</vt:lpstr>
      <vt:lpstr>Calibri</vt:lpstr>
      <vt:lpstr>Tahoma</vt:lpstr>
      <vt:lpstr>5_Тема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Заявка в АСИ</dc:title>
  <dc:creator>Павлов Евгений Евгеньевич</dc:creator>
  <cp:lastModifiedBy>Утюпина Галина Викторовна</cp:lastModifiedBy>
  <cp:revision>571</cp:revision>
  <cp:lastPrinted>2018-04-25T10:45:18Z</cp:lastPrinted>
  <dcterms:modified xsi:type="dcterms:W3CDTF">2019-10-31T00:50:17Z</dcterms:modified>
</cp:coreProperties>
</file>