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0" r:id="rId2"/>
    <p:sldId id="467" r:id="rId3"/>
    <p:sldId id="471" r:id="rId4"/>
    <p:sldId id="465" r:id="rId5"/>
    <p:sldId id="468" r:id="rId6"/>
    <p:sldId id="469" r:id="rId7"/>
    <p:sldId id="475" r:id="rId8"/>
    <p:sldId id="477" r:id="rId9"/>
    <p:sldId id="470" r:id="rId10"/>
    <p:sldId id="472" r:id="rId11"/>
    <p:sldId id="473" r:id="rId12"/>
    <p:sldId id="476" r:id="rId13"/>
    <p:sldId id="478" r:id="rId14"/>
    <p:sldId id="479" r:id="rId15"/>
    <p:sldId id="480" r:id="rId16"/>
    <p:sldId id="481" r:id="rId17"/>
    <p:sldId id="33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920" autoAdjust="0"/>
  </p:normalViewPr>
  <p:slideViewPr>
    <p:cSldViewPr snapToGrid="0">
      <p:cViewPr varScale="1">
        <p:scale>
          <a:sx n="56" d="100"/>
          <a:sy n="56" d="100"/>
        </p:scale>
        <p:origin x="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5EA62-0D9E-455F-861E-B0B3FE653CB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A0D7-7F9B-430A-85BD-CCDCCD3559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6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8A790-9668-475D-98AE-59A59EA0363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8A790-9668-475D-98AE-59A59EA0363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9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6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3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3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6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7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7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8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4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D9D8-689C-49E0-AA3D-DA04896ACFC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6DDD-F94C-491E-807B-A7B2146E9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28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dnso.ru/upload/iblock/166/16690d02e233b577669ff58eaeb83907.pdf" TargetMode="External"/><Relationship Id="rId2" Type="http://schemas.openxmlformats.org/officeDocument/2006/relationships/hyperlink" Target="http://detins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70" y="1338519"/>
            <a:ext cx="10515600" cy="814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Министерство образования НСО</a:t>
            </a:r>
            <a:br>
              <a:rPr lang="ru-RU" sz="1800" dirty="0" smtClean="0"/>
            </a:br>
            <a:r>
              <a:rPr lang="ru-RU" sz="1800" dirty="0" smtClean="0"/>
              <a:t>Государственное автономное учреждение дополнительного образования Новосибирской области </a:t>
            </a:r>
            <a:br>
              <a:rPr lang="ru-RU" sz="1800" dirty="0" smtClean="0"/>
            </a:br>
            <a:r>
              <a:rPr lang="ru-RU" sz="1800" dirty="0" smtClean="0"/>
              <a:t>«Областной центр развития творчества детей и юношества»</a:t>
            </a:r>
            <a:endParaRPr lang="ru-RU" sz="1800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96364" y="2533548"/>
            <a:ext cx="10515600" cy="3852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1500" dirty="0" smtClean="0"/>
          </a:p>
          <a:p>
            <a:pPr marL="0" indent="0" algn="ctr">
              <a:buNone/>
            </a:pPr>
            <a:r>
              <a:rPr lang="ru-RU" dirty="0" smtClean="0"/>
              <a:t>Независимая оценка качества образовательных программ в Навигаторе дополнительного образования детей </a:t>
            </a:r>
            <a:br>
              <a:rPr lang="ru-RU" dirty="0" smtClean="0"/>
            </a:br>
            <a:r>
              <a:rPr lang="ru-RU" dirty="0" smtClean="0"/>
              <a:t>Новосибирской </a:t>
            </a:r>
            <a:r>
              <a:rPr lang="ru-RU" dirty="0" smtClean="0"/>
              <a:t>области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dirty="0"/>
              <a:t>Митина Эмилия Ивановна,</a:t>
            </a:r>
          </a:p>
          <a:p>
            <a:pPr marL="0" indent="0" algn="ctr">
              <a:buNone/>
            </a:pPr>
            <a:r>
              <a:rPr lang="ru-RU" sz="2400" dirty="0"/>
              <a:t>методист РМЦ ДОД ГАУ ДО НСО «ОЦРТДиЮ»</a:t>
            </a:r>
            <a:endParaRPr lang="ru-RU" sz="24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4994" cy="12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25" y="0"/>
            <a:ext cx="17684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47" y="1"/>
            <a:ext cx="18526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72" y="1"/>
            <a:ext cx="2027953" cy="12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60" y="-28686"/>
            <a:ext cx="4454012" cy="13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09564"/>
            <a:ext cx="12192000" cy="119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Критерии независимой оценки ДОП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Результаты экспертизы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77524"/>
              </p:ext>
            </p:extLst>
          </p:nvPr>
        </p:nvGraphicFramePr>
        <p:xfrm>
          <a:off x="326719" y="2260121"/>
          <a:ext cx="11473130" cy="3916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999"/>
                <a:gridCol w="3061686"/>
                <a:gridCol w="7937445"/>
              </a:tblGrid>
              <a:tr h="1065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</a:rPr>
                        <a:t>от 30 до </a:t>
                      </a:r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/>
                        </a:rPr>
                        <a:t>41 </a:t>
                      </a: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</a:rPr>
                        <a:t>баллов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</a:rPr>
                        <a:t>Программа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может быть рекомендована для формирования Реестра программ, включенных в систему персонифицированного финансирования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5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от 19 до 29 баллов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Программа </a:t>
                      </a:r>
                      <a:r>
                        <a:rPr lang="ru-RU" sz="2000" dirty="0">
                          <a:effectLst/>
                        </a:rPr>
                        <a:t>нуждается в доработке и может быть рекомендована для формирования Реестра программ, включенных в систему персонифицированного финансирования только после устранения недочетов.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5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 баллов и менее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Программа </a:t>
                      </a:r>
                      <a:r>
                        <a:rPr lang="ru-RU" sz="2000" dirty="0">
                          <a:effectLst/>
                        </a:rPr>
                        <a:t>нуждается в доработке и не может быть рекомендована для формирования Реестра программ, включенных в систему персонифицированного финансирования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6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Критерии независимой оценки ДОП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149" y="199026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Паспорт программы для размещения в Навигаторе</a:t>
            </a:r>
          </a:p>
          <a:p>
            <a:pPr marL="514350" indent="-514350">
              <a:buAutoNum type="arabicPeriod"/>
            </a:pPr>
            <a:r>
              <a:rPr lang="ru-RU" dirty="0" smtClean="0"/>
              <a:t>Титульный лист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Раздел 1 «Комплекс основных характеристик»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Раздел 2 «Комплекс организационно-педагогических условий»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Список литературы, информационных ресурсов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Культура оформления программы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Критерии независимой оценки ДОП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149" y="199026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Паспорт программы для размещения в Навигаторе.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en-US" dirty="0" smtClean="0">
                <a:hlinkClick r:id="rId2"/>
              </a:rPr>
              <a:t>http://detinso.ru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en-US" dirty="0" smtClean="0">
                <a:hlinkClick r:id="rId3"/>
              </a:rPr>
              <a:t>https://modnso.ru/upload/iblock/166/16690d02e233b577669ff58eaeb83907.pdf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6208" y="296398"/>
            <a:ext cx="4369531" cy="6499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Титульный  лист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20" y="157854"/>
            <a:ext cx="6595715" cy="65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4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6"/>
            <a:ext cx="11353800" cy="10605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Критерии независимой оценки ДОП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149" y="199026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Раздел 1 «Комплекс основных характеристик»</a:t>
            </a:r>
          </a:p>
          <a:p>
            <a:pPr marL="514350" indent="-514350">
              <a:buNone/>
            </a:pPr>
            <a:r>
              <a:rPr lang="ru-RU" dirty="0" smtClean="0"/>
              <a:t> 1) Пояснительная записка</a:t>
            </a:r>
          </a:p>
          <a:p>
            <a:pPr marL="514350" indent="-514350">
              <a:buNone/>
            </a:pPr>
            <a:r>
              <a:rPr lang="ru-RU" dirty="0" smtClean="0"/>
              <a:t>-   наличие необходимых элементов;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обоснование актуальности;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обоснование новизны, отличительных особенностей;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учет  особенностей обучающихся;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особенности реализации программы (дистанционная, сетевая);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режим занятий;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Обоснованность цели и задач.</a:t>
            </a:r>
          </a:p>
          <a:p>
            <a:pPr marL="514350" indent="-514350">
              <a:buAutoNum type="arabicParenR" startAt="2"/>
            </a:pPr>
            <a:r>
              <a:rPr lang="ru-RU" dirty="0" smtClean="0"/>
              <a:t>Ученый план (УТП)</a:t>
            </a:r>
          </a:p>
          <a:p>
            <a:pPr marL="514350" indent="-514350">
              <a:buAutoNum type="arabicParenR" startAt="2"/>
            </a:pPr>
            <a:r>
              <a:rPr lang="ru-RU" dirty="0" smtClean="0"/>
              <a:t>Содержание</a:t>
            </a:r>
          </a:p>
          <a:p>
            <a:pPr marL="514350" indent="-514350">
              <a:buAutoNum type="arabicParenR" startAt="2"/>
            </a:pPr>
            <a:r>
              <a:rPr lang="ru-RU" dirty="0" smtClean="0"/>
              <a:t>Планируемые результаты</a:t>
            </a:r>
          </a:p>
          <a:p>
            <a:pPr marL="514350" indent="-514350">
              <a:buFontTx/>
              <a:buChar char="-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6"/>
            <a:ext cx="11353800" cy="10605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Критерии независимой оценки ДОП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149" y="199026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Раздел 1 «Комплекс организационно-педагогических условий»</a:t>
            </a:r>
          </a:p>
          <a:p>
            <a:pPr marL="514350" indent="-514350">
              <a:buNone/>
            </a:pPr>
            <a:r>
              <a:rPr lang="ru-RU" dirty="0" smtClean="0"/>
              <a:t> 1) Календарный учебный график</a:t>
            </a:r>
          </a:p>
          <a:p>
            <a:pPr marL="514350" indent="-514350">
              <a:buAutoNum type="arabicParenR" startAt="2"/>
            </a:pPr>
            <a:r>
              <a:rPr lang="ru-RU" dirty="0" smtClean="0"/>
              <a:t>Условия реализации программы: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материально-технические;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Информационные и кадровые;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Формы аттестации;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Оценочные материалы;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Методические материалы.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Tx/>
              <a:buChar char="-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6"/>
            <a:ext cx="11353800" cy="10605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Критерии независимой оценки ДОП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149" y="199026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Список литературы, цифровых источников информации.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Критерий культуры </a:t>
            </a:r>
            <a:r>
              <a:rPr lang="ru-RU" smtClean="0"/>
              <a:t>оформления программы.</a:t>
            </a:r>
            <a:endParaRPr lang="ru-RU" dirty="0" smtClean="0"/>
          </a:p>
          <a:p>
            <a:pPr marL="514350" indent="-514350">
              <a:buFontTx/>
              <a:buChar char="-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70" y="1338519"/>
            <a:ext cx="10515600" cy="81474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Министерство образования НСО</a:t>
            </a:r>
            <a:br>
              <a:rPr lang="ru-RU" sz="1800" dirty="0" smtClean="0"/>
            </a:br>
            <a:r>
              <a:rPr lang="ru-RU" sz="1600" dirty="0">
                <a:solidFill>
                  <a:prstClr val="white"/>
                </a:solidFill>
              </a:rPr>
              <a:t>Государственное автономное учреждение дополнительного образования Новосибирской области </a:t>
            </a:r>
            <a:br>
              <a:rPr lang="ru-RU" sz="1600" dirty="0">
                <a:solidFill>
                  <a:prstClr val="white"/>
                </a:solidFill>
              </a:rPr>
            </a:br>
            <a:r>
              <a:rPr lang="ru-RU" sz="1600" dirty="0">
                <a:solidFill>
                  <a:prstClr val="white"/>
                </a:solidFill>
              </a:rPr>
              <a:t>«Областной центр развития творчества детей и юношества»</a:t>
            </a:r>
            <a:endParaRPr lang="ru-RU" sz="1800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96364" y="2533548"/>
            <a:ext cx="10515600" cy="3852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400" b="1" dirty="0" smtClean="0"/>
              <a:t>Митина Эмилия Ивановна,</a:t>
            </a:r>
          </a:p>
          <a:p>
            <a:pPr marL="0" indent="0" algn="ctr">
              <a:buNone/>
            </a:pPr>
            <a:r>
              <a:rPr lang="ru-RU" sz="2400" dirty="0"/>
              <a:t>м</a:t>
            </a:r>
            <a:r>
              <a:rPr lang="ru-RU" sz="2400" dirty="0" smtClean="0"/>
              <a:t>етодист РМЦ ДОД ГАУ ДО НСО «ОЦРТДиЮ».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Контактная информация: тел. </a:t>
            </a:r>
            <a:r>
              <a:rPr lang="ru-RU" sz="2400" b="1" dirty="0" smtClean="0"/>
              <a:t>8 (383) 383-32-41</a:t>
            </a:r>
            <a:r>
              <a:rPr lang="ru-RU" sz="2400" dirty="0" smtClean="0"/>
              <a:t>,  </a:t>
            </a:r>
            <a:br>
              <a:rPr lang="ru-RU" sz="2400" dirty="0" smtClean="0"/>
            </a:br>
            <a:r>
              <a:rPr lang="en-US" sz="2400" dirty="0" smtClean="0"/>
              <a:t>e-mail - </a:t>
            </a:r>
            <a:r>
              <a:rPr lang="en-US" sz="2400" b="1" dirty="0" err="1" smtClean="0"/>
              <a:t>mei</a:t>
            </a:r>
            <a:r>
              <a:rPr lang="ru-RU" sz="2400" b="1" dirty="0" smtClean="0"/>
              <a:t>@donso.su</a:t>
            </a:r>
            <a:endParaRPr lang="ru-RU" sz="2400" b="1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4994" cy="12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24" y="0"/>
            <a:ext cx="17684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93" y="-14343"/>
            <a:ext cx="18526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18" y="0"/>
            <a:ext cx="1983706" cy="133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06" y="-33504"/>
            <a:ext cx="4454012" cy="13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09564"/>
            <a:ext cx="12192000" cy="119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>Независимая оценка качества дополнительного образования детей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6891" y="1839951"/>
            <a:ext cx="118321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Независимая оценка качества образования – это оценочная </a:t>
            </a:r>
            <a:r>
              <a:rPr lang="ru-RU" sz="3200" dirty="0" smtClean="0"/>
              <a:t>процедура, которая в соответствии с пунктом 1 ст. 95 Закона «Об образовании в РФ» направлена на получение сведений об образовательной деятельности, о качестве подготовки обучающихся и </a:t>
            </a:r>
            <a:r>
              <a:rPr lang="ru-RU" sz="3200" b="1" dirty="0" smtClean="0"/>
              <a:t>реализации образовательных программ.</a:t>
            </a:r>
            <a:endParaRPr lang="ru-RU" sz="32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</a:t>
            </a:r>
            <a:r>
              <a:rPr lang="ru-RU" b="1" dirty="0" smtClean="0"/>
              <a:t>езависимая оценка -  это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2063203"/>
            <a:ext cx="55726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18109" y="1839951"/>
            <a:ext cx="515956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2. В рамках системы персонифицированного финансирования все программы должны пройти независимую оценку качества перед включением в реестр образовательных программ.</a:t>
            </a:r>
            <a:endParaRPr lang="ru-RU" sz="2500" dirty="0"/>
          </a:p>
          <a:p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8927" y="4848581"/>
            <a:ext cx="67956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smtClean="0"/>
              <a:t>Остальные программы, которые не переводятся на персонифицированное финансирование, могут пройти процедуру оценки добровольно.</a:t>
            </a:r>
            <a:endParaRPr lang="ru-RU" sz="2500" i="1" dirty="0"/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84" y="1839951"/>
            <a:ext cx="6096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dirty="0" smtClean="0"/>
              <a:t>1. Получение объективной </a:t>
            </a:r>
            <a:r>
              <a:rPr lang="ru-RU" sz="2500" dirty="0"/>
              <a:t>информации о качестве оказания услуг дополнительного образования, а также </a:t>
            </a:r>
            <a:r>
              <a:rPr lang="ru-RU" sz="2500" dirty="0" smtClean="0"/>
              <a:t>повышения </a:t>
            </a:r>
            <a:r>
              <a:rPr lang="ru-RU" sz="2500" dirty="0"/>
              <a:t>качества деятельности организаций, осуществляющих образовательную деятельность по дополнительным общеобразовательным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val="12222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6"/>
            <a:ext cx="11353800" cy="1012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/>
              <a:t>Нормативные документы, регламентирующие     НОК ДОП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9781" y="1839951"/>
            <a:ext cx="116100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ФЗ от 29.12.2012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г. №273-ФЗ «Об образовании в Российской Федерации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ФЗ от 21.07.2014 № 212-ФЗ «Об основах общественного контроля в Российской Федерации»;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Концепция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развития дополнительного образования детей, 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утвержденная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распоряжением Правительства Российской Федерации от 4 сентября 2014 г. №1726-р; </a:t>
            </a:r>
            <a:endParaRPr lang="ru-RU" sz="20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indent="-457200">
              <a:buAutoNum type="arabicParenR" startAt="4"/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РФ от 20.05.2014 г. № 556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утверждении квалификационных требований к экспертам, требований к экспертным организациям, порядка их аккредитации, в том числе порядка ведения реестра экспертов и экспертных организаций, порядка отбора экспертов и экспертных организаций для проведения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аккредитационной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экспертизы»;</a:t>
            </a:r>
          </a:p>
          <a:p>
            <a:pPr marL="342900" lvl="0" indent="-342900" algn="just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5) Методические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рекомендации по проведению независимой оценки качества образовательной деятельности организаций, осуществляющих образовательную деятельность, направленные Минобрнауки России письмом от 1 апреля 2015 г. №АП-512/02;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6) Методические рекомендации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 организации независимой оценки качества дополнительного образования детей, направленными Минобрнауки России письмом от 28 апреля 2017 г. № ВК-1232/09 «О направлении методических рекомендаций»; 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7)  Региональный проект 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«Успех каждого ребенка</a:t>
            </a: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tabLst>
                <a:tab pos="54038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8)  Соответствующий приказ Министерства образования НСО.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М</a:t>
            </a:r>
            <a:r>
              <a:rPr lang="ru-RU" b="1" dirty="0" smtClean="0">
                <a:latin typeface="+mn-lt"/>
                <a:ea typeface="Times New Roman" panose="02020603050405020304" pitchFamily="18" charset="0"/>
              </a:rPr>
              <a:t>еханизм </a:t>
            </a:r>
            <a:r>
              <a:rPr lang="ru-RU" b="1" dirty="0">
                <a:latin typeface="+mn-lt"/>
                <a:ea typeface="Times New Roman" panose="02020603050405020304" pitchFamily="18" charset="0"/>
              </a:rPr>
              <a:t>оценки качества </a:t>
            </a:r>
            <a:r>
              <a:rPr lang="ru-RU" b="1" dirty="0" smtClean="0">
                <a:latin typeface="+mn-lt"/>
                <a:ea typeface="Times New Roman" panose="02020603050405020304" pitchFamily="18" charset="0"/>
              </a:rPr>
              <a:t>ДОП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9781" y="1944610"/>
            <a:ext cx="11800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Механизм </a:t>
            </a:r>
            <a:r>
              <a:rPr lang="ru-RU" sz="2400" dirty="0"/>
              <a:t>оценки качества дополнительных общеобразовательных программ </a:t>
            </a:r>
            <a:r>
              <a:rPr lang="ru-RU" sz="2400" dirty="0" smtClean="0"/>
              <a:t>-общественная </a:t>
            </a:r>
            <a:r>
              <a:rPr lang="ru-RU" sz="2400" dirty="0"/>
              <a:t>экспертиза на основании добровольной заявки авторов программы или организации, реализующей (или планирующей реализовывать) данную программу.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8589" y="3654588"/>
            <a:ext cx="8603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Проведение общественной экспертизы в рамках процедуры НОК предусматривает выполнение следующих процедур:</a:t>
            </a:r>
          </a:p>
          <a:p>
            <a:r>
              <a:rPr lang="ru-RU" sz="2400" i="1" dirty="0" smtClean="0"/>
              <a:t>      1) подготовку </a:t>
            </a:r>
            <a:r>
              <a:rPr lang="ru-RU" sz="2400" i="1" dirty="0"/>
              <a:t>к проведению общественной экспертизы;</a:t>
            </a:r>
          </a:p>
          <a:p>
            <a:r>
              <a:rPr lang="ru-RU" sz="2400" i="1" dirty="0" smtClean="0"/>
              <a:t>      2) проведение </a:t>
            </a:r>
            <a:r>
              <a:rPr lang="ru-RU" sz="2400" i="1" dirty="0"/>
              <a:t>общественной экспертизы;</a:t>
            </a:r>
          </a:p>
          <a:p>
            <a:r>
              <a:rPr lang="ru-RU" sz="2400" i="1" dirty="0" smtClean="0"/>
              <a:t>      3) обработку </a:t>
            </a:r>
            <a:r>
              <a:rPr lang="ru-RU" sz="2400" i="1" dirty="0"/>
              <a:t>и оформление результатов общественной экспертизы;</a:t>
            </a:r>
          </a:p>
          <a:p>
            <a:r>
              <a:rPr lang="ru-RU" sz="2400" i="1" dirty="0" smtClean="0"/>
              <a:t>      4) принятие </a:t>
            </a:r>
            <a:r>
              <a:rPr lang="ru-RU" sz="2400" i="1" dirty="0"/>
              <a:t>мер по улучшению качества дополнительных общеобразовательных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35457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13881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Кто проводит общественную экспертизу?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6049" y="2136339"/>
            <a:ext cx="1135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Группа общественных экспертов, состав которых утверждается приказом </a:t>
            </a:r>
          </a:p>
          <a:p>
            <a:pPr algn="ctr"/>
            <a:r>
              <a:rPr lang="ru-RU" sz="2400" dirty="0" smtClean="0"/>
              <a:t>ГАУ ДО НСО «ОЦРТДиЮ».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Общественными экспертами могут быть  представители науки, педагогические работники образовательных организаций разных типов и разных ведомств, имеющие опыт работы с программами дополнительного 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19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98"/>
            <a:ext cx="2826326" cy="1010194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/>
              <a:t>Требования к экспертам</a:t>
            </a:r>
            <a:endParaRPr lang="ru-RU" sz="3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1427018"/>
            <a:ext cx="29925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соответствуют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квалификационным требованиям к экспертам, утвержденным </a:t>
            </a: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РФ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20.05.2014 г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556.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9304" y="0"/>
            <a:ext cx="9268732" cy="703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 экспертам предъявляются следующие квалификационные требования: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Наличие высшего образования и стажа работы в сфере образования не менее 5 лет.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Эксперт должен: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1.2.1. Знать: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законодательство Российской Федерации в сфере образования, включая Федеральный закон от 29 декабря 2012 г. N 273-ФЗ "Об образовании в Российской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Федерации« нормативные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акты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ч.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НОК ДОД;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работы со служебной информацией, а также с персональными данными;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и особенности применения сетевой формы реализации образовательных программ, а также реализации образовательных программ с применением электронного обучения и дистанционных образовательных технологий.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1.2.2. Обладать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навыками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компьютерной и другой оргтехникой, применения современных информационно-телекоммуникационных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технологий;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 деловой этики.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1.2.3. Уметь: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взаимодействовать в процессе проведения экспертизы с представителями экспертных организаций (Региональный модельный центр),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 с нормативными правовыми актами, регламентирующими разработку и реализацию дополнительных образовательных программ;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экспертизу дополнительных образовательных программ;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устанавливать соответствие (несоответствие) содержания и качества образовательных программам критериям независимой оценки качества.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1.2.4. Обладать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опытом разработки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реализации дополнительных образовательных программ.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H="1" flipV="1">
            <a:off x="4953181" y="2709446"/>
            <a:ext cx="1910904" cy="11516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1"/>
          </p:cNvCxnSpPr>
          <p:nvPr/>
        </p:nvCxnSpPr>
        <p:spPr>
          <a:xfrm flipH="1" flipV="1">
            <a:off x="4739577" y="2688101"/>
            <a:ext cx="2127780" cy="25461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695054" y="202329"/>
            <a:ext cx="10177131" cy="9221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b="1" dirty="0" smtClean="0">
                <a:ea typeface="Calibri" panose="020F0502020204030204" pitchFamily="34" charset="0"/>
              </a:rPr>
              <a:t>Комплекс </a:t>
            </a:r>
            <a:r>
              <a:rPr lang="ru-RU" sz="3200" b="1" dirty="0">
                <a:ea typeface="Calibri" panose="020F0502020204030204" pitchFamily="34" charset="0"/>
              </a:rPr>
              <a:t>действующих </a:t>
            </a:r>
            <a:r>
              <a:rPr lang="ru-RU" sz="3200" b="1" dirty="0" smtClean="0">
                <a:ea typeface="Calibri" panose="020F0502020204030204" pitchFamily="34" charset="0"/>
              </a:rPr>
              <a:t>нормативных документов</a:t>
            </a:r>
            <a:endParaRPr lang="ru-RU" sz="3200" b="1" dirty="0"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43525" y="1268760"/>
            <a:ext cx="4432036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Проектирование и реализация ДООП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43523" y="2975008"/>
            <a:ext cx="4432036" cy="23042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Концепция развития дополнительного образования детей (Распоряжение Правительства РФ от 04.09.2014 г. № 1726-р)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83621" y="1329645"/>
            <a:ext cx="4471137" cy="14401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Методические рекомендации Минобрнауки РФ № 09-3242 от 18.11.2015 г.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67357" y="2914886"/>
            <a:ext cx="4432036" cy="14401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Санитарные правила и нормы </a:t>
            </a:r>
            <a:r>
              <a:rPr lang="ru-RU" sz="2000" b="1" dirty="0">
                <a:solidFill>
                  <a:schemeClr val="tx1"/>
                </a:solidFill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</a:rPr>
              <a:t>СанПиН) от 04.07.2014 г. № 41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67357" y="4514175"/>
            <a:ext cx="4432036" cy="14401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Приказ Министерства просвещения РФ от 09.11.2018 г. № 196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7648" y="6144426"/>
            <a:ext cx="7872875" cy="59694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ФЗ № 273 «Об образовании в РФ»  от 29.12.2012 г.</a:t>
            </a:r>
            <a:endParaRPr lang="ru-RU" sz="2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655840" y="5279265"/>
            <a:ext cx="0" cy="8651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242584" y="2018795"/>
            <a:ext cx="541035" cy="158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548262" y="6442896"/>
            <a:ext cx="13793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0800523" y="6442896"/>
            <a:ext cx="9601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48261" y="2110202"/>
            <a:ext cx="0" cy="43326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1760629" y="1988841"/>
            <a:ext cx="0" cy="44540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11299392" y="2004199"/>
            <a:ext cx="461237" cy="14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548262" y="2094488"/>
            <a:ext cx="295261" cy="151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11257528" y="3641731"/>
            <a:ext cx="461237" cy="14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11270439" y="5279264"/>
            <a:ext cx="461237" cy="14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9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7591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Критерии независимой оценки ДОП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149" y="19902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Критерии оценки будут отражены в приложении </a:t>
            </a:r>
            <a:r>
              <a:rPr lang="ru-RU" dirty="0"/>
              <a:t>к Регламенту </a:t>
            </a:r>
            <a:r>
              <a:rPr lang="ru-RU" dirty="0" smtClean="0"/>
              <a:t>проведения </a:t>
            </a:r>
            <a:r>
              <a:rPr lang="ru-RU" dirty="0"/>
              <a:t>независимой оценки качества дополнительных общеобразовательных </a:t>
            </a:r>
            <a:r>
              <a:rPr lang="ru-RU" dirty="0" smtClean="0"/>
              <a:t>программ, который утверждается приказом Министерства образования НСО.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6137"/>
            <a:ext cx="12192000" cy="133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809</Words>
  <Application>Microsoft Office PowerPoint</Application>
  <PresentationFormat>Широкоэкранный</PresentationFormat>
  <Paragraphs>127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Министерство образования НСО Государственное автономное учреждение дополнительного образования Новосибирской области  «Областной центр развития творчества детей и юношества»</vt:lpstr>
      <vt:lpstr> Независимая оценка качества дополнительного образования детей </vt:lpstr>
      <vt:lpstr> Независимая оценка -  это </vt:lpstr>
      <vt:lpstr> Нормативные документы, регламентирующие     НОК ДОП </vt:lpstr>
      <vt:lpstr> Механизм оценки качества ДОП </vt:lpstr>
      <vt:lpstr>Кто проводит общественную экспертизу?</vt:lpstr>
      <vt:lpstr>Требования к экспертам</vt:lpstr>
      <vt:lpstr>Комплекс действующих нормативных документов</vt:lpstr>
      <vt:lpstr>Критерии независимой оценки ДОП</vt:lpstr>
      <vt:lpstr>Критерии независимой оценки ДОП</vt:lpstr>
      <vt:lpstr>Критерии независимой оценки ДОП</vt:lpstr>
      <vt:lpstr>Критерии независимой оценки ДОП</vt:lpstr>
      <vt:lpstr>Титульный  лист</vt:lpstr>
      <vt:lpstr>Критерии независимой оценки ДОП</vt:lpstr>
      <vt:lpstr>Критерии независимой оценки ДОП</vt:lpstr>
      <vt:lpstr>Критерии независимой оценки ДОП</vt:lpstr>
      <vt:lpstr>Министерство образования НСО Государственное автономное учреждение дополнительного образования Новосибирской области  «Областной центр развития творчества детей и юношества»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Администратор</dc:creator>
  <cp:lastModifiedBy>Пользователь</cp:lastModifiedBy>
  <cp:revision>380</cp:revision>
  <dcterms:created xsi:type="dcterms:W3CDTF">2018-04-28T02:53:40Z</dcterms:created>
  <dcterms:modified xsi:type="dcterms:W3CDTF">2019-12-10T02:38:31Z</dcterms:modified>
</cp:coreProperties>
</file>