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4" r:id="rId2"/>
    <p:sldId id="257" r:id="rId3"/>
    <p:sldId id="289" r:id="rId4"/>
    <p:sldId id="300" r:id="rId5"/>
    <p:sldId id="258" r:id="rId6"/>
    <p:sldId id="301" r:id="rId7"/>
    <p:sldId id="277" r:id="rId8"/>
    <p:sldId id="279" r:id="rId9"/>
    <p:sldId id="268" r:id="rId10"/>
    <p:sldId id="270" r:id="rId11"/>
    <p:sldId id="269" r:id="rId12"/>
    <p:sldId id="271" r:id="rId13"/>
    <p:sldId id="284" r:id="rId14"/>
    <p:sldId id="285" r:id="rId15"/>
    <p:sldId id="290" r:id="rId16"/>
    <p:sldId id="287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56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FAE"/>
    <a:srgbClr val="679F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2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6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9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9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9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258D-3E1A-407A-AF18-A399ECCBA1EA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878E-7880-49C4-9B9C-D68D0082C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2.png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-learning.oblcit.ru/moodle24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iblio.edu54.ru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-learning.oblcit.ru/moodle24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-learning.oblcit.ru/moodle24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263" y="2406051"/>
            <a:ext cx="6762750" cy="266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348" y="605310"/>
            <a:ext cx="81719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Организация</a:t>
            </a:r>
            <a:r>
              <a:rPr lang="ru-RU" sz="2000" b="1" dirty="0"/>
              <a:t> </a:t>
            </a:r>
            <a:r>
              <a:rPr lang="ru-RU" sz="2800" b="1" dirty="0"/>
              <a:t>виртуального читального зала в школьной </a:t>
            </a:r>
            <a:r>
              <a:rPr lang="ru-RU" sz="2800" b="1" dirty="0" smtClean="0"/>
              <a:t>библиотеке</a:t>
            </a:r>
            <a:endParaRPr lang="en-US" sz="2000" b="1" dirty="0" smtClean="0"/>
          </a:p>
          <a:p>
            <a:pPr algn="ctr"/>
            <a:r>
              <a:rPr lang="ru-RU" sz="2400" b="1" dirty="0" smtClean="0"/>
              <a:t>44 часа.</a:t>
            </a:r>
          </a:p>
          <a:p>
            <a:pPr algn="ctr"/>
            <a:r>
              <a:rPr lang="ru-RU" sz="2400" b="1" dirty="0" smtClean="0"/>
              <a:t>28 августа – 20 сентября 2019 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41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046" y="931562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Задание с ответом в виде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103" y="1393227"/>
            <a:ext cx="7872077" cy="52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0312" y="0"/>
            <a:ext cx="457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Задание с ответом в виде файла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1665"/>
            <a:ext cx="7900780" cy="4163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9808" y="3748910"/>
            <a:ext cx="4175429" cy="310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6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5427" y="776378"/>
            <a:ext cx="6295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Возврат в курс из открытого элемента курса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17" y="1238043"/>
            <a:ext cx="8628716" cy="35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364" y="446749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Журнал самого курса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235" y="1000354"/>
            <a:ext cx="8478284" cy="48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476"/>
            <a:ext cx="9144000" cy="60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321"/>
            <a:ext cx="9144000" cy="5843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3001618" y="487443"/>
            <a:ext cx="6142382" cy="5843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827" y="6350679"/>
            <a:ext cx="430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Журнал прохождения (в нулевом модуле)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295" y="0"/>
            <a:ext cx="7048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Как отправить сообщение любому участнику курса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67748" y="510264"/>
            <a:ext cx="7156174" cy="6195037"/>
            <a:chOff x="367748" y="510264"/>
            <a:chExt cx="7156174" cy="61950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7720" y="3780382"/>
              <a:ext cx="3556229" cy="123566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48" y="510264"/>
              <a:ext cx="6470788" cy="315906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748" y="5127102"/>
              <a:ext cx="7156174" cy="1578199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4115789" y="3891440"/>
              <a:ext cx="1619089" cy="94421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686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599" y="159026"/>
            <a:ext cx="519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Как </a:t>
            </a:r>
            <a:r>
              <a:rPr lang="ru-RU" sz="2400" b="1" dirty="0" smtClean="0"/>
              <a:t>проверить сообщение и ответить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50" y="1304925"/>
            <a:ext cx="66675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3" y="664886"/>
            <a:ext cx="8837926" cy="374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488" y="4572000"/>
            <a:ext cx="72997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каждого своя скорость обучения:</a:t>
            </a:r>
          </a:p>
          <a:p>
            <a:r>
              <a:rPr lang="ru-RU" dirty="0" smtClean="0"/>
              <a:t>Можете пройти очень быстро.</a:t>
            </a:r>
          </a:p>
          <a:p>
            <a:r>
              <a:rPr lang="ru-RU" dirty="0" smtClean="0"/>
              <a:t>Крайний срок: 19 сентября сдать итоговую работу.</a:t>
            </a:r>
          </a:p>
          <a:p>
            <a:r>
              <a:rPr lang="ru-RU" dirty="0" smtClean="0"/>
              <a:t>20 сентября списки окончивших сдаются в учебный отдел для приказов </a:t>
            </a:r>
          </a:p>
          <a:p>
            <a:r>
              <a:rPr lang="ru-RU" dirty="0" smtClean="0"/>
              <a:t>и оформления документов.</a:t>
            </a:r>
          </a:p>
          <a:p>
            <a:r>
              <a:rPr lang="ru-RU" dirty="0" smtClean="0"/>
              <a:t>Без регистрации на начальном этапе - </a:t>
            </a:r>
          </a:p>
          <a:p>
            <a:r>
              <a:rPr lang="ru-RU" dirty="0"/>
              <a:t>д</a:t>
            </a:r>
            <a:r>
              <a:rPr lang="ru-RU" dirty="0" smtClean="0"/>
              <a:t>окументы не могут быть выданы – таковы правила!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68" y="795130"/>
            <a:ext cx="9050676" cy="3250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949" y="4353339"/>
            <a:ext cx="707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Задание по </a:t>
            </a:r>
            <a:r>
              <a:rPr lang="ru-RU" dirty="0" err="1" smtClean="0"/>
              <a:t>ЛитРес</a:t>
            </a:r>
            <a:r>
              <a:rPr lang="ru-RU" dirty="0" smtClean="0"/>
              <a:t> обязательно к выполнению!</a:t>
            </a:r>
          </a:p>
          <a:p>
            <a:r>
              <a:rPr lang="ru-RU" dirty="0" smtClean="0"/>
              <a:t>С логином и паролем для тестового входа попробовать поработать!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6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074" y="229176"/>
            <a:ext cx="7179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Сайт региональной системы дистанционного обучения (РСДО)</a:t>
            </a:r>
          </a:p>
          <a:p>
            <a:pPr algn="ctr"/>
            <a:r>
              <a:rPr lang="en-US" sz="2800" b="1" dirty="0">
                <a:hlinkClick r:id="rId2"/>
              </a:rPr>
              <a:t>http://e-learning.oblcit.ru/moodle24/</a:t>
            </a:r>
            <a:r>
              <a:rPr lang="ru-RU" sz="2800" b="1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206" y="1060173"/>
            <a:ext cx="4153136" cy="21644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D91F6F-525D-4872-A21A-2997532CA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0436" y="4458426"/>
            <a:ext cx="4348675" cy="2262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680C0-5C57-41B8-8AB3-D6E1A54129C4}"/>
              </a:ext>
            </a:extLst>
          </p:cNvPr>
          <p:cNvSpPr txBox="1"/>
          <p:nvPr/>
        </p:nvSpPr>
        <p:spPr>
          <a:xfrm>
            <a:off x="1079024" y="3351810"/>
            <a:ext cx="698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Автоматизированная информационно-библиотечная система (АИБС)</a:t>
            </a:r>
          </a:p>
          <a:p>
            <a:pPr algn="ctr"/>
            <a:r>
              <a:rPr lang="ru-RU" dirty="0"/>
              <a:t>«Электронный каталог Новосибирской области»</a:t>
            </a:r>
          </a:p>
          <a:p>
            <a:pPr algn="ctr"/>
            <a:r>
              <a:rPr lang="en-US" sz="2800" b="1" dirty="0">
                <a:hlinkClick r:id="rId5"/>
              </a:rPr>
              <a:t>http://biblio.edu54.ru/</a:t>
            </a:r>
            <a:r>
              <a:rPr lang="sah-RU" sz="2800" b="1" dirty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727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9113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664" y="1421296"/>
            <a:ext cx="42284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 форуме пока не добавите свой ответ – </a:t>
            </a:r>
          </a:p>
          <a:p>
            <a:r>
              <a:rPr lang="ru-RU" dirty="0" smtClean="0"/>
              <a:t>Не увидите ответы других слушателей!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664" y="2915479"/>
            <a:ext cx="45273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 каждом форуме обозначены по 2 вопроса</a:t>
            </a:r>
          </a:p>
          <a:p>
            <a:r>
              <a:rPr lang="ru-RU" dirty="0"/>
              <a:t>н</a:t>
            </a:r>
            <a:r>
              <a:rPr lang="ru-RU" dirty="0" smtClean="0"/>
              <a:t>а которые нужно ответить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664" y="5996322"/>
            <a:ext cx="29822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Тест можно использовать</a:t>
            </a:r>
          </a:p>
          <a:p>
            <a:r>
              <a:rPr lang="ru-RU" dirty="0" smtClean="0"/>
              <a:t>и при обучении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5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23975"/>
            <a:ext cx="88487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50" y="1081087"/>
            <a:ext cx="88773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183" y="300933"/>
            <a:ext cx="6997147" cy="61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764" y="179237"/>
            <a:ext cx="7793935" cy="58208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2946" y="6096865"/>
            <a:ext cx="476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Теперь Вы увидите ответы других слушателей!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266825"/>
            <a:ext cx="91154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493" y="220821"/>
            <a:ext cx="7612911" cy="1515533"/>
          </a:xfrm>
        </p:spPr>
        <p:txBody>
          <a:bodyPr>
            <a:noAutofit/>
          </a:bodyPr>
          <a:lstStyle/>
          <a:p>
            <a:r>
              <a:rPr lang="ru-RU" sz="3600" b="1" dirty="0"/>
              <a:t>«Организация виртуального читального зала в школьной библиотеке»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59565" y="3402905"/>
            <a:ext cx="6388769" cy="20952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0670" y="1977657"/>
            <a:ext cx="8346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к выпускной работе.</a:t>
            </a:r>
          </a:p>
          <a:p>
            <a:r>
              <a:rPr lang="ru-RU" b="1" dirty="0"/>
              <a:t>В наличии следующие компоненты</a:t>
            </a:r>
            <a:r>
              <a:rPr lang="ru-RU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созданы группы пользователей на основе классов в ОО (не менее 3-х)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созданы «библиотеки» фонда электронных изданий для «раскладки» </a:t>
            </a:r>
          </a:p>
          <a:p>
            <a:r>
              <a:rPr lang="ru-RU" dirty="0"/>
              <a:t>собственного контента ОО и контента, закаченного из РИМБЦ НСО (не менее </a:t>
            </a:r>
          </a:p>
          <a:p>
            <a:r>
              <a:rPr lang="ru-RU" dirty="0"/>
              <a:t>2-х полок с примерными названиями: «Контент образовательной организации </a:t>
            </a:r>
          </a:p>
          <a:p>
            <a:r>
              <a:rPr lang="ru-RU" dirty="0"/>
              <a:t>(название школы)», «Библиотека художественной литературы из </a:t>
            </a:r>
          </a:p>
          <a:p>
            <a:r>
              <a:rPr lang="ru-RU" dirty="0"/>
              <a:t>Регионального ИБЦ»)</a:t>
            </a:r>
          </a:p>
          <a:p>
            <a:r>
              <a:rPr lang="ru-RU" dirty="0"/>
              <a:t>3.     осуществлены заказы электронных изданий в РИМБЦ (не менее 2-х)</a:t>
            </a:r>
          </a:p>
          <a:p>
            <a:r>
              <a:rPr lang="ru-RU" dirty="0"/>
              <a:t>осуществлены выдачи книг пользователям с установлением срока пользования, </a:t>
            </a:r>
          </a:p>
          <a:p>
            <a:r>
              <a:rPr lang="ru-RU" dirty="0"/>
              <a:t>индивидуальному пользователю, пользователям группы.</a:t>
            </a:r>
          </a:p>
          <a:p>
            <a:r>
              <a:rPr lang="ru-RU" dirty="0"/>
              <a:t>Данные операции подтверждены через разделы:</a:t>
            </a:r>
          </a:p>
          <a:p>
            <a:r>
              <a:rPr lang="ru-RU" dirty="0"/>
              <a:t>- учет выданных лицензий</a:t>
            </a:r>
          </a:p>
          <a:p>
            <a:r>
              <a:rPr lang="ru-RU" dirty="0"/>
              <a:t>- учёт количества книговыдач (у преподавателя – оператора РИМБЦ).</a:t>
            </a:r>
          </a:p>
          <a:p>
            <a:r>
              <a:rPr lang="ru-RU" b="1" dirty="0" smtClean="0"/>
              <a:t>В задании «Проверка выпускной работы» нужно по данным пунктам написать о своей работе. Выгрузка с системы должна подтвердить Ваши данные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1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535" y="248478"/>
            <a:ext cx="7772400" cy="5377070"/>
          </a:xfrm>
        </p:spPr>
        <p:txBody>
          <a:bodyPr>
            <a:noAutofit/>
          </a:bodyPr>
          <a:lstStyle/>
          <a:p>
            <a:r>
              <a:rPr lang="ru-RU" b="1" dirty="0"/>
              <a:t>Вопросы </a:t>
            </a:r>
            <a:r>
              <a:rPr lang="ru-RU" b="1" dirty="0" smtClean="0"/>
              <a:t>по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 8 </a:t>
            </a:r>
            <a:r>
              <a:rPr lang="ru-RU" b="1" dirty="0" smtClean="0"/>
              <a:t>913 467 60 </a:t>
            </a:r>
            <a:r>
              <a:rPr lang="ru-RU" b="1" dirty="0"/>
              <a:t>55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Сардана </a:t>
            </a:r>
            <a:r>
              <a:rPr lang="ru-RU" b="1" dirty="0" smtClean="0"/>
              <a:t>Михайловна</a:t>
            </a:r>
            <a:br>
              <a:rPr lang="ru-RU" b="1" dirty="0" smtClean="0"/>
            </a:br>
            <a:r>
              <a:rPr lang="ru-RU" b="1" dirty="0" smtClean="0"/>
              <a:t>Слободчикова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smtClean="0"/>
              <a:t>или напишите на</a:t>
            </a:r>
            <a:br>
              <a:rPr lang="ru-RU" b="1" smtClean="0"/>
            </a:br>
            <a:r>
              <a:rPr lang="en-US" b="1" smtClean="0"/>
              <a:t>usm@oblcit.ru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0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220" y="750499"/>
            <a:ext cx="7513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Сайт региональной системы дистанционного обучения (РСДО)</a:t>
            </a:r>
          </a:p>
          <a:p>
            <a:pPr algn="ctr"/>
            <a:r>
              <a:rPr lang="en-US" sz="2800" b="1" dirty="0">
                <a:hlinkClick r:id="rId2"/>
              </a:rPr>
              <a:t>http://e-learning.oblcit.ru/moodle24/</a:t>
            </a:r>
            <a:r>
              <a:rPr lang="ru-RU" sz="2800" b="1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972" y="1768415"/>
            <a:ext cx="8096836" cy="45039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52986" y="1786307"/>
            <a:ext cx="1341822" cy="3100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220" y="750499"/>
            <a:ext cx="7513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Сайт региональной системы дистанционного обучения (РСДО)</a:t>
            </a:r>
          </a:p>
          <a:p>
            <a:pPr algn="ctr"/>
            <a:r>
              <a:rPr lang="en-US" sz="2800" b="1" dirty="0">
                <a:hlinkClick r:id="rId2"/>
              </a:rPr>
              <a:t>http://e-learning.oblcit.ru/moodle24/</a:t>
            </a:r>
            <a:r>
              <a:rPr lang="ru-RU" sz="2800" b="1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231" y="1827952"/>
            <a:ext cx="8182940" cy="453527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2885" y="3418897"/>
            <a:ext cx="3124063" cy="25810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3" y="278715"/>
            <a:ext cx="7916450" cy="596848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01666" y="3068050"/>
            <a:ext cx="2680570" cy="23807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1353" y="6211669"/>
            <a:ext cx="520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левой панели найдите под строкой «Мои курсы»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Курс обучения «Виртуальный_чит_зал_44_часа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51" y="229716"/>
            <a:ext cx="8508254" cy="6246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884" y="6011253"/>
            <a:ext cx="307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Или через «Личный кабинет»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3605" y="6400800"/>
            <a:ext cx="288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6FAE"/>
                </a:solidFill>
              </a:rPr>
              <a:t>ВЧЗ 28 </a:t>
            </a:r>
            <a:r>
              <a:rPr lang="ru-RU" sz="1200" dirty="0" err="1" smtClean="0">
                <a:solidFill>
                  <a:srgbClr val="4D6FAE"/>
                </a:solidFill>
              </a:rPr>
              <a:t>авг</a:t>
            </a:r>
            <a:r>
              <a:rPr lang="ru-RU" sz="1200" dirty="0" smtClean="0">
                <a:solidFill>
                  <a:srgbClr val="4D6FAE"/>
                </a:solidFill>
              </a:rPr>
              <a:t> 2019 Презентация</a:t>
            </a:r>
          </a:p>
          <a:p>
            <a:r>
              <a:rPr lang="ru-RU" sz="1200" dirty="0" smtClean="0">
                <a:solidFill>
                  <a:srgbClr val="4D6FAE"/>
                </a:solidFill>
              </a:rPr>
              <a:t>Видеозапись с очного занятия</a:t>
            </a:r>
            <a:endParaRPr lang="ru-RU" sz="1200" dirty="0">
              <a:solidFill>
                <a:srgbClr val="4D6FA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713" y="152307"/>
            <a:ext cx="8294576" cy="63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18" y="0"/>
            <a:ext cx="853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046" y="93156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Форум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053" y="1758785"/>
            <a:ext cx="8724278" cy="2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1321</TotalTime>
  <Words>397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«Организация виртуального читального зала в школьной библиотеке»</vt:lpstr>
      <vt:lpstr>Вопросы по  8 913 467 60 55 Сардана Михайловна Слободчикова или напишите на usm@oblcit.ru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мобильных устройств в работе школьного бибилиотекаря</dc:title>
  <dc:creator>Анна Александровна Сергеева</dc:creator>
  <cp:lastModifiedBy>Слободчикова Сардана Михайловна</cp:lastModifiedBy>
  <cp:revision>96</cp:revision>
  <dcterms:created xsi:type="dcterms:W3CDTF">2016-09-22T02:59:06Z</dcterms:created>
  <dcterms:modified xsi:type="dcterms:W3CDTF">2019-08-28T02:12:34Z</dcterms:modified>
</cp:coreProperties>
</file>