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1" r:id="rId3"/>
    <p:sldId id="285" r:id="rId4"/>
    <p:sldId id="290" r:id="rId5"/>
    <p:sldId id="289" r:id="rId6"/>
    <p:sldId id="276" r:id="rId7"/>
    <p:sldId id="286" r:id="rId8"/>
    <p:sldId id="283" r:id="rId9"/>
    <p:sldId id="287" r:id="rId10"/>
    <p:sldId id="284" r:id="rId11"/>
    <p:sldId id="27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222" y="12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enata\Desktop\&#1060;&#1048;&#1055;&#1048;\2023\&#1040;&#1085;&#1072;&#1083;&#1080;&#1090;%20&#1086;&#1090;&#1095;&#1077;&#1090;\&#1041;&#1048;_2023\&#1041;&#1048;_2023\FirstData\&#1060;11%20&#1057;&#1090;&#1072;&#1090;&#1080;&#1089;&#1090;&#1080;&#1082;&#1072;%20&#1087;&#1086;%20&#1075;&#1088;&#1091;&#1087;&#1087;&#1072;&#1084;%20&#1073;&#1072;&#1083;&#1083;&#1086;&#1074;_&#1041;&#1080;&#1086;&#1083;&#1086;&#1075;&#1080;&#1103;_202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enata\Desktop\&#1060;&#1048;&#1055;&#1048;\2023\&#1040;&#1085;&#1072;&#1083;&#1080;&#1090;%20&#1086;&#1090;&#1095;&#1077;&#1090;\&#1041;&#1048;_2023\&#1041;&#1048;_2023\FirstData\&#1060;9%20&#1055;&#1088;&#1086;&#1094;&#1077;&#1085;&#1090;%20&#1074;&#1099;&#1087;&#1086;&#1083;&#1085;&#1077;&#1085;&#1080;&#1103;%20&#1079;&#1072;&#1076;&#1072;&#1085;&#1080;&#1081;_&#1075;&#1088;_&#1073;&#1072;&#1083;&#1083;_&#1041;&#1080;&#1086;&#1083;&#1086;&#1075;&#1080;&#1103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enata\Desktop\&#1060;&#1048;&#1055;&#1048;\2023\&#1040;&#1085;&#1072;&#1083;&#1080;&#1090;%20&#1086;&#1090;&#1095;&#1077;&#1090;\&#1041;&#1048;_2023\&#1041;&#1048;_2023\FirstData\&#1060;9%20&#1055;&#1088;&#1086;&#1094;&#1077;&#1085;&#1090;%20&#1074;&#1099;&#1087;&#1086;&#1083;&#1085;&#1077;&#1085;&#1080;&#1103;%20&#1079;&#1072;&#1076;&#1072;&#1085;&#1080;&#1081;_&#1075;&#1088;_&#1073;&#1072;&#1083;&#1083;_&#1041;&#1080;&#1086;&#1083;&#1086;&#1075;&#1080;&#1103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/>
              <a:t>Биология (103918уч.)
ЕГЭ 2023 
Распределение групп баллов</a:t>
            </a:r>
            <a:endParaRPr lang="en-US"/>
          </a:p>
        </c:rich>
      </c:tx>
      <c:layout>
        <c:manualLayout>
          <c:xMode val="edge"/>
          <c:yMode val="edge"/>
          <c:x val="0.30962382766692209"/>
          <c:y val="3.3736294630306439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%</c:v>
          </c:tx>
          <c:invertIfNegative val="0"/>
          <c:cat>
            <c:numLit>
              <c:formatCode>General</c:formatCode>
              <c:ptCount val="4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</c:numLit>
          </c:cat>
          <c:val>
            <c:numLit>
              <c:formatCode>General</c:formatCode>
              <c:ptCount val="4"/>
              <c:pt idx="0">
                <c:v>18.5</c:v>
              </c:pt>
              <c:pt idx="1">
                <c:v>49.8</c:v>
              </c:pt>
              <c:pt idx="2">
                <c:v>26</c:v>
              </c:pt>
              <c:pt idx="3">
                <c:v>5.8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4D2-47BB-856A-FEB951CB41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014976"/>
        <c:axId val="56906880"/>
      </c:barChart>
      <c:catAx>
        <c:axId val="42014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6906880"/>
        <c:crosses val="autoZero"/>
        <c:auto val="1"/>
        <c:lblAlgn val="ctr"/>
        <c:lblOffset val="100"/>
        <c:noMultiLvlLbl val="0"/>
      </c:catAx>
      <c:valAx>
        <c:axId val="56906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014976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</c:spPr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/>
              <a:t>% выполнения 
Задания с кратким ответом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475076887921608"/>
          <c:y val="0.18335243794002271"/>
          <c:w val="0.63801787273557564"/>
          <c:h val="0.61283205589504264"/>
        </c:manualLayout>
      </c:layout>
      <c:lineChart>
        <c:grouping val="standard"/>
        <c:varyColors val="0"/>
        <c:ser>
          <c:idx val="0"/>
          <c:order val="0"/>
          <c:tx>
            <c:strRef>
              <c:f>Лист1!$E$6</c:f>
              <c:strCache>
                <c:ptCount val="1"/>
                <c:pt idx="0">
                  <c:v>Ср. % вып_1 (19196уч)</c:v>
                </c:pt>
              </c:strCache>
            </c:strRef>
          </c:tx>
          <c:spPr>
            <a:ln w="25400">
              <a:solidFill>
                <a:srgbClr val="000000"/>
              </a:solidFill>
              <a:prstDash val="lgDash"/>
            </a:ln>
          </c:spPr>
          <c:marker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cat>
            <c:strLit>
              <c:ptCount val="22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pt idx="9">
                <c:v>10</c:v>
              </c:pt>
              <c:pt idx="10">
                <c:v>11</c:v>
              </c:pt>
              <c:pt idx="11">
                <c:v>12</c:v>
              </c:pt>
              <c:pt idx="12">
                <c:v>13</c:v>
              </c:pt>
              <c:pt idx="13">
                <c:v>14</c:v>
              </c:pt>
              <c:pt idx="14">
                <c:v>15</c:v>
              </c:pt>
              <c:pt idx="15">
                <c:v>16</c:v>
              </c:pt>
              <c:pt idx="16">
                <c:v>17</c:v>
              </c:pt>
              <c:pt idx="17">
                <c:v>18</c:v>
              </c:pt>
              <c:pt idx="18">
                <c:v>19</c:v>
              </c:pt>
              <c:pt idx="19">
                <c:v>20</c:v>
              </c:pt>
              <c:pt idx="20">
                <c:v>21</c:v>
              </c:pt>
              <c:pt idx="21">
                <c:v>22</c:v>
              </c:pt>
            </c:strLit>
          </c:cat>
          <c:val>
            <c:numRef>
              <c:f>Лист1!$E$7:$E$28</c:f>
              <c:numCache>
                <c:formatCode>General</c:formatCode>
                <c:ptCount val="22"/>
                <c:pt idx="0">
                  <c:v>38.1</c:v>
                </c:pt>
                <c:pt idx="1">
                  <c:v>44.2</c:v>
                </c:pt>
                <c:pt idx="2">
                  <c:v>25.1</c:v>
                </c:pt>
                <c:pt idx="3">
                  <c:v>22.5</c:v>
                </c:pt>
                <c:pt idx="4">
                  <c:v>31.7</c:v>
                </c:pt>
                <c:pt idx="5">
                  <c:v>7</c:v>
                </c:pt>
                <c:pt idx="6">
                  <c:v>31.4</c:v>
                </c:pt>
                <c:pt idx="7">
                  <c:v>12.2</c:v>
                </c:pt>
                <c:pt idx="8">
                  <c:v>45.8</c:v>
                </c:pt>
                <c:pt idx="9">
                  <c:v>10.3</c:v>
                </c:pt>
                <c:pt idx="10">
                  <c:v>32.799999999999997</c:v>
                </c:pt>
                <c:pt idx="11">
                  <c:v>35.5</c:v>
                </c:pt>
                <c:pt idx="12">
                  <c:v>42.4</c:v>
                </c:pt>
                <c:pt idx="13">
                  <c:v>16.8</c:v>
                </c:pt>
                <c:pt idx="14">
                  <c:v>31.1</c:v>
                </c:pt>
                <c:pt idx="15">
                  <c:v>14.9</c:v>
                </c:pt>
                <c:pt idx="16">
                  <c:v>29.4</c:v>
                </c:pt>
                <c:pt idx="17">
                  <c:v>41</c:v>
                </c:pt>
                <c:pt idx="18">
                  <c:v>26.1</c:v>
                </c:pt>
                <c:pt idx="19">
                  <c:v>25.4</c:v>
                </c:pt>
                <c:pt idx="20">
                  <c:v>18.600000000000001</c:v>
                </c:pt>
                <c:pt idx="21">
                  <c:v>47.4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5E8-45AE-8E3E-DBA59B2682B6}"/>
            </c:ext>
          </c:extLst>
        </c:ser>
        <c:ser>
          <c:idx val="1"/>
          <c:order val="1"/>
          <c:tx>
            <c:strRef>
              <c:f>Лист1!$F$6</c:f>
              <c:strCache>
                <c:ptCount val="1"/>
                <c:pt idx="0">
                  <c:v>Ср. % вып_2 (51742уч)</c:v>
                </c:pt>
              </c:strCache>
            </c:strRef>
          </c:tx>
          <c:spPr>
            <a:ln w="38100">
              <a:solidFill>
                <a:srgbClr val="008000"/>
              </a:solidFill>
              <a:prstDash val="solid"/>
            </a:ln>
          </c:spPr>
          <c:marker>
            <c:spPr>
              <a:solidFill>
                <a:srgbClr val="0080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val>
            <c:numRef>
              <c:f>Лист1!$F$7:$F$28</c:f>
              <c:numCache>
                <c:formatCode>General</c:formatCode>
                <c:ptCount val="22"/>
                <c:pt idx="0">
                  <c:v>68.400000000000006</c:v>
                </c:pt>
                <c:pt idx="1">
                  <c:v>63.3</c:v>
                </c:pt>
                <c:pt idx="2">
                  <c:v>59.5</c:v>
                </c:pt>
                <c:pt idx="3">
                  <c:v>56.6</c:v>
                </c:pt>
                <c:pt idx="4">
                  <c:v>62.8</c:v>
                </c:pt>
                <c:pt idx="5">
                  <c:v>30.1</c:v>
                </c:pt>
                <c:pt idx="6">
                  <c:v>53.2</c:v>
                </c:pt>
                <c:pt idx="7">
                  <c:v>40.4</c:v>
                </c:pt>
                <c:pt idx="8">
                  <c:v>72.400000000000006</c:v>
                </c:pt>
                <c:pt idx="9">
                  <c:v>33.799999999999997</c:v>
                </c:pt>
                <c:pt idx="10">
                  <c:v>49.4</c:v>
                </c:pt>
                <c:pt idx="11">
                  <c:v>79.099999999999994</c:v>
                </c:pt>
                <c:pt idx="12">
                  <c:v>70.2</c:v>
                </c:pt>
                <c:pt idx="13">
                  <c:v>39.5</c:v>
                </c:pt>
                <c:pt idx="14">
                  <c:v>51.5</c:v>
                </c:pt>
                <c:pt idx="15">
                  <c:v>43.7</c:v>
                </c:pt>
                <c:pt idx="16">
                  <c:v>49.9</c:v>
                </c:pt>
                <c:pt idx="17">
                  <c:v>65.3</c:v>
                </c:pt>
                <c:pt idx="18">
                  <c:v>51.5</c:v>
                </c:pt>
                <c:pt idx="19">
                  <c:v>55.6</c:v>
                </c:pt>
                <c:pt idx="20">
                  <c:v>45.9</c:v>
                </c:pt>
                <c:pt idx="21">
                  <c:v>72.8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5E8-45AE-8E3E-DBA59B2682B6}"/>
            </c:ext>
          </c:extLst>
        </c:ser>
        <c:ser>
          <c:idx val="2"/>
          <c:order val="2"/>
          <c:tx>
            <c:strRef>
              <c:f>Лист1!$G$6</c:f>
              <c:strCache>
                <c:ptCount val="1"/>
                <c:pt idx="0">
                  <c:v>Ср. % вып_3 (26986уч)</c:v>
                </c:pt>
              </c:strCache>
            </c:strRef>
          </c:tx>
          <c:spPr>
            <a:ln w="25400">
              <a:solidFill>
                <a:srgbClr val="000080"/>
              </a:solidFill>
              <a:prstDash val="solid"/>
            </a:ln>
          </c:spPr>
          <c:marker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val>
            <c:numRef>
              <c:f>Лист1!$G$7:$G$28</c:f>
              <c:numCache>
                <c:formatCode>General</c:formatCode>
                <c:ptCount val="22"/>
                <c:pt idx="0">
                  <c:v>86.5</c:v>
                </c:pt>
                <c:pt idx="1">
                  <c:v>80.099999999999994</c:v>
                </c:pt>
                <c:pt idx="2">
                  <c:v>87.4</c:v>
                </c:pt>
                <c:pt idx="3">
                  <c:v>86.1</c:v>
                </c:pt>
                <c:pt idx="4">
                  <c:v>90.8</c:v>
                </c:pt>
                <c:pt idx="5">
                  <c:v>76.8</c:v>
                </c:pt>
                <c:pt idx="6">
                  <c:v>81.2</c:v>
                </c:pt>
                <c:pt idx="7">
                  <c:v>80.2</c:v>
                </c:pt>
                <c:pt idx="8">
                  <c:v>89.3</c:v>
                </c:pt>
                <c:pt idx="9">
                  <c:v>72.3</c:v>
                </c:pt>
                <c:pt idx="10">
                  <c:v>76</c:v>
                </c:pt>
                <c:pt idx="11">
                  <c:v>95.5</c:v>
                </c:pt>
                <c:pt idx="12">
                  <c:v>90.9</c:v>
                </c:pt>
                <c:pt idx="13">
                  <c:v>74.599999999999994</c:v>
                </c:pt>
                <c:pt idx="14">
                  <c:v>76.599999999999994</c:v>
                </c:pt>
                <c:pt idx="15">
                  <c:v>77.2</c:v>
                </c:pt>
                <c:pt idx="16">
                  <c:v>79.400000000000006</c:v>
                </c:pt>
                <c:pt idx="17">
                  <c:v>85.8</c:v>
                </c:pt>
                <c:pt idx="18">
                  <c:v>75.400000000000006</c:v>
                </c:pt>
                <c:pt idx="19">
                  <c:v>80.5</c:v>
                </c:pt>
                <c:pt idx="20">
                  <c:v>75.7</c:v>
                </c:pt>
                <c:pt idx="21">
                  <c:v>84.8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B5E8-45AE-8E3E-DBA59B2682B6}"/>
            </c:ext>
          </c:extLst>
        </c:ser>
        <c:ser>
          <c:idx val="3"/>
          <c:order val="3"/>
          <c:tx>
            <c:strRef>
              <c:f>Лист1!$H$6</c:f>
              <c:strCache>
                <c:ptCount val="1"/>
                <c:pt idx="0">
                  <c:v>Ср. % вып_4 (5994уч)</c:v>
                </c:pt>
              </c:strCache>
            </c:strRef>
          </c:tx>
          <c:spPr>
            <a:ln w="38100">
              <a:solidFill>
                <a:srgbClr val="FF00FF"/>
              </a:solidFill>
              <a:prstDash val="lgDash"/>
            </a:ln>
          </c:spPr>
          <c:marker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val>
            <c:numRef>
              <c:f>Лист1!$H$7:$H$28</c:f>
              <c:numCache>
                <c:formatCode>General</c:formatCode>
                <c:ptCount val="22"/>
                <c:pt idx="0">
                  <c:v>96.3</c:v>
                </c:pt>
                <c:pt idx="1">
                  <c:v>89.6</c:v>
                </c:pt>
                <c:pt idx="2">
                  <c:v>96.6</c:v>
                </c:pt>
                <c:pt idx="3">
                  <c:v>96</c:v>
                </c:pt>
                <c:pt idx="4">
                  <c:v>98.2</c:v>
                </c:pt>
                <c:pt idx="5">
                  <c:v>96.3</c:v>
                </c:pt>
                <c:pt idx="6">
                  <c:v>95.9</c:v>
                </c:pt>
                <c:pt idx="7">
                  <c:v>96.3</c:v>
                </c:pt>
                <c:pt idx="8">
                  <c:v>96</c:v>
                </c:pt>
                <c:pt idx="9">
                  <c:v>94.6</c:v>
                </c:pt>
                <c:pt idx="10">
                  <c:v>94.1</c:v>
                </c:pt>
                <c:pt idx="11">
                  <c:v>99.1</c:v>
                </c:pt>
                <c:pt idx="12">
                  <c:v>98</c:v>
                </c:pt>
                <c:pt idx="13">
                  <c:v>94.3</c:v>
                </c:pt>
                <c:pt idx="14">
                  <c:v>94.5</c:v>
                </c:pt>
                <c:pt idx="15">
                  <c:v>95.3</c:v>
                </c:pt>
                <c:pt idx="16">
                  <c:v>93.9</c:v>
                </c:pt>
                <c:pt idx="17">
                  <c:v>94.5</c:v>
                </c:pt>
                <c:pt idx="18">
                  <c:v>90.2</c:v>
                </c:pt>
                <c:pt idx="19">
                  <c:v>94.7</c:v>
                </c:pt>
                <c:pt idx="20">
                  <c:v>92.8</c:v>
                </c:pt>
                <c:pt idx="21">
                  <c:v>92.1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B5E8-45AE-8E3E-DBA59B2682B6}"/>
            </c:ext>
          </c:extLst>
        </c:ser>
        <c:ser>
          <c:idx val="4"/>
          <c:order val="4"/>
          <c:tx>
            <c:strRef>
              <c:f>Лист1!$I$6</c:f>
              <c:strCache>
                <c:ptCount val="1"/>
                <c:pt idx="0">
                  <c:v>Уровень освоения</c:v>
                </c:pt>
              </c:strCache>
            </c:strRef>
          </c:tx>
          <c:spPr>
            <a:ln w="38100">
              <a:solidFill>
                <a:srgbClr val="FF0000"/>
              </a:solidFill>
              <a:prstDash val="lgDashDotDot"/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val>
            <c:numRef>
              <c:f>Лист1!$I$7:$I$28</c:f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B5E8-45AE-8E3E-DBA59B2682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559232"/>
        <c:axId val="34619776"/>
      </c:lineChart>
      <c:catAx>
        <c:axId val="285592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ru-RU" sz="1100"/>
                  <a:t>Задания с кратким ответом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34619776"/>
        <c:crosses val="autoZero"/>
        <c:auto val="1"/>
        <c:lblAlgn val="ctr"/>
        <c:lblOffset val="100"/>
        <c:noMultiLvlLbl val="0"/>
      </c:catAx>
      <c:valAx>
        <c:axId val="34619776"/>
        <c:scaling>
          <c:orientation val="minMax"/>
          <c:max val="1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% выполнения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28559232"/>
        <c:crossesAt val="1"/>
        <c:crossBetween val="midCat"/>
      </c:valAx>
      <c:spPr>
        <a:noFill/>
      </c:spPr>
    </c:plotArea>
    <c:legend>
      <c:legendPos val="r"/>
      <c:layout>
        <c:manualLayout>
          <c:xMode val="edge"/>
          <c:yMode val="edge"/>
          <c:x val="0.77495562387387817"/>
          <c:y val="0.4374514417328344"/>
          <c:w val="0.21081534155012394"/>
          <c:h val="0.3698623746209470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/>
              <a:t>% выполнения 
Задания с развернутым ответом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391245274296272"/>
          <c:y val="0.21404255319148935"/>
          <c:w val="0.65704438868218396"/>
          <c:h val="0.601443778680069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Лист1!$E$6</c:f>
              <c:strCache>
                <c:ptCount val="1"/>
                <c:pt idx="0">
                  <c:v>Ср. % вып_1 (19196уч)</c:v>
                </c:pt>
              </c:strCache>
            </c:strRef>
          </c:tx>
          <c:spPr>
            <a:ln w="25400">
              <a:solidFill>
                <a:srgbClr val="000000"/>
              </a:solidFill>
              <a:prstDash val="lgDash"/>
            </a:ln>
          </c:spPr>
          <c:marker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cat>
            <c:strLit>
              <c:ptCount val="7"/>
              <c:pt idx="0">
                <c:v>23</c:v>
              </c:pt>
              <c:pt idx="1">
                <c:v>24</c:v>
              </c:pt>
              <c:pt idx="2">
                <c:v>25</c:v>
              </c:pt>
              <c:pt idx="3">
                <c:v>26</c:v>
              </c:pt>
              <c:pt idx="4">
                <c:v>27</c:v>
              </c:pt>
              <c:pt idx="5">
                <c:v>28</c:v>
              </c:pt>
              <c:pt idx="6">
                <c:v>29</c:v>
              </c:pt>
            </c:strLit>
          </c:cat>
          <c:val>
            <c:numRef>
              <c:f>Лист1!$E$29:$E$35</c:f>
              <c:numCache>
                <c:formatCode>General</c:formatCode>
                <c:ptCount val="7"/>
                <c:pt idx="0">
                  <c:v>12</c:v>
                </c:pt>
                <c:pt idx="1">
                  <c:v>2.7</c:v>
                </c:pt>
                <c:pt idx="2">
                  <c:v>1.5</c:v>
                </c:pt>
                <c:pt idx="3">
                  <c:v>2.1</c:v>
                </c:pt>
                <c:pt idx="4">
                  <c:v>2.1</c:v>
                </c:pt>
                <c:pt idx="5">
                  <c:v>2.2999999999999998</c:v>
                </c:pt>
                <c:pt idx="6">
                  <c:v>1.4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5D7-41E9-80B5-3847B1ACADBC}"/>
            </c:ext>
          </c:extLst>
        </c:ser>
        <c:ser>
          <c:idx val="1"/>
          <c:order val="1"/>
          <c:tx>
            <c:strRef>
              <c:f>Лист1!$F$6</c:f>
              <c:strCache>
                <c:ptCount val="1"/>
                <c:pt idx="0">
                  <c:v>Ср. % вып_2 (51742уч)</c:v>
                </c:pt>
              </c:strCache>
            </c:strRef>
          </c:tx>
          <c:spPr>
            <a:ln w="38100">
              <a:solidFill>
                <a:srgbClr val="008000"/>
              </a:solidFill>
              <a:prstDash val="solid"/>
            </a:ln>
          </c:spPr>
          <c:marker>
            <c:spPr>
              <a:solidFill>
                <a:srgbClr val="0080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val>
            <c:numRef>
              <c:f>Лист1!$F$29:$F$35</c:f>
              <c:numCache>
                <c:formatCode>General</c:formatCode>
                <c:ptCount val="7"/>
                <c:pt idx="0">
                  <c:v>42.1</c:v>
                </c:pt>
                <c:pt idx="1">
                  <c:v>14</c:v>
                </c:pt>
                <c:pt idx="2">
                  <c:v>13.8</c:v>
                </c:pt>
                <c:pt idx="3">
                  <c:v>11.6</c:v>
                </c:pt>
                <c:pt idx="4">
                  <c:v>12.6</c:v>
                </c:pt>
                <c:pt idx="5">
                  <c:v>22.3</c:v>
                </c:pt>
                <c:pt idx="6">
                  <c:v>18.7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5D7-41E9-80B5-3847B1ACADBC}"/>
            </c:ext>
          </c:extLst>
        </c:ser>
        <c:ser>
          <c:idx val="2"/>
          <c:order val="2"/>
          <c:tx>
            <c:strRef>
              <c:f>Лист1!$G$6</c:f>
              <c:strCache>
                <c:ptCount val="1"/>
                <c:pt idx="0">
                  <c:v>Ср. % вып_3 (26986уч)</c:v>
                </c:pt>
              </c:strCache>
            </c:strRef>
          </c:tx>
          <c:spPr>
            <a:ln w="25400">
              <a:solidFill>
                <a:srgbClr val="000080"/>
              </a:solidFill>
              <a:prstDash val="solid"/>
            </a:ln>
          </c:spPr>
          <c:marker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val>
            <c:numRef>
              <c:f>Лист1!$G$29:$G$35</c:f>
              <c:numCache>
                <c:formatCode>General</c:formatCode>
                <c:ptCount val="7"/>
                <c:pt idx="0">
                  <c:v>69.599999999999994</c:v>
                </c:pt>
                <c:pt idx="1">
                  <c:v>41.1</c:v>
                </c:pt>
                <c:pt idx="2">
                  <c:v>50.5</c:v>
                </c:pt>
                <c:pt idx="3">
                  <c:v>41.3</c:v>
                </c:pt>
                <c:pt idx="4">
                  <c:v>40.4</c:v>
                </c:pt>
                <c:pt idx="5">
                  <c:v>65.099999999999994</c:v>
                </c:pt>
                <c:pt idx="6">
                  <c:v>60.1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5D7-41E9-80B5-3847B1ACADBC}"/>
            </c:ext>
          </c:extLst>
        </c:ser>
        <c:ser>
          <c:idx val="3"/>
          <c:order val="3"/>
          <c:tx>
            <c:strRef>
              <c:f>Лист1!$H$6</c:f>
              <c:strCache>
                <c:ptCount val="1"/>
                <c:pt idx="0">
                  <c:v>Ср. % вып_4 (5994уч)</c:v>
                </c:pt>
              </c:strCache>
            </c:strRef>
          </c:tx>
          <c:spPr>
            <a:ln w="38100">
              <a:solidFill>
                <a:srgbClr val="FF00FF"/>
              </a:solidFill>
              <a:prstDash val="lgDash"/>
            </a:ln>
          </c:spPr>
          <c:marker>
            <c:spPr>
              <a:solidFill>
                <a:srgbClr val="FF00FF"/>
              </a:solidFill>
              <a:ln>
                <a:solidFill>
                  <a:srgbClr val="FF00FF"/>
                </a:solidFill>
                <a:prstDash val="solid"/>
              </a:ln>
            </c:spPr>
          </c:marker>
          <c:val>
            <c:numRef>
              <c:f>Лист1!$H$29:$H$35</c:f>
              <c:numCache>
                <c:formatCode>General</c:formatCode>
                <c:ptCount val="7"/>
                <c:pt idx="0">
                  <c:v>86.9</c:v>
                </c:pt>
                <c:pt idx="1">
                  <c:v>75.900000000000006</c:v>
                </c:pt>
                <c:pt idx="2">
                  <c:v>87.4</c:v>
                </c:pt>
                <c:pt idx="3">
                  <c:v>80.5</c:v>
                </c:pt>
                <c:pt idx="4">
                  <c:v>74.900000000000006</c:v>
                </c:pt>
                <c:pt idx="5">
                  <c:v>93</c:v>
                </c:pt>
                <c:pt idx="6">
                  <c:v>89.3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5D7-41E9-80B5-3847B1ACADBC}"/>
            </c:ext>
          </c:extLst>
        </c:ser>
        <c:ser>
          <c:idx val="4"/>
          <c:order val="4"/>
          <c:tx>
            <c:strRef>
              <c:f>Лист1!$I$6</c:f>
              <c:strCache>
                <c:ptCount val="1"/>
                <c:pt idx="0">
                  <c:v>Уровень освоения</c:v>
                </c:pt>
              </c:strCache>
            </c:strRef>
          </c:tx>
          <c:spPr>
            <a:ln w="38100">
              <a:solidFill>
                <a:srgbClr val="FF0000"/>
              </a:solidFill>
              <a:prstDash val="lgDashDotDot"/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val>
            <c:numRef>
              <c:f>Лист1!$I$29:$I$35</c:f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15D7-41E9-80B5-3847B1ACAD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23040"/>
        <c:axId val="66720512"/>
      </c:lineChart>
      <c:catAx>
        <c:axId val="66423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ru-RU" sz="1050"/>
                  <a:t>Задания с развернутым ответом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66720512"/>
        <c:crosses val="autoZero"/>
        <c:auto val="1"/>
        <c:lblAlgn val="ctr"/>
        <c:lblOffset val="100"/>
        <c:noMultiLvlLbl val="0"/>
      </c:catAx>
      <c:valAx>
        <c:axId val="66720512"/>
        <c:scaling>
          <c:orientation val="minMax"/>
          <c:max val="1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% выполнения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66423040"/>
        <c:crossesAt val="1"/>
        <c:crossBetween val="midCat"/>
      </c:valAx>
      <c:spPr>
        <a:noFill/>
      </c:spPr>
    </c:plotArea>
    <c:legend>
      <c:legendPos val="r"/>
      <c:layout>
        <c:manualLayout>
          <c:xMode val="edge"/>
          <c:yMode val="edge"/>
          <c:x val="0.77393873842692729"/>
          <c:y val="0.42759450928281534"/>
          <c:w val="0.21289322327467583"/>
          <c:h val="0.3460804308515610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14.02.2024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pPr marL="109728" indent="0">
              <a:buNone/>
            </a:pPr>
            <a:endParaRPr lang="ru-RU" sz="2400" dirty="0" smtClean="0"/>
          </a:p>
          <a:p>
            <a:pPr marL="109728" indent="0">
              <a:spcBef>
                <a:spcPts val="600"/>
              </a:spcBef>
              <a:buNone/>
            </a:pP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Мазяркина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Татьяна Вячеславовна </a:t>
            </a:r>
          </a:p>
          <a:p>
            <a:pPr marL="109728" indent="0">
              <a:spcBef>
                <a:spcPts val="600"/>
              </a:spcBef>
              <a:buNone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доцент кафедры биохимии, молекулярной биологии и генетики Института биологии и химии Московского педагогического государственного университета, </a:t>
            </a:r>
          </a:p>
          <a:p>
            <a:pPr marL="0" indent="0">
              <a:buNone/>
              <a:defRPr/>
            </a:pP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член ФКР  </a:t>
            </a:r>
            <a:r>
              <a:rPr lang="ru-RU" alt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разработке контрольных измерительных материалов, используемых при проведении государственной итоговой аттестации по образовательным программам среднего общего образования по биологии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effectLst/>
              </a:rPr>
              <a:t>АНАЛИЗ </a:t>
            </a:r>
            <a:r>
              <a:rPr lang="ru-RU" dirty="0">
                <a:effectLst/>
              </a:rPr>
              <a:t>РЕЗУЛЬТАТОВ ЕГЭ 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>ПО </a:t>
            </a:r>
            <a:r>
              <a:rPr lang="ru-RU" dirty="0">
                <a:effectLst/>
              </a:rPr>
              <a:t>БИОЛОГИИ </a:t>
            </a:r>
            <a:r>
              <a:rPr lang="ru-RU">
                <a:effectLst/>
              </a:rPr>
              <a:t>2023 </a:t>
            </a:r>
            <a:r>
              <a:rPr lang="ru-RU" smtClean="0">
                <a:effectLst/>
              </a:rPr>
              <a:t>Г.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53950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ЧАСТЬ </a:t>
            </a: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 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21 задание, из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них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14 –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уровня Б, 7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– уровня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П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Первичный балл </a:t>
            </a:r>
            <a:r>
              <a:rPr lang="ru-RU" sz="2400" dirty="0" smtClean="0"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36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(в 2023г. -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38)</a:t>
            </a:r>
            <a:endParaRPr 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400" dirty="0" smtClean="0">
              <a:solidFill>
                <a:srgbClr val="ED245C"/>
              </a:solidFill>
              <a:latin typeface="Calibri" panose="020F0502020204030204" pitchFamily="34" charset="0"/>
              <a:ea typeface="Roboto" panose="02000000000000000000" pitchFamily="2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ЧАСТЬ 2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7 заданий, из них: 1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– уровня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П, 6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– уровня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Первичный балл 21</a:t>
            </a:r>
            <a:endParaRPr lang="en-US" sz="2400" dirty="0">
              <a:latin typeface="Calibri" panose="020F0502020204030204" pitchFamily="34" charset="0"/>
              <a:ea typeface="Roboto" panose="02000000000000000000" pitchFamily="2" charset="0"/>
              <a:cs typeface="Calibri" panose="020F0502020204030204" pitchFamily="34" charset="0"/>
            </a:endParaRPr>
          </a:p>
          <a:p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Первичный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балл за всю работу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– 57 (в 2023г. - 59)</a:t>
            </a:r>
            <a:endParaRPr 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ru-RU" sz="2400" dirty="0"/>
          </a:p>
          <a:p>
            <a:endParaRPr lang="en-US" sz="2400" dirty="0">
              <a:solidFill>
                <a:srgbClr val="ED245C"/>
              </a:solidFill>
              <a:latin typeface="Roboto" panose="02000000000000000000" pitchFamily="2" charset="0"/>
              <a:ea typeface="Roboto" panose="02000000000000000000" pitchFamily="2" charset="0"/>
              <a:cs typeface="Lato Heavy" panose="020F0502020204030203" pitchFamily="34" charset="0"/>
            </a:endParaRPr>
          </a:p>
          <a:p>
            <a:endParaRPr lang="ru-RU" sz="2400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Общий план КИМ по </a:t>
            </a:r>
            <a:r>
              <a:rPr lang="ru-RU" sz="3600" b="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биологии в 2024г.</a:t>
            </a:r>
            <a:endParaRPr lang="ru-RU" sz="3600" b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560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fontAlgn="t">
              <a:buNone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Определяла содержание КИМ ЕГЭ с 2017 по 2023 гг.</a:t>
            </a:r>
          </a:p>
          <a:p>
            <a:pPr fontAlgn="t"/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Примерная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основная образовательная программа среднего общего образования (одобрена решением федерального учебно-методического объединения по общему образованию (протокол от 28.06.2016 №2/163)). Углублённый уровень.</a:t>
            </a:r>
          </a:p>
          <a:p>
            <a:pPr marL="0" indent="0" fontAlgn="t">
              <a:buNone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Будет определять содержание КИМ ЕГЭ с 2024 г.</a:t>
            </a:r>
          </a:p>
          <a:p>
            <a:pPr fontAlgn="t"/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Федеральная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образовательная программа среднего общего образования (приказ Министерства просвещения Российской Федерации от 23 ноября 2022 г. №1014 «Об утверждении федеральной образовательной программы среднего общего образования»). Углублённый уровень.</a:t>
            </a:r>
          </a:p>
          <a:p>
            <a:pPr marL="0" indent="0">
              <a:buNone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Исключено задание 20.  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Общее число заданий сократилось с 29 до 28. 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Максимальный первичный балл сокращён с 59 до 57.</a:t>
            </a:r>
          </a:p>
          <a:p>
            <a:pPr marL="0" indent="0">
              <a:buNone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Во время выполнения экзаменационной работы каждому участнику экзамена разрешается использовать непрограммируемый калькулятор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Особенности КИМ ЕГЭ 2024</a:t>
            </a:r>
          </a:p>
        </p:txBody>
      </p:sp>
    </p:spTree>
    <p:extLst>
      <p:ext uri="{BB962C8B-B14F-4D97-AF65-F5344CB8AC3E}">
        <p14:creationId xmlns:p14="http://schemas.microsoft.com/office/powerpoint/2010/main" val="3993351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400" b="1" dirty="0"/>
              <a:t>ЧАСТЬ 1</a:t>
            </a:r>
            <a:r>
              <a:rPr lang="ru-RU" sz="2400" dirty="0"/>
              <a:t>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22 задания, из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них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14 – уровня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Б, 8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– уровня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П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333331"/>
                </a:solidFill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первичный</a:t>
            </a:r>
            <a:r>
              <a:rPr lang="en-US" sz="2400" dirty="0">
                <a:solidFill>
                  <a:srgbClr val="333331"/>
                </a:solidFill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 </a:t>
            </a:r>
            <a:r>
              <a:rPr lang="ru-RU" sz="2400" dirty="0">
                <a:solidFill>
                  <a:srgbClr val="333331"/>
                </a:solidFill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балл </a:t>
            </a:r>
            <a:r>
              <a:rPr lang="ru-RU" sz="2400" dirty="0" smtClean="0">
                <a:solidFill>
                  <a:srgbClr val="333331"/>
                </a:solidFill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38</a:t>
            </a:r>
            <a:endParaRPr lang="ru-RU" sz="2400" dirty="0" smtClean="0">
              <a:solidFill>
                <a:srgbClr val="252429"/>
              </a:solidFill>
              <a:latin typeface="Calibri" panose="020F0502020204030204" pitchFamily="34" charset="0"/>
              <a:ea typeface="Roboto" panose="02000000000000000000" pitchFamily="2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2400" b="1" dirty="0" smtClean="0"/>
              <a:t>ЧАСТЬ </a:t>
            </a:r>
            <a:r>
              <a:rPr lang="ru-RU" sz="2400" b="1" dirty="0"/>
              <a:t>2</a:t>
            </a:r>
            <a:r>
              <a:rPr lang="ru-RU" sz="2400" dirty="0"/>
              <a:t>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7 заданий, из них: 1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– уровня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П, 6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– уровня </a:t>
            </a: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333331"/>
                </a:solidFill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первичный</a:t>
            </a:r>
            <a:r>
              <a:rPr lang="en-US" sz="2400" dirty="0">
                <a:solidFill>
                  <a:srgbClr val="333331"/>
                </a:solidFill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 </a:t>
            </a:r>
            <a:r>
              <a:rPr lang="ru-RU" sz="2400" dirty="0">
                <a:solidFill>
                  <a:srgbClr val="333331"/>
                </a:solidFill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балл 21</a:t>
            </a:r>
            <a:endParaRPr lang="en-US" sz="2400" dirty="0">
              <a:solidFill>
                <a:srgbClr val="252429"/>
              </a:solidFill>
              <a:latin typeface="Calibri" panose="020F0502020204030204" pitchFamily="34" charset="0"/>
              <a:ea typeface="Roboto" panose="02000000000000000000" pitchFamily="2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Первичный 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балл за всю работу - 59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Общий</a:t>
            </a:r>
            <a:r>
              <a:rPr lang="ru-RU" sz="3600" dirty="0"/>
              <a:t> план КИМ по </a:t>
            </a:r>
            <a:r>
              <a:rPr lang="ru-RU" sz="3600" dirty="0" smtClean="0"/>
              <a:t>биологии 2023г.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33610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Распределение участников экзамена 2023 г. по группам</a:t>
            </a:r>
          </a:p>
        </p:txBody>
      </p:sp>
    </p:spTree>
    <p:extLst>
      <p:ext uri="{BB962C8B-B14F-4D97-AF65-F5344CB8AC3E}">
        <p14:creationId xmlns:p14="http://schemas.microsoft.com/office/powerpoint/2010/main" val="1177141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1605483"/>
              </p:ext>
            </p:extLst>
          </p:nvPr>
        </p:nvGraphicFramePr>
        <p:xfrm>
          <a:off x="827583" y="2204866"/>
          <a:ext cx="7344816" cy="3744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7874"/>
                <a:gridCol w="1307874"/>
                <a:gridCol w="905506"/>
                <a:gridCol w="905506"/>
                <a:gridCol w="905506"/>
                <a:gridCol w="1006275"/>
                <a:gridCol w="1006275"/>
              </a:tblGrid>
              <a:tr h="62310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Год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Средний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Диапазон тестовых баллов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520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тестовый балл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0-20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21-40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41-60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61-80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81-100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623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2023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50,87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4,21%</a:t>
                      </a:r>
                      <a:endParaRPr lang="ru-RU" sz="2000" b="1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26,31%</a:t>
                      </a:r>
                      <a:endParaRPr lang="ru-RU" sz="2000" b="1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38,03%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25,76%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5,69%</a:t>
                      </a:r>
                      <a:endParaRPr lang="ru-RU" sz="2000" b="1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623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50,16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4,46%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26,50%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39,09%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25,48%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4,47%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623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51,05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4,15%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25,52%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39,41%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25,90%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5,02%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alt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alt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altLang="ru-RU" sz="4000" b="0" dirty="0" smtClean="0">
                <a:effectLst/>
                <a:latin typeface="Calibri" pitchFamily="34" charset="0"/>
                <a:ea typeface="Times New Roman" pitchFamily="18" charset="0"/>
                <a:cs typeface="Calibri" panose="020F0502020204030204" pitchFamily="34" charset="0"/>
              </a:rPr>
              <a:t>Динамика результаты </a:t>
            </a:r>
            <a:r>
              <a:rPr lang="ru-RU" altLang="ru-RU" sz="4000" b="0" dirty="0">
                <a:effectLst/>
                <a:latin typeface="Calibri" pitchFamily="34" charset="0"/>
                <a:ea typeface="Times New Roman" pitchFamily="18" charset="0"/>
                <a:cs typeface="Calibri" panose="020F0502020204030204" pitchFamily="34" charset="0"/>
              </a:rPr>
              <a:t>тестовых баллов ЕГЭ по </a:t>
            </a:r>
            <a:r>
              <a:rPr lang="ru-RU" altLang="ru-RU" sz="4000" b="0" dirty="0" smtClean="0">
                <a:effectLst/>
                <a:latin typeface="Calibri" pitchFamily="34" charset="0"/>
                <a:ea typeface="Times New Roman" pitchFamily="18" charset="0"/>
                <a:cs typeface="Calibri" panose="020F0502020204030204" pitchFamily="34" charset="0"/>
              </a:rPr>
              <a:t>биологии</a:t>
            </a:r>
            <a:r>
              <a:rPr lang="ru-RU" altLang="ru-RU" sz="40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altLang="ru-RU" sz="40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4000" b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050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439130"/>
              </p:ext>
            </p:extLst>
          </p:nvPr>
        </p:nvGraphicFramePr>
        <p:xfrm>
          <a:off x="899591" y="3471767"/>
          <a:ext cx="7128792" cy="2495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9093"/>
                <a:gridCol w="3031539"/>
                <a:gridCol w="2588160"/>
              </a:tblGrid>
              <a:tr h="61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Год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Количество </a:t>
                      </a:r>
                      <a:endParaRPr lang="ru-RU" sz="2000" kern="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100-балльников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100-балльников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</a:tr>
              <a:tr h="61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2023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0,07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</a:tr>
              <a:tr h="61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0,05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</a:tr>
              <a:tr h="61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0,05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19050" marR="1905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alt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alt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alt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alt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alt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alt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alt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altLang="ru-RU" b="0" dirty="0" smtClean="0">
                <a:effectLst/>
                <a:latin typeface="Calibri" panose="020F0502020204030204" pitchFamily="34" charset="0"/>
                <a:ea typeface="Times New Roman" pitchFamily="18" charset="0"/>
                <a:cs typeface="Calibri" panose="020F0502020204030204" pitchFamily="34" charset="0"/>
              </a:rPr>
              <a:t>К</a:t>
            </a:r>
            <a:r>
              <a:rPr lang="ru-RU" altLang="ru-RU" sz="4000" b="0" dirty="0" smtClean="0">
                <a:effectLst/>
                <a:latin typeface="Calibri" pitchFamily="34" charset="0"/>
                <a:ea typeface="Times New Roman" pitchFamily="18" charset="0"/>
                <a:cs typeface="Calibri" panose="020F0502020204030204" pitchFamily="34" charset="0"/>
              </a:rPr>
              <a:t>оличество 100-балльников</a:t>
            </a:r>
            <a:r>
              <a:rPr lang="ru-RU" altLang="ru-RU" sz="4000" b="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altLang="ru-RU" sz="4000" b="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altLang="ru-RU" sz="4000" b="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altLang="ru-RU" sz="4000" b="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700" b="0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sz="27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2023 г. 100-балльники в 34 субъектах Российской Федерации,</a:t>
            </a:r>
            <a:br>
              <a:rPr lang="ru-RU" sz="27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7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 2022 г. – в 25 субъектах Российской Федерации</a:t>
            </a:r>
            <a:r>
              <a:rPr lang="ru-RU" sz="27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777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036889"/>
            <a:ext cx="8229600" cy="3414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Проблемные задания первой части</a:t>
            </a:r>
          </a:p>
        </p:txBody>
      </p:sp>
    </p:spTree>
    <p:extLst>
      <p:ext uri="{BB962C8B-B14F-4D97-AF65-F5344CB8AC3E}">
        <p14:creationId xmlns:p14="http://schemas.microsoft.com/office/powerpoint/2010/main" val="1724903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Результаты выполнения заданий с кратким ответом части 1</a:t>
            </a:r>
          </a:p>
        </p:txBody>
      </p:sp>
    </p:spTree>
    <p:extLst>
      <p:ext uri="{BB962C8B-B14F-4D97-AF65-F5344CB8AC3E}">
        <p14:creationId xmlns:p14="http://schemas.microsoft.com/office/powerpoint/2010/main" val="4214391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915319"/>
            <a:ext cx="82296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Часть 2</a:t>
            </a:r>
          </a:p>
        </p:txBody>
      </p:sp>
    </p:spTree>
    <p:extLst>
      <p:ext uri="{BB962C8B-B14F-4D97-AF65-F5344CB8AC3E}">
        <p14:creationId xmlns:p14="http://schemas.microsoft.com/office/powerpoint/2010/main" val="1506751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Результаты выполнения заданий с развернутым ответом части 2</a:t>
            </a:r>
          </a:p>
        </p:txBody>
      </p:sp>
    </p:spTree>
    <p:extLst>
      <p:ext uri="{BB962C8B-B14F-4D97-AF65-F5344CB8AC3E}">
        <p14:creationId xmlns:p14="http://schemas.microsoft.com/office/powerpoint/2010/main" val="26034613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183</TotalTime>
  <Words>394</Words>
  <Application>Microsoft Office PowerPoint</Application>
  <PresentationFormat>Экран (4:3)</PresentationFormat>
  <Paragraphs>99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 АНАЛИЗ РЕЗУЛЬТАТОВ ЕГЭ  ПО БИОЛОГИИ 2023 Г. </vt:lpstr>
      <vt:lpstr>Общий план КИМ по биологии 2023г.</vt:lpstr>
      <vt:lpstr>Распределение участников экзамена 2023 г. по группам</vt:lpstr>
      <vt:lpstr> Динамика результаты тестовых баллов ЕГЭ по биологии </vt:lpstr>
      <vt:lpstr>    Количество 100-балльников  В 2023 г. 100-балльники в 34 субъектах Российской Федерации, в 2022 г. – в 25 субъектах Российской Федерации.  </vt:lpstr>
      <vt:lpstr>Проблемные задания первой части</vt:lpstr>
      <vt:lpstr>Результаты выполнения заданий с кратким ответом части 1</vt:lpstr>
      <vt:lpstr>Часть 2</vt:lpstr>
      <vt:lpstr>Результаты выполнения заданий с развернутым ответом части 2</vt:lpstr>
      <vt:lpstr>Общий план КИМ по биологии в 2024г.</vt:lpstr>
      <vt:lpstr>Особенности КИМ ЕГЭ 2024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Совершенствование преподавания биологии в средней школе на основе анализа результатов ЕГЭ по биологии</dc:title>
  <dc:creator>Alex</dc:creator>
  <cp:lastModifiedBy>Евгений Мазяркин</cp:lastModifiedBy>
  <cp:revision>26</cp:revision>
  <dcterms:created xsi:type="dcterms:W3CDTF">2022-01-31T13:44:53Z</dcterms:created>
  <dcterms:modified xsi:type="dcterms:W3CDTF">2024-02-14T06:37:31Z</dcterms:modified>
</cp:coreProperties>
</file>