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0.jpg" ContentType="image/jpeg"/>
  <Override PartName="/ppt/notesSlides/notesSlide12.xml" ContentType="application/vnd.openxmlformats-officedocument.presentationml.notesSlide+xml"/>
  <Override PartName="/ppt/media/image36.jpg" ContentType="image/jpeg"/>
  <Override PartName="/ppt/media/image37.jpg" ContentType="image/jpeg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75" r:id="rId2"/>
    <p:sldId id="286" r:id="rId3"/>
    <p:sldId id="287" r:id="rId4"/>
    <p:sldId id="258" r:id="rId5"/>
    <p:sldId id="301" r:id="rId6"/>
    <p:sldId id="259" r:id="rId7"/>
    <p:sldId id="265" r:id="rId8"/>
    <p:sldId id="320" r:id="rId9"/>
    <p:sldId id="264" r:id="rId10"/>
    <p:sldId id="278" r:id="rId11"/>
    <p:sldId id="262" r:id="rId12"/>
    <p:sldId id="279" r:id="rId13"/>
    <p:sldId id="267" r:id="rId14"/>
    <p:sldId id="285" r:id="rId15"/>
    <p:sldId id="277" r:id="rId16"/>
    <p:sldId id="327" r:id="rId17"/>
    <p:sldId id="326" r:id="rId18"/>
    <p:sldId id="280" r:id="rId19"/>
    <p:sldId id="281" r:id="rId20"/>
    <p:sldId id="282" r:id="rId21"/>
    <p:sldId id="260" r:id="rId22"/>
    <p:sldId id="341" r:id="rId23"/>
    <p:sldId id="342" r:id="rId24"/>
    <p:sldId id="261" r:id="rId25"/>
    <p:sldId id="343" r:id="rId26"/>
    <p:sldId id="263" r:id="rId27"/>
    <p:sldId id="344" r:id="rId28"/>
    <p:sldId id="345" r:id="rId29"/>
    <p:sldId id="266" r:id="rId30"/>
    <p:sldId id="268" r:id="rId31"/>
    <p:sldId id="323" r:id="rId32"/>
    <p:sldId id="321" r:id="rId33"/>
    <p:sldId id="324" r:id="rId34"/>
    <p:sldId id="334" r:id="rId35"/>
    <p:sldId id="283" r:id="rId36"/>
    <p:sldId id="296" r:id="rId37"/>
    <p:sldId id="346" r:id="rId38"/>
    <p:sldId id="325" r:id="rId39"/>
    <p:sldId id="297" r:id="rId40"/>
    <p:sldId id="270" r:id="rId41"/>
    <p:sldId id="272" r:id="rId42"/>
  </p:sldIdLst>
  <p:sldSz cx="24384000" cy="13716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Смородина" initials="ЕС" lastIdx="2" clrIdx="0">
    <p:extLst>
      <p:ext uri="{19B8F6BF-5375-455C-9EA6-DF929625EA0E}">
        <p15:presenceInfo xmlns:p15="http://schemas.microsoft.com/office/powerpoint/2012/main" userId="9d37a0fc2cb869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1F7"/>
    <a:srgbClr val="8093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2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CB81-0500-465E-8E81-FEF304F816C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42F1A-9531-4EA5-8DEC-5D0ED9A81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0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0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714ef2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714ef219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f40190c9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f40190c9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f40190c9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f40190c9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77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9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12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048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94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02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54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bc412120a_4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5bc412120a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63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181544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119400" y="8933400"/>
            <a:ext cx="181544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22160" y="720396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422160" y="893340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119400" y="893340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584532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257400" y="7203960"/>
            <a:ext cx="584532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5395400" y="7203960"/>
            <a:ext cx="584532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5395400" y="8933400"/>
            <a:ext cx="584532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9257400" y="8933400"/>
            <a:ext cx="584532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119400" y="8933400"/>
            <a:ext cx="584532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154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Титульный слайд 0">
  <p:cSld name="7_Титульный слайд 0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1785600" y="12344401"/>
            <a:ext cx="5689600" cy="73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9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7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119400" y="7203960"/>
            <a:ext cx="18154440" cy="3310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18154440" cy="3310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8859240" cy="3310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22160" y="7203960"/>
            <a:ext cx="8859240" cy="3310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9400" y="2244600"/>
            <a:ext cx="18154440" cy="2213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119400" y="893340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422160" y="7203960"/>
            <a:ext cx="8859240" cy="3310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8859240" cy="3310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22160" y="720396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22160" y="893340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22160" y="7203960"/>
            <a:ext cx="88592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119400" y="8933400"/>
            <a:ext cx="18154440" cy="1578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9400" y="2244600"/>
            <a:ext cx="18154440" cy="47743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119400" y="7203960"/>
            <a:ext cx="18154440" cy="3310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hyperlink" Target="https://edu.skyeng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skyeng.r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.trufanov@skyeng.ru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A7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>
            <a:spLocks noGrp="1"/>
          </p:cNvSpPr>
          <p:nvPr>
            <p:ph type="title"/>
          </p:nvPr>
        </p:nvSpPr>
        <p:spPr>
          <a:xfrm>
            <a:off x="952264" y="1148946"/>
            <a:ext cx="18633061" cy="5492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  <a:defRPr sz="9200" b="0"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lang="ru-RU" sz="6600" dirty="0">
                <a:solidFill>
                  <a:schemeClr val="bg1"/>
                </a:solidFill>
              </a:rPr>
              <a:t>Антон Труфанов</a:t>
            </a:r>
            <a:br>
              <a:rPr lang="ru-RU" sz="6600" dirty="0">
                <a:solidFill>
                  <a:schemeClr val="bg1"/>
                </a:solidFill>
              </a:rPr>
            </a:br>
            <a:r>
              <a:rPr lang="ru-RU" sz="5400" dirty="0">
                <a:solidFill>
                  <a:schemeClr val="bg1"/>
                </a:solidFill>
              </a:rPr>
              <a:t>директор по развитию регионального бизнеса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25AB1450-481D-4AED-B89A-CADAB9E4843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46300" y="5098896"/>
            <a:ext cx="15049161" cy="4832657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77911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овая_иллюстрация Copy 5.png">
            <a:extLst>
              <a:ext uri="{FF2B5EF4-FFF2-40B4-BE49-F238E27FC236}">
                <a16:creationId xmlns:a16="http://schemas.microsoft.com/office/drawing/2014/main" id="{C13150DB-1B6F-4D4F-B101-7C1C1A2D533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295840" y="-678960"/>
            <a:ext cx="8292600" cy="2763720"/>
          </a:xfrm>
          <a:prstGeom prst="rect">
            <a:avLst/>
          </a:prstGeom>
          <a:ln w="12600">
            <a:noFill/>
          </a:ln>
        </p:spPr>
      </p:pic>
      <p:pic>
        <p:nvPicPr>
          <p:cNvPr id="5" name="Google Shape;45;p8" descr="Image">
            <a:extLst>
              <a:ext uri="{FF2B5EF4-FFF2-40B4-BE49-F238E27FC236}">
                <a16:creationId xmlns:a16="http://schemas.microsoft.com/office/drawing/2014/main" id="{3AC7B1A9-4EE7-42D4-9CC9-3E1C555855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9" t="2287" r="773" b="1605"/>
          <a:stretch/>
        </p:blipFill>
        <p:spPr>
          <a:xfrm>
            <a:off x="931699" y="702900"/>
            <a:ext cx="15763475" cy="121871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5421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52503" y="-139723"/>
            <a:ext cx="24581560" cy="1399544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sldNum" idx="4294967295"/>
          </p:nvPr>
        </p:nvSpPr>
        <p:spPr>
          <a:xfrm>
            <a:off x="1063625" y="6935501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SzPts val="1800"/>
            </a:pPr>
            <a:fld id="{00000000-1234-1234-1234-123412341234}" type="slidenum">
              <a:rPr lang="en-US" smtClean="0">
                <a:latin typeface="Museo Sans Cyrillic 500"/>
              </a:rPr>
              <a:pPr>
                <a:buClr>
                  <a:srgbClr val="000000"/>
                </a:buClr>
                <a:buSzPts val="1800"/>
              </a:pPr>
              <a:t>11</a:t>
            </a:fld>
            <a:endParaRPr sz="3600">
              <a:solidFill>
                <a:srgbClr val="000000"/>
              </a:solidFill>
              <a:latin typeface="Museo Sans Cyrillic 500"/>
              <a:sym typeface="Calibri"/>
            </a:endParaRPr>
          </a:p>
        </p:txBody>
      </p:sp>
      <p:sp>
        <p:nvSpPr>
          <p:cNvPr id="81" name="Google Shape;81;p11"/>
          <p:cNvSpPr txBox="1"/>
          <p:nvPr/>
        </p:nvSpPr>
        <p:spPr>
          <a:xfrm>
            <a:off x="1602175" y="3838101"/>
            <a:ext cx="65010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100"/>
            </a:pPr>
            <a:r>
              <a:rPr lang="en-US" sz="5400" dirty="0" err="1">
                <a:latin typeface="Museo Sans Cyrillic 500"/>
                <a:ea typeface="Calibri"/>
                <a:cs typeface="Calibri"/>
                <a:sym typeface="Calibri"/>
              </a:rPr>
              <a:t>Истинная</a:t>
            </a:r>
            <a:r>
              <a:rPr lang="en-US" sz="54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5400" dirty="0" err="1">
                <a:latin typeface="Museo Sans Cyrillic 500"/>
                <a:ea typeface="Calibri"/>
                <a:cs typeface="Calibri"/>
                <a:sym typeface="Calibri"/>
              </a:rPr>
              <a:t>оценка</a:t>
            </a:r>
            <a:endParaRPr sz="88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1602175" y="4955301"/>
            <a:ext cx="62604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Скоринг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ставящий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балл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в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зависимости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от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количества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сделанных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ошибок</a:t>
            </a:r>
            <a:endParaRPr sz="36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1612775" y="7531701"/>
            <a:ext cx="6260400" cy="18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>
                <a:latin typeface="Museo Sans Cyrillic 500"/>
                <a:ea typeface="Calibri"/>
                <a:cs typeface="Calibri"/>
                <a:sym typeface="Calibri"/>
              </a:rPr>
              <a:t>Алгоритмические</a:t>
            </a:r>
            <a:endParaRPr sz="5400" dirty="0">
              <a:latin typeface="Museo Sans Cyrillic 500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</a:pPr>
            <a:r>
              <a:rPr lang="en-US" sz="5400" dirty="0" err="1">
                <a:latin typeface="Museo Sans Cyrillic 500"/>
                <a:ea typeface="Calibri"/>
                <a:cs typeface="Calibri"/>
                <a:sym typeface="Calibri"/>
              </a:rPr>
              <a:t>предсказания</a:t>
            </a:r>
            <a:endParaRPr sz="54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1612775" y="9208101"/>
            <a:ext cx="6260400" cy="3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Алгоритм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достраивает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chemeClr val="dk1"/>
              </a:solidFill>
              <a:latin typeface="Museo Sans Cyrillic 500"/>
              <a:ea typeface="Calibri"/>
              <a:cs typeface="Calibri"/>
              <a:sym typeface="Calibri"/>
            </a:endParaRPr>
          </a:p>
          <a:p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оценки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в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зависимости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chemeClr val="dk1"/>
              </a:solidFill>
              <a:latin typeface="Museo Sans Cyrillic 500"/>
              <a:ea typeface="Calibri"/>
              <a:cs typeface="Calibri"/>
              <a:sym typeface="Calibri"/>
            </a:endParaRPr>
          </a:p>
          <a:p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от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связанности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умений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3600" dirty="0">
              <a:solidFill>
                <a:schemeClr val="dk1"/>
              </a:solidFill>
              <a:latin typeface="Museo Sans Cyrillic 500"/>
              <a:ea typeface="Calibri"/>
              <a:cs typeface="Calibri"/>
              <a:sym typeface="Calibri"/>
            </a:endParaRPr>
          </a:p>
          <a:p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и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силе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этих</a:t>
            </a:r>
            <a:r>
              <a:rPr lang="en-US" sz="3600" dirty="0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Museo Sans Cyrillic 500"/>
                <a:ea typeface="Calibri"/>
                <a:cs typeface="Calibri"/>
                <a:sym typeface="Calibri"/>
              </a:rPr>
              <a:t>связей</a:t>
            </a:r>
            <a:endParaRPr sz="36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7636775" y="10551451"/>
            <a:ext cx="109560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5400" dirty="0" err="1">
                <a:latin typeface="Museo Sans Cyrillic 500"/>
                <a:ea typeface="Calibri"/>
                <a:cs typeface="Calibri"/>
                <a:sym typeface="Calibri"/>
              </a:rPr>
              <a:t>Алгоритмические</a:t>
            </a:r>
            <a:r>
              <a:rPr lang="en-US" sz="54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5400" dirty="0" err="1">
                <a:latin typeface="Museo Sans Cyrillic 500"/>
                <a:ea typeface="Calibri"/>
                <a:cs typeface="Calibri"/>
                <a:sym typeface="Calibri"/>
              </a:rPr>
              <a:t>предсказания</a:t>
            </a:r>
            <a:endParaRPr sz="54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7647247" y="4161295"/>
            <a:ext cx="10945800" cy="8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Museo Sans Cyrillic 500"/>
            </a:endParaRPr>
          </a:p>
        </p:txBody>
      </p:sp>
      <p:graphicFrame>
        <p:nvGraphicFramePr>
          <p:cNvPr id="87" name="Google Shape;87;p11"/>
          <p:cNvGraphicFramePr/>
          <p:nvPr>
            <p:extLst>
              <p:ext uri="{D42A27DB-BD31-4B8C-83A1-F6EECF244321}">
                <p14:modId xmlns:p14="http://schemas.microsoft.com/office/powerpoint/2010/main" val="3636882931"/>
              </p:ext>
            </p:extLst>
          </p:nvPr>
        </p:nvGraphicFramePr>
        <p:xfrm>
          <a:off x="7647247" y="4161295"/>
          <a:ext cx="10945800" cy="5508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Тип оценки</a:t>
                      </a:r>
                      <a:endParaRPr sz="3600">
                        <a:solidFill>
                          <a:srgbClr val="FFFFFF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rgbClr val="FFFFFF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Описание</a:t>
                      </a:r>
                      <a:endParaRPr sz="3600" dirty="0">
                        <a:solidFill>
                          <a:srgbClr val="FFFFFF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chemeClr val="dk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Истинная</a:t>
                      </a:r>
                      <a:endParaRPr sz="3600" dirty="0"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360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Предсказано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по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внутренним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связям</a:t>
                      </a:r>
                      <a:endParaRPr sz="3600" dirty="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360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Предсказано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по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нахождению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в 1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gse</a:t>
                      </a:r>
                      <a:endParaRPr sz="3600" dirty="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360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Предсказано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по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внешним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связям</a:t>
                      </a:r>
                      <a:endParaRPr sz="3600" dirty="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360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Заполнено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по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соседним</a:t>
                      </a:r>
                      <a:r>
                        <a:rPr lang="en-US" sz="3600" dirty="0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lt1"/>
                          </a:solidFill>
                          <a:latin typeface="Museo Sans Cyrillic 500"/>
                          <a:ea typeface="Calibri"/>
                          <a:cs typeface="Calibri"/>
                          <a:sym typeface="Calibri"/>
                        </a:rPr>
                        <a:t>значениям</a:t>
                      </a:r>
                      <a:endParaRPr sz="3600" dirty="0">
                        <a:solidFill>
                          <a:schemeClr val="lt1"/>
                        </a:solidFill>
                        <a:latin typeface="Museo Sans Cyrillic 50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Новая_иллюстрация Copy 5.png">
            <a:extLst>
              <a:ext uri="{FF2B5EF4-FFF2-40B4-BE49-F238E27FC236}">
                <a16:creationId xmlns:a16="http://schemas.microsoft.com/office/drawing/2014/main" id="{1F2A8951-3458-42A6-84A4-05186503DDA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6724340" y="-736962"/>
            <a:ext cx="8292600" cy="2763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5;p12" descr="Image">
            <a:extLst>
              <a:ext uri="{FF2B5EF4-FFF2-40B4-BE49-F238E27FC236}">
                <a16:creationId xmlns:a16="http://schemas.microsoft.com/office/drawing/2014/main" id="{0EC59BA3-FE2C-43AB-92D3-8BE43D46E2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9896" y="8833186"/>
            <a:ext cx="19844154" cy="293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D991A-E017-44F0-9BC5-B7C9A279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96" y="1943100"/>
            <a:ext cx="10414404" cy="10687049"/>
          </a:xfrm>
          <a:prstGeom prst="rect">
            <a:avLst/>
          </a:prstGeom>
        </p:spPr>
      </p:pic>
      <p:pic>
        <p:nvPicPr>
          <p:cNvPr id="6" name="Google Shape;96;p12" descr="Image">
            <a:extLst>
              <a:ext uri="{FF2B5EF4-FFF2-40B4-BE49-F238E27FC236}">
                <a16:creationId xmlns:a16="http://schemas.microsoft.com/office/drawing/2014/main" id="{0BC36B12-674C-48D6-8331-4DC1BC599B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9541"/>
          <a:stretch/>
        </p:blipFill>
        <p:spPr>
          <a:xfrm>
            <a:off x="2364932" y="2841567"/>
            <a:ext cx="8607868" cy="541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Новая_иллюстрация Copy 5.png">
            <a:extLst>
              <a:ext uri="{FF2B5EF4-FFF2-40B4-BE49-F238E27FC236}">
                <a16:creationId xmlns:a16="http://schemas.microsoft.com/office/drawing/2014/main" id="{2C434C94-F572-4ED4-8CB6-A7BD897C6B2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7295840" y="-678960"/>
            <a:ext cx="8292600" cy="2763720"/>
          </a:xfrm>
          <a:prstGeom prst="rect">
            <a:avLst/>
          </a:prstGeom>
          <a:ln w="12600">
            <a:noFill/>
          </a:ln>
        </p:spPr>
      </p:pic>
      <p:sp>
        <p:nvSpPr>
          <p:cNvPr id="9" name="Google Shape;140;p29">
            <a:extLst>
              <a:ext uri="{FF2B5EF4-FFF2-40B4-BE49-F238E27FC236}">
                <a16:creationId xmlns:a16="http://schemas.microsoft.com/office/drawing/2014/main" id="{17E72E47-3F2E-4A97-83BB-8779F1332E11}"/>
              </a:ext>
            </a:extLst>
          </p:cNvPr>
          <p:cNvSpPr txBox="1"/>
          <p:nvPr/>
        </p:nvSpPr>
        <p:spPr>
          <a:xfrm>
            <a:off x="12611102" y="3027470"/>
            <a:ext cx="10414402" cy="2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r>
              <a:rPr lang="ru-RU" sz="8800" dirty="0">
                <a:latin typeface="Museo Sans Cyrillic 500"/>
                <a:ea typeface="Montserrat ExtraBold"/>
                <a:cs typeface="Montserrat ExtraBold"/>
                <a:sym typeface="Montserrat ExtraBold"/>
              </a:rPr>
              <a:t>Прогноз результата</a:t>
            </a:r>
            <a:endParaRPr sz="8800" dirty="0">
              <a:solidFill>
                <a:srgbClr val="2A71F7"/>
              </a:solidFill>
              <a:latin typeface="Museo Sans Cyrillic 500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23598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Новая_иллюстрация.png">
            <a:extLst>
              <a:ext uri="{FF2B5EF4-FFF2-40B4-BE49-F238E27FC236}">
                <a16:creationId xmlns:a16="http://schemas.microsoft.com/office/drawing/2014/main" id="{8CAAB5D2-D2AD-42F0-A19D-DAF4387FA90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66321" y="12140582"/>
            <a:ext cx="16917679" cy="2281800"/>
          </a:xfrm>
          <a:prstGeom prst="rect">
            <a:avLst/>
          </a:prstGeom>
          <a:ln w="1260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123A52-B013-4B71-B963-26AD7C6C8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371475"/>
            <a:ext cx="10915650" cy="12973050"/>
          </a:xfrm>
          <a:prstGeom prst="rect">
            <a:avLst/>
          </a:prstGeom>
        </p:spPr>
      </p:pic>
      <p:sp>
        <p:nvSpPr>
          <p:cNvPr id="13" name="Google Shape;106;p13">
            <a:extLst>
              <a:ext uri="{FF2B5EF4-FFF2-40B4-BE49-F238E27FC236}">
                <a16:creationId xmlns:a16="http://schemas.microsoft.com/office/drawing/2014/main" id="{F7C99F11-A029-4D36-9443-D9EC6DA86A6E}"/>
              </a:ext>
            </a:extLst>
          </p:cNvPr>
          <p:cNvSpPr txBox="1"/>
          <p:nvPr/>
        </p:nvSpPr>
        <p:spPr>
          <a:xfrm>
            <a:off x="12777218" y="10646414"/>
            <a:ext cx="3193200" cy="22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4000">
                <a:latin typeface="+mj-lt"/>
                <a:ea typeface="Calibri"/>
                <a:cs typeface="Calibri"/>
                <a:sym typeface="Calibri"/>
              </a:rPr>
              <a:t>Начало обучения</a:t>
            </a:r>
            <a:endParaRPr sz="4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7;p13">
            <a:extLst>
              <a:ext uri="{FF2B5EF4-FFF2-40B4-BE49-F238E27FC236}">
                <a16:creationId xmlns:a16="http://schemas.microsoft.com/office/drawing/2014/main" id="{62899BBE-D496-4C94-8DD7-E5A7472442E9}"/>
              </a:ext>
            </a:extLst>
          </p:cNvPr>
          <p:cNvSpPr txBox="1"/>
          <p:nvPr/>
        </p:nvSpPr>
        <p:spPr>
          <a:xfrm>
            <a:off x="7508518" y="8589538"/>
            <a:ext cx="30336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9600">
                <a:latin typeface="+mj-lt"/>
                <a:ea typeface="Calibri"/>
                <a:cs typeface="Calibri"/>
                <a:sym typeface="Calibri"/>
              </a:rPr>
              <a:t>1-й</a:t>
            </a:r>
            <a:r>
              <a:rPr lang="en-US" sz="4000">
                <a:latin typeface="+mj-lt"/>
                <a:ea typeface="Calibri"/>
                <a:cs typeface="Calibri"/>
                <a:sym typeface="Calibri"/>
              </a:rPr>
              <a:t> </a:t>
            </a:r>
            <a:endParaRPr sz="4000">
              <a:latin typeface="+mj-lt"/>
              <a:ea typeface="Calibri"/>
              <a:cs typeface="Calibri"/>
              <a:sym typeface="Calibri"/>
            </a:endParaRPr>
          </a:p>
          <a:p>
            <a:pPr algn="ctr"/>
            <a:r>
              <a:rPr lang="en-US" sz="4000">
                <a:latin typeface="+mj-lt"/>
                <a:ea typeface="Calibri"/>
                <a:cs typeface="Calibri"/>
                <a:sym typeface="Calibri"/>
              </a:rPr>
              <a:t>урок</a:t>
            </a:r>
            <a:endParaRPr sz="4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8;p13">
            <a:extLst>
              <a:ext uri="{FF2B5EF4-FFF2-40B4-BE49-F238E27FC236}">
                <a16:creationId xmlns:a16="http://schemas.microsoft.com/office/drawing/2014/main" id="{7D6ECE1A-35F1-47ED-A662-7994A1DF2390}"/>
              </a:ext>
            </a:extLst>
          </p:cNvPr>
          <p:cNvSpPr txBox="1"/>
          <p:nvPr/>
        </p:nvSpPr>
        <p:spPr>
          <a:xfrm>
            <a:off x="12715152" y="5779492"/>
            <a:ext cx="33918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9600" dirty="0">
                <a:latin typeface="+mj-lt"/>
                <a:ea typeface="Calibri"/>
                <a:cs typeface="Calibri"/>
                <a:sym typeface="Calibri"/>
              </a:rPr>
              <a:t>5-й</a:t>
            </a:r>
            <a:r>
              <a:rPr lang="en-US" sz="4000" dirty="0">
                <a:latin typeface="+mj-lt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+mj-lt"/>
              <a:ea typeface="Calibri"/>
              <a:cs typeface="Calibri"/>
              <a:sym typeface="Calibri"/>
            </a:endParaRPr>
          </a:p>
          <a:p>
            <a:pPr algn="ctr"/>
            <a:r>
              <a:rPr lang="en-US" sz="4000" dirty="0" err="1">
                <a:latin typeface="+mj-lt"/>
                <a:ea typeface="Calibri"/>
                <a:cs typeface="Calibri"/>
                <a:sym typeface="Calibri"/>
              </a:rPr>
              <a:t>урок</a:t>
            </a:r>
            <a:endParaRPr sz="4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9;p13">
            <a:extLst>
              <a:ext uri="{FF2B5EF4-FFF2-40B4-BE49-F238E27FC236}">
                <a16:creationId xmlns:a16="http://schemas.microsoft.com/office/drawing/2014/main" id="{3EC4EA83-CD64-468D-A670-3AE69322FF97}"/>
              </a:ext>
            </a:extLst>
          </p:cNvPr>
          <p:cNvSpPr txBox="1"/>
          <p:nvPr/>
        </p:nvSpPr>
        <p:spPr>
          <a:xfrm>
            <a:off x="7348798" y="4034054"/>
            <a:ext cx="31932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9600" dirty="0">
                <a:latin typeface="+mj-lt"/>
                <a:ea typeface="Calibri"/>
                <a:cs typeface="Calibri"/>
                <a:sym typeface="Calibri"/>
              </a:rPr>
              <a:t>8-й</a:t>
            </a:r>
            <a:r>
              <a:rPr lang="en-US" sz="4000" dirty="0">
                <a:latin typeface="+mj-lt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+mj-lt"/>
              <a:ea typeface="Calibri"/>
              <a:cs typeface="Calibri"/>
              <a:sym typeface="Calibri"/>
            </a:endParaRPr>
          </a:p>
          <a:p>
            <a:pPr algn="ctr"/>
            <a:r>
              <a:rPr lang="en-US" sz="4000" dirty="0" err="1">
                <a:latin typeface="+mj-lt"/>
                <a:ea typeface="Calibri"/>
                <a:cs typeface="Calibri"/>
                <a:sym typeface="Calibri"/>
              </a:rPr>
              <a:t>урок</a:t>
            </a:r>
            <a:endParaRPr sz="4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0;p13">
            <a:extLst>
              <a:ext uri="{FF2B5EF4-FFF2-40B4-BE49-F238E27FC236}">
                <a16:creationId xmlns:a16="http://schemas.microsoft.com/office/drawing/2014/main" id="{E3FDA40B-32B0-447B-AA5A-822D93FE3FEC}"/>
              </a:ext>
            </a:extLst>
          </p:cNvPr>
          <p:cNvSpPr txBox="1"/>
          <p:nvPr/>
        </p:nvSpPr>
        <p:spPr>
          <a:xfrm>
            <a:off x="12723464" y="4688776"/>
            <a:ext cx="3391800" cy="1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4000" b="1" dirty="0">
                <a:latin typeface="+mj-lt"/>
                <a:ea typeface="Calibri"/>
                <a:cs typeface="Calibri"/>
                <a:sym typeface="Calibri"/>
              </a:rPr>
              <a:t>22</a:t>
            </a:r>
            <a:r>
              <a:rPr lang="en-US" sz="4000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+mj-lt"/>
                <a:ea typeface="Calibri"/>
                <a:cs typeface="Calibri"/>
                <a:sym typeface="Calibri"/>
              </a:rPr>
              <a:t>оценки</a:t>
            </a:r>
            <a:endParaRPr sz="4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1;p13">
            <a:extLst>
              <a:ext uri="{FF2B5EF4-FFF2-40B4-BE49-F238E27FC236}">
                <a16:creationId xmlns:a16="http://schemas.microsoft.com/office/drawing/2014/main" id="{E5CA9F15-AEE8-487C-A586-BD315A98E51F}"/>
              </a:ext>
            </a:extLst>
          </p:cNvPr>
          <p:cNvSpPr txBox="1"/>
          <p:nvPr/>
        </p:nvSpPr>
        <p:spPr>
          <a:xfrm>
            <a:off x="6949424" y="7627744"/>
            <a:ext cx="40416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4000" b="1">
                <a:latin typeface="+mj-lt"/>
                <a:ea typeface="Calibri"/>
                <a:cs typeface="Calibri"/>
                <a:sym typeface="Calibri"/>
              </a:rPr>
              <a:t>13</a:t>
            </a:r>
            <a:r>
              <a:rPr lang="en-US" sz="4000">
                <a:latin typeface="+mj-lt"/>
                <a:ea typeface="Calibri"/>
                <a:cs typeface="Calibri"/>
                <a:sym typeface="Calibri"/>
              </a:rPr>
              <a:t> оценок</a:t>
            </a:r>
            <a:endParaRPr sz="40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2;p13">
            <a:extLst>
              <a:ext uri="{FF2B5EF4-FFF2-40B4-BE49-F238E27FC236}">
                <a16:creationId xmlns:a16="http://schemas.microsoft.com/office/drawing/2014/main" id="{4EFC0516-F2B4-466B-ABE8-8880FDB50354}"/>
              </a:ext>
            </a:extLst>
          </p:cNvPr>
          <p:cNvSpPr txBox="1"/>
          <p:nvPr/>
        </p:nvSpPr>
        <p:spPr>
          <a:xfrm>
            <a:off x="2627227" y="7971846"/>
            <a:ext cx="4737894" cy="3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6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грамматики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, ​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1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аудирования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, ​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3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чтения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, ​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2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письма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, ​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1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говорения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13;p13">
            <a:extLst>
              <a:ext uri="{FF2B5EF4-FFF2-40B4-BE49-F238E27FC236}">
                <a16:creationId xmlns:a16="http://schemas.microsoft.com/office/drawing/2014/main" id="{3DC579F2-7D74-4F79-9EB2-A55571AF80CC}"/>
              </a:ext>
            </a:extLst>
          </p:cNvPr>
          <p:cNvSpPr txBox="1"/>
          <p:nvPr/>
        </p:nvSpPr>
        <p:spPr>
          <a:xfrm>
            <a:off x="16442929" y="5779514"/>
            <a:ext cx="4106458" cy="2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Качество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оценки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скиллов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как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в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скриннинг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тесте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14;p13">
            <a:extLst>
              <a:ext uri="{FF2B5EF4-FFF2-40B4-BE49-F238E27FC236}">
                <a16:creationId xmlns:a16="http://schemas.microsoft.com/office/drawing/2014/main" id="{434B30EB-0D23-43B6-9B1D-D7527289D778}"/>
              </a:ext>
            </a:extLst>
          </p:cNvPr>
          <p:cNvSpPr txBox="1"/>
          <p:nvPr/>
        </p:nvSpPr>
        <p:spPr>
          <a:xfrm>
            <a:off x="12780224" y="1436870"/>
            <a:ext cx="3193200" cy="25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8800" dirty="0">
                <a:latin typeface="+mj-lt"/>
                <a:ea typeface="Calibri"/>
                <a:cs typeface="Calibri"/>
                <a:sym typeface="Calibri"/>
              </a:rPr>
              <a:t>50-й </a:t>
            </a:r>
            <a:endParaRPr sz="8800" dirty="0">
              <a:latin typeface="+mj-lt"/>
              <a:ea typeface="Calibri"/>
              <a:cs typeface="Calibri"/>
              <a:sym typeface="Calibri"/>
            </a:endParaRPr>
          </a:p>
          <a:p>
            <a:pPr algn="ctr"/>
            <a:r>
              <a:rPr lang="en-US" sz="4000" dirty="0" err="1">
                <a:latin typeface="+mj-lt"/>
                <a:ea typeface="Calibri"/>
                <a:cs typeface="Calibri"/>
                <a:sym typeface="Calibri"/>
              </a:rPr>
              <a:t>урок</a:t>
            </a:r>
            <a:endParaRPr sz="40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15;p13">
            <a:extLst>
              <a:ext uri="{FF2B5EF4-FFF2-40B4-BE49-F238E27FC236}">
                <a16:creationId xmlns:a16="http://schemas.microsoft.com/office/drawing/2014/main" id="{B60E8CBB-AB06-40AE-A9C4-2A4FA4642CA5}"/>
              </a:ext>
            </a:extLst>
          </p:cNvPr>
          <p:cNvSpPr txBox="1"/>
          <p:nvPr/>
        </p:nvSpPr>
        <p:spPr>
          <a:xfrm>
            <a:off x="16769386" y="1436870"/>
            <a:ext cx="3780000" cy="22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4800" b="1" dirty="0" err="1">
                <a:latin typeface="+mj-lt"/>
                <a:ea typeface="Calibri"/>
                <a:cs typeface="Calibri"/>
                <a:sym typeface="Calibri"/>
              </a:rPr>
              <a:t>gse</a:t>
            </a:r>
            <a:r>
              <a:rPr lang="en-US" sz="4800" b="1" dirty="0">
                <a:latin typeface="+mj-lt"/>
                <a:ea typeface="Calibri"/>
                <a:cs typeface="Calibri"/>
                <a:sym typeface="Calibri"/>
              </a:rPr>
              <a:t> 43 / </a:t>
            </a:r>
            <a:endParaRPr sz="4800" b="1" dirty="0">
              <a:latin typeface="+mj-lt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4800" b="1" dirty="0" err="1">
                <a:latin typeface="+mj-lt"/>
                <a:ea typeface="Calibri"/>
                <a:cs typeface="Calibri"/>
                <a:sym typeface="Calibri"/>
              </a:rPr>
              <a:t>cefr</a:t>
            </a:r>
            <a:r>
              <a:rPr lang="en-US" sz="4800" b="1" dirty="0">
                <a:latin typeface="+mj-lt"/>
                <a:ea typeface="Calibri"/>
                <a:cs typeface="Calibri"/>
                <a:sym typeface="Calibri"/>
              </a:rPr>
              <a:t> B1</a:t>
            </a:r>
            <a:endParaRPr sz="4800" b="1" dirty="0">
              <a:latin typeface="+mj-lt"/>
              <a:ea typeface="Calibri"/>
              <a:cs typeface="Calibri"/>
              <a:sym typeface="Calibri"/>
            </a:endParaRPr>
          </a:p>
          <a:p>
            <a:endParaRPr sz="3600" b="1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16;p13">
            <a:extLst>
              <a:ext uri="{FF2B5EF4-FFF2-40B4-BE49-F238E27FC236}">
                <a16:creationId xmlns:a16="http://schemas.microsoft.com/office/drawing/2014/main" id="{16DB62C5-F02E-4AD2-8E30-7637E3259F98}"/>
              </a:ext>
            </a:extLst>
          </p:cNvPr>
          <p:cNvSpPr txBox="1"/>
          <p:nvPr/>
        </p:nvSpPr>
        <p:spPr>
          <a:xfrm>
            <a:off x="16623576" y="10599428"/>
            <a:ext cx="3780000" cy="22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4800" b="1" dirty="0" err="1">
                <a:latin typeface="+mj-lt"/>
                <a:ea typeface="Calibri"/>
                <a:cs typeface="Calibri"/>
                <a:sym typeface="Calibri"/>
              </a:rPr>
              <a:t>gse</a:t>
            </a:r>
            <a:r>
              <a:rPr lang="en-US" sz="4800" b="1" dirty="0">
                <a:latin typeface="+mj-lt"/>
                <a:ea typeface="Calibri"/>
                <a:cs typeface="Calibri"/>
                <a:sym typeface="Calibri"/>
              </a:rPr>
              <a:t> 33 / </a:t>
            </a:r>
            <a:endParaRPr sz="4800" b="1" dirty="0">
              <a:latin typeface="+mj-lt"/>
              <a:ea typeface="Calibri"/>
              <a:cs typeface="Calibri"/>
              <a:sym typeface="Calibri"/>
            </a:endParaRPr>
          </a:p>
          <a:p>
            <a:r>
              <a:rPr lang="en-US" sz="4800" b="1" dirty="0" err="1">
                <a:latin typeface="+mj-lt"/>
                <a:ea typeface="Calibri"/>
                <a:cs typeface="Calibri"/>
                <a:sym typeface="Calibri"/>
              </a:rPr>
              <a:t>cefr</a:t>
            </a:r>
            <a:r>
              <a:rPr lang="en-US" sz="4800" b="1" dirty="0">
                <a:latin typeface="+mj-lt"/>
                <a:ea typeface="Calibri"/>
                <a:cs typeface="Calibri"/>
                <a:sym typeface="Calibri"/>
              </a:rPr>
              <a:t> A1</a:t>
            </a:r>
            <a:endParaRPr sz="4800" b="1" dirty="0">
              <a:latin typeface="+mj-lt"/>
              <a:ea typeface="Calibri"/>
              <a:cs typeface="Calibri"/>
              <a:sym typeface="Calibri"/>
            </a:endParaRPr>
          </a:p>
          <a:p>
            <a:endParaRPr sz="3600" b="1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17;p13">
            <a:extLst>
              <a:ext uri="{FF2B5EF4-FFF2-40B4-BE49-F238E27FC236}">
                <a16:creationId xmlns:a16="http://schemas.microsoft.com/office/drawing/2014/main" id="{040A031A-8500-4CB5-BE50-D20AF129FCE6}"/>
              </a:ext>
            </a:extLst>
          </p:cNvPr>
          <p:cNvSpPr txBox="1"/>
          <p:nvPr/>
        </p:nvSpPr>
        <p:spPr>
          <a:xfrm>
            <a:off x="3557624" y="3866710"/>
            <a:ext cx="3391800" cy="22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35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известных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</a:t>
            </a:r>
            <a:br>
              <a:rPr lang="en-US" sz="3600" dirty="0">
                <a:latin typeface="+mj-lt"/>
                <a:ea typeface="Calibri"/>
                <a:cs typeface="Calibri"/>
                <a:sym typeface="Calibri"/>
              </a:rPr>
            </a:b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скиллов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(2,78%)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8;p13">
            <a:extLst>
              <a:ext uri="{FF2B5EF4-FFF2-40B4-BE49-F238E27FC236}">
                <a16:creationId xmlns:a16="http://schemas.microsoft.com/office/drawing/2014/main" id="{D304D27A-0F3B-4242-A178-E6B223E2E0D3}"/>
              </a:ext>
            </a:extLst>
          </p:cNvPr>
          <p:cNvSpPr/>
          <p:nvPr/>
        </p:nvSpPr>
        <p:spPr>
          <a:xfrm>
            <a:off x="2398570" y="8195394"/>
            <a:ext cx="120000" cy="3037200"/>
          </a:xfrm>
          <a:prstGeom prst="rect">
            <a:avLst/>
          </a:prstGeom>
          <a:solidFill>
            <a:srgbClr val="FF174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+mj-lt"/>
            </a:endParaRPr>
          </a:p>
        </p:txBody>
      </p:sp>
      <p:sp>
        <p:nvSpPr>
          <p:cNvPr id="35" name="Google Shape;119;p13">
            <a:extLst>
              <a:ext uri="{FF2B5EF4-FFF2-40B4-BE49-F238E27FC236}">
                <a16:creationId xmlns:a16="http://schemas.microsoft.com/office/drawing/2014/main" id="{D23496C9-18A2-4044-8A8C-A2C5D74C96D4}"/>
              </a:ext>
            </a:extLst>
          </p:cNvPr>
          <p:cNvSpPr/>
          <p:nvPr/>
        </p:nvSpPr>
        <p:spPr>
          <a:xfrm>
            <a:off x="20629972" y="5519290"/>
            <a:ext cx="120000" cy="3037200"/>
          </a:xfrm>
          <a:prstGeom prst="rect">
            <a:avLst/>
          </a:prstGeom>
          <a:solidFill>
            <a:srgbClr val="00A8D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+mj-lt"/>
            </a:endParaRPr>
          </a:p>
        </p:txBody>
      </p:sp>
      <p:sp>
        <p:nvSpPr>
          <p:cNvPr id="36" name="Google Shape;120;p13">
            <a:extLst>
              <a:ext uri="{FF2B5EF4-FFF2-40B4-BE49-F238E27FC236}">
                <a16:creationId xmlns:a16="http://schemas.microsoft.com/office/drawing/2014/main" id="{D42638FF-C347-4B1B-8BFE-7E260CBE3292}"/>
              </a:ext>
            </a:extLst>
          </p:cNvPr>
          <p:cNvSpPr/>
          <p:nvPr/>
        </p:nvSpPr>
        <p:spPr>
          <a:xfrm>
            <a:off x="3373378" y="3887850"/>
            <a:ext cx="120000" cy="2217000"/>
          </a:xfrm>
          <a:prstGeom prst="rect">
            <a:avLst/>
          </a:prstGeom>
          <a:solidFill>
            <a:srgbClr val="FF174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+mj-lt"/>
            </a:endParaRPr>
          </a:p>
        </p:txBody>
      </p:sp>
      <p:sp>
        <p:nvSpPr>
          <p:cNvPr id="20" name="Google Shape;68;p10">
            <a:extLst>
              <a:ext uri="{FF2B5EF4-FFF2-40B4-BE49-F238E27FC236}">
                <a16:creationId xmlns:a16="http://schemas.microsoft.com/office/drawing/2014/main" id="{E46F01E2-08EF-4CFE-82B7-B8EEB2A06425}"/>
              </a:ext>
            </a:extLst>
          </p:cNvPr>
          <p:cNvSpPr txBox="1"/>
          <p:nvPr/>
        </p:nvSpPr>
        <p:spPr>
          <a:xfrm>
            <a:off x="7365121" y="2381940"/>
            <a:ext cx="3193200" cy="3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  <a:ea typeface="Calibri"/>
                <a:cs typeface="Calibri"/>
                <a:sym typeface="Calibri"/>
              </a:rPr>
              <a:t>90</a:t>
            </a:r>
            <a:r>
              <a:rPr lang="en-US" sz="3600" dirty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+mj-lt"/>
                <a:ea typeface="Calibri"/>
                <a:cs typeface="Calibri"/>
                <a:sym typeface="Calibri"/>
              </a:rPr>
              <a:t>оценок</a:t>
            </a:r>
            <a:endParaRPr sz="3600" dirty="0"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8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>
            <a:spLocks noGrp="1"/>
          </p:cNvSpPr>
          <p:nvPr>
            <p:ph type="title"/>
          </p:nvPr>
        </p:nvSpPr>
        <p:spPr>
          <a:xfrm>
            <a:off x="4921044" y="4111500"/>
            <a:ext cx="14541911" cy="5492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  <a:defRPr sz="9200" b="0"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lang="en-US" sz="16600" dirty="0">
                <a:solidFill>
                  <a:schemeClr val="bg1"/>
                </a:solidFill>
              </a:rPr>
              <a:t>&gt; 20 </a:t>
            </a:r>
            <a:r>
              <a:rPr lang="ru-RU" sz="16600" dirty="0">
                <a:solidFill>
                  <a:schemeClr val="bg1"/>
                </a:solidFill>
              </a:rPr>
              <a:t>000 уроков </a:t>
            </a:r>
            <a:br>
              <a:rPr lang="ru-RU" sz="16600" dirty="0">
                <a:solidFill>
                  <a:schemeClr val="bg1"/>
                </a:solidFill>
              </a:rPr>
            </a:br>
            <a:r>
              <a:rPr lang="ru-RU" sz="16600" dirty="0">
                <a:solidFill>
                  <a:schemeClr val="bg1"/>
                </a:solidFill>
              </a:rPr>
              <a:t>каждый день</a:t>
            </a:r>
            <a:endParaRPr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0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«Нужно переходить и к принципиально новым, в том числе индивидуальным технологиям обучения, уже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»"/>
          <p:cNvSpPr txBox="1">
            <a:spLocks noGrp="1"/>
          </p:cNvSpPr>
          <p:nvPr>
            <p:ph type="title"/>
          </p:nvPr>
        </p:nvSpPr>
        <p:spPr>
          <a:xfrm>
            <a:off x="2501503" y="851864"/>
            <a:ext cx="17129522" cy="10349535"/>
          </a:xfrm>
          <a:prstGeom prst="rect">
            <a:avLst/>
          </a:prstGeom>
        </p:spPr>
        <p:txBody>
          <a:bodyPr/>
          <a:lstStyle>
            <a:lvl1pPr algn="r" defTabSz="344677">
              <a:defRPr sz="471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"/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«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Нужно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переходить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и к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принципиально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новым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, в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том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числе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индивидуальным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технологиям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обучения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,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уже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с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ранних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лет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прививать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готовность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к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изменениям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, к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творческому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поиску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,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учить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работе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в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команде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,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что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очень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важно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в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современном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мире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,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навыкам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жизни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в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цифровую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 </a:t>
            </a:r>
            <a:r>
              <a:rPr sz="6000" dirty="0" err="1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эпоху</a:t>
            </a:r>
            <a:r>
              <a:rPr sz="6000" dirty="0">
                <a:solidFill>
                  <a:srgbClr val="2A71F7"/>
                </a:solidFill>
                <a:latin typeface="Museo Sans Cyrillic 500"/>
                <a:cs typeface="Arial" panose="020B0604020202020204" pitchFamily="34" charset="0"/>
              </a:rPr>
              <a:t>» </a:t>
            </a:r>
          </a:p>
        </p:txBody>
      </p:sp>
      <p:sp>
        <p:nvSpPr>
          <p:cNvPr id="126" name="- В.В. Путин…"/>
          <p:cNvSpPr txBox="1"/>
          <p:nvPr/>
        </p:nvSpPr>
        <p:spPr>
          <a:xfrm>
            <a:off x="16889518" y="10205933"/>
            <a:ext cx="5483013" cy="19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8" tIns="71438" rIns="71438" bIns="71438" anchor="ctr">
            <a:spAutoFit/>
          </a:bodyPr>
          <a:lstStyle/>
          <a:p>
            <a:pPr algn="l"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000" dirty="0">
                <a:solidFill>
                  <a:srgbClr val="2A71F7"/>
                </a:solidFill>
                <a:latin typeface="Museo Sans Cyrillic 500"/>
              </a:rPr>
              <a:t>- В.В. </a:t>
            </a:r>
            <a:r>
              <a:rPr sz="4000" dirty="0" err="1">
                <a:solidFill>
                  <a:srgbClr val="2A71F7"/>
                </a:solidFill>
                <a:latin typeface="Museo Sans Cyrillic 500"/>
              </a:rPr>
              <a:t>Путин</a:t>
            </a:r>
            <a:endParaRPr sz="4000" dirty="0">
              <a:solidFill>
                <a:srgbClr val="2A71F7"/>
              </a:solidFill>
              <a:latin typeface="Museo Sans Cyrillic 500"/>
            </a:endParaRPr>
          </a:p>
          <a:p>
            <a:pPr algn="l"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000" dirty="0" err="1">
                <a:solidFill>
                  <a:srgbClr val="2A71F7"/>
                </a:solidFill>
                <a:latin typeface="Museo Sans Cyrillic 500"/>
              </a:rPr>
              <a:t>Послание</a:t>
            </a:r>
            <a:r>
              <a:rPr sz="4000" dirty="0">
                <a:solidFill>
                  <a:srgbClr val="2A71F7"/>
                </a:solidFill>
                <a:latin typeface="Museo Sans Cyrillic 500"/>
              </a:rPr>
              <a:t> ФС РФ</a:t>
            </a:r>
          </a:p>
          <a:p>
            <a:pPr algn="l"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4000" dirty="0">
                <a:solidFill>
                  <a:srgbClr val="2A71F7"/>
                </a:solidFill>
                <a:latin typeface="Museo Sans Cyrillic 500"/>
              </a:rPr>
              <a:t>1 </a:t>
            </a:r>
            <a:r>
              <a:rPr sz="4000" dirty="0" err="1">
                <a:solidFill>
                  <a:srgbClr val="2A71F7"/>
                </a:solidFill>
                <a:latin typeface="Museo Sans Cyrillic 500"/>
              </a:rPr>
              <a:t>марта</a:t>
            </a:r>
            <a:r>
              <a:rPr sz="4000" dirty="0">
                <a:solidFill>
                  <a:srgbClr val="2A71F7"/>
                </a:solidFill>
                <a:latin typeface="Museo Sans Cyrillic 500"/>
              </a:rPr>
              <a:t> 2018</a:t>
            </a:r>
          </a:p>
        </p:txBody>
      </p:sp>
      <p:pic>
        <p:nvPicPr>
          <p:cNvPr id="4" name="Новая_иллюстрация Copy 5.png">
            <a:extLst>
              <a:ext uri="{FF2B5EF4-FFF2-40B4-BE49-F238E27FC236}">
                <a16:creationId xmlns:a16="http://schemas.microsoft.com/office/drawing/2014/main" id="{C6B9E848-F349-4B52-B5DC-E0E19EE5C49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295840" y="-678960"/>
            <a:ext cx="8292600" cy="2763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1;p16">
            <a:extLst>
              <a:ext uri="{FF2B5EF4-FFF2-40B4-BE49-F238E27FC236}">
                <a16:creationId xmlns:a16="http://schemas.microsoft.com/office/drawing/2014/main" id="{837AEC16-5A30-4B67-9BD8-F1C2364BDA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88296" y="8200932"/>
            <a:ext cx="8341058" cy="4925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Google Shape;72;p16">
            <a:extLst>
              <a:ext uri="{FF2B5EF4-FFF2-40B4-BE49-F238E27FC236}">
                <a16:creationId xmlns:a16="http://schemas.microsoft.com/office/drawing/2014/main" id="{6940689B-5A39-41BB-AC3F-EBA526EABFCC}"/>
              </a:ext>
            </a:extLst>
          </p:cNvPr>
          <p:cNvSpPr txBox="1"/>
          <p:nvPr/>
        </p:nvSpPr>
        <p:spPr>
          <a:xfrm>
            <a:off x="14647084" y="5812708"/>
            <a:ext cx="962744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Рост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скорости</a:t>
            </a:r>
            <a:r>
              <a:rPr lang="ru-RU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обмена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endParaRPr lang="ru-RU" sz="4000" b="1" dirty="0">
              <a:solidFill>
                <a:schemeClr val="bg1"/>
              </a:solidFill>
              <a:latin typeface="Museo Sans Cyrillic 500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информацией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распространение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endParaRPr lang="ru-RU" sz="4000" b="1" dirty="0">
              <a:solidFill>
                <a:schemeClr val="bg1"/>
              </a:solidFill>
              <a:latin typeface="Museo Sans Cyrillic 500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цифровых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сервисов</a:t>
            </a:r>
            <a:endParaRPr sz="4000" b="1" dirty="0">
              <a:solidFill>
                <a:schemeClr val="bg1"/>
              </a:solidFill>
              <a:latin typeface="Museo Sans Cyrillic 500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74;p16">
            <a:extLst>
              <a:ext uri="{FF2B5EF4-FFF2-40B4-BE49-F238E27FC236}">
                <a16:creationId xmlns:a16="http://schemas.microsoft.com/office/drawing/2014/main" id="{9B72CF2E-C0CD-4888-B1EC-DB76E675A9C4}"/>
              </a:ext>
            </a:extLst>
          </p:cNvPr>
          <p:cNvSpPr txBox="1"/>
          <p:nvPr/>
        </p:nvSpPr>
        <p:spPr>
          <a:xfrm>
            <a:off x="-742337" y="1521301"/>
            <a:ext cx="25868671" cy="187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bg1"/>
                </a:solidFill>
                <a:latin typeface="Museo Sans Cyrillic 50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Цифровая</a:t>
            </a:r>
            <a:r>
              <a:rPr lang="en-US" sz="4400" b="1" dirty="0">
                <a:solidFill>
                  <a:schemeClr val="bg1"/>
                </a:solidFill>
                <a:latin typeface="Museo Sans Cyrillic 50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Museo Sans Cyrillic 50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коммуникация</a:t>
            </a:r>
            <a:r>
              <a:rPr lang="ru-RU" sz="4400" b="1" dirty="0">
                <a:solidFill>
                  <a:schemeClr val="bg1"/>
                </a:solidFill>
                <a:latin typeface="Museo Sans Cyrillic 50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– одна из основных компетенции цифровой экономики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Museo Sans Cyrillic 50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 </a:t>
            </a:r>
            <a:endParaRPr sz="2800" dirty="0">
              <a:solidFill>
                <a:schemeClr val="bg1"/>
              </a:solidFill>
              <a:latin typeface="Museo Sans Cyrillic 50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</p:txBody>
      </p:sp>
      <p:sp>
        <p:nvSpPr>
          <p:cNvPr id="7" name="Google Shape;75;p16">
            <a:extLst>
              <a:ext uri="{FF2B5EF4-FFF2-40B4-BE49-F238E27FC236}">
                <a16:creationId xmlns:a16="http://schemas.microsoft.com/office/drawing/2014/main" id="{4D70761F-7338-43B8-AB34-61F0EED7F2ED}"/>
              </a:ext>
            </a:extLst>
          </p:cNvPr>
          <p:cNvSpPr txBox="1"/>
          <p:nvPr/>
        </p:nvSpPr>
        <p:spPr>
          <a:xfrm>
            <a:off x="1419891" y="5875564"/>
            <a:ext cx="9368225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Рост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объ</a:t>
            </a:r>
            <a:r>
              <a:rPr lang="ru-RU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ё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мов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хранения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, </a:t>
            </a:r>
            <a:endParaRPr lang="ru-RU" sz="4000" b="1" dirty="0">
              <a:solidFill>
                <a:schemeClr val="bg1"/>
              </a:solidFill>
              <a:latin typeface="Museo Sans Cyrillic 500"/>
              <a:ea typeface="Montserrat"/>
              <a:cs typeface="Montserrat"/>
              <a:sym typeface="Montserrat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переход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на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цифровые</a:t>
            </a:r>
            <a:r>
              <a:rPr lang="en-US" sz="40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нос</a:t>
            </a:r>
            <a:r>
              <a:rPr lang="ru-RU" sz="4000" b="1" dirty="0" err="1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ители</a:t>
            </a:r>
            <a:endParaRPr sz="4000" b="1" dirty="0">
              <a:solidFill>
                <a:schemeClr val="bg1"/>
              </a:solidFill>
              <a:latin typeface="Museo Sans Cyrillic 500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C653E-B148-4BF4-8CC7-4A6019B17919}"/>
              </a:ext>
            </a:extLst>
          </p:cNvPr>
          <p:cNvSpPr txBox="1"/>
          <p:nvPr/>
        </p:nvSpPr>
        <p:spPr>
          <a:xfrm>
            <a:off x="7063651" y="3727023"/>
            <a:ext cx="102566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Museo Sans Cyrillic 500"/>
                <a:ea typeface="Montserrat"/>
                <a:cs typeface="Montserrat"/>
                <a:sym typeface="Montserrat"/>
              </a:rPr>
              <a:t>Ключевые тренды в сфере цифровой коммуникации 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9" name="Google Shape;78;p16">
            <a:extLst>
              <a:ext uri="{FF2B5EF4-FFF2-40B4-BE49-F238E27FC236}">
                <a16:creationId xmlns:a16="http://schemas.microsoft.com/office/drawing/2014/main" id="{382BE125-B740-4CF6-A7BF-57A09303BD64}"/>
              </a:ext>
            </a:extLst>
          </p:cNvPr>
          <p:cNvCxnSpPr>
            <a:cxnSpLocks/>
          </p:cNvCxnSpPr>
          <p:nvPr/>
        </p:nvCxnSpPr>
        <p:spPr>
          <a:xfrm flipH="1">
            <a:off x="7420963" y="4754769"/>
            <a:ext cx="1201016" cy="90547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78;p16">
            <a:extLst>
              <a:ext uri="{FF2B5EF4-FFF2-40B4-BE49-F238E27FC236}">
                <a16:creationId xmlns:a16="http://schemas.microsoft.com/office/drawing/2014/main" id="{A7D8DBAE-1491-4668-B747-27AE4DBEB020}"/>
              </a:ext>
            </a:extLst>
          </p:cNvPr>
          <p:cNvCxnSpPr>
            <a:cxnSpLocks/>
          </p:cNvCxnSpPr>
          <p:nvPr/>
        </p:nvCxnSpPr>
        <p:spPr>
          <a:xfrm>
            <a:off x="15762023" y="4729177"/>
            <a:ext cx="996043" cy="95666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" name="Google Shape;73;p16">
            <a:extLst>
              <a:ext uri="{FF2B5EF4-FFF2-40B4-BE49-F238E27FC236}">
                <a16:creationId xmlns:a16="http://schemas.microsoft.com/office/drawing/2014/main" id="{7AC44A3D-E77B-4E92-BB53-30C9C5F0BB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79" t="14096" r="4658"/>
          <a:stretch/>
        </p:blipFill>
        <p:spPr>
          <a:xfrm>
            <a:off x="1933474" y="8200931"/>
            <a:ext cx="8341058" cy="492513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Новая_иллюстрация Copy 5.png">
            <a:extLst>
              <a:ext uri="{FF2B5EF4-FFF2-40B4-BE49-F238E27FC236}">
                <a16:creationId xmlns:a16="http://schemas.microsoft.com/office/drawing/2014/main" id="{341D8C88-4E54-4FED-8D39-4B1B315BC2D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9320386" y="-317540"/>
            <a:ext cx="6061575" cy="1873944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286408497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400050"/>
            <a:ext cx="21440775" cy="133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Новая_иллюстрация.png">
            <a:extLst>
              <a:ext uri="{FF2B5EF4-FFF2-40B4-BE49-F238E27FC236}">
                <a16:creationId xmlns:a16="http://schemas.microsoft.com/office/drawing/2014/main" id="{C9A71BA8-3F20-49D0-B1C8-7F37DCF321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16000" y="11858625"/>
            <a:ext cx="22644100" cy="1677708"/>
          </a:xfrm>
          <a:prstGeom prst="rect">
            <a:avLst/>
          </a:prstGeom>
          <a:ln w="12600">
            <a:noFill/>
          </a:ln>
        </p:spPr>
      </p:pic>
      <p:sp>
        <p:nvSpPr>
          <p:cNvPr id="140" name="Google Shape;140;p29"/>
          <p:cNvSpPr txBox="1"/>
          <p:nvPr/>
        </p:nvSpPr>
        <p:spPr>
          <a:xfrm>
            <a:off x="1214800" y="755933"/>
            <a:ext cx="21954400" cy="2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r>
              <a:rPr lang="ru" sz="12000" dirty="0">
                <a:latin typeface="Museo Sans Cyrillic 500"/>
                <a:ea typeface="Montserrat ExtraBold"/>
                <a:cs typeface="Montserrat ExtraBold"/>
                <a:sym typeface="Montserrat ExtraBold"/>
              </a:rPr>
              <a:t>Цифровая образовательная среда:</a:t>
            </a:r>
            <a:endParaRPr sz="12000" dirty="0">
              <a:latin typeface="Museo Sans Cyrillic 500"/>
              <a:ea typeface="Montserrat ExtraBold"/>
              <a:cs typeface="Montserrat ExtraBold"/>
              <a:sym typeface="Montserrat ExtraBold"/>
            </a:endParaRPr>
          </a:p>
          <a:p>
            <a:endParaRPr sz="12000" dirty="0">
              <a:solidFill>
                <a:srgbClr val="2A71F7"/>
              </a:solidFill>
              <a:latin typeface="Museo Sans Cyrillic 500"/>
              <a:ea typeface="Montserrat ExtraBold"/>
              <a:cs typeface="Montserrat ExtraBold"/>
              <a:sym typeface="Montserrat ExtraBold"/>
            </a:endParaRPr>
          </a:p>
          <a:p>
            <a:endParaRPr sz="12000" dirty="0">
              <a:solidFill>
                <a:srgbClr val="2A71F7"/>
              </a:solidFill>
              <a:latin typeface="Museo Sans Cyrillic 500"/>
              <a:ea typeface="Montserrat ExtraBold"/>
              <a:cs typeface="Montserrat ExtraBold"/>
              <a:sym typeface="Montserrat ExtraBold"/>
            </a:endParaRPr>
          </a:p>
          <a:p>
            <a:endParaRPr sz="12000" dirty="0">
              <a:solidFill>
                <a:srgbClr val="2A71F7"/>
              </a:solidFill>
              <a:latin typeface="Museo Sans Cyrillic 500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1016000" y="4180733"/>
            <a:ext cx="14303200" cy="8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r>
              <a:rPr lang="ru" sz="58667" dirty="0">
                <a:solidFill>
                  <a:srgbClr val="2A71F7"/>
                </a:solidFill>
                <a:latin typeface="Museo Sans Cyrillic 500"/>
                <a:ea typeface="Montserrat"/>
                <a:cs typeface="Montserrat"/>
                <a:sym typeface="Montserrat"/>
              </a:rPr>
              <a:t>НЕ</a:t>
            </a:r>
            <a:endParaRPr sz="58667" dirty="0">
              <a:solidFill>
                <a:srgbClr val="2A71F7"/>
              </a:solidFill>
              <a:latin typeface="Museo Sans Cyrillic 500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12598333" y="5516341"/>
            <a:ext cx="14303200" cy="7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" sz="12267" dirty="0">
                <a:solidFill>
                  <a:srgbClr val="2A71F7"/>
                </a:solidFill>
                <a:latin typeface="Museo Sans Cyrillic 500"/>
                <a:ea typeface="Montserrat"/>
                <a:cs typeface="Montserrat"/>
                <a:sym typeface="Montserrat"/>
              </a:rPr>
              <a:t>сложно</a:t>
            </a:r>
            <a:endParaRPr sz="12267" dirty="0">
              <a:solidFill>
                <a:srgbClr val="2A71F7"/>
              </a:solidFill>
              <a:latin typeface="Museo Sans Cyrillic 50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ru" sz="12267" dirty="0">
                <a:solidFill>
                  <a:srgbClr val="2A71F7"/>
                </a:solidFill>
                <a:latin typeface="Museo Sans Cyrillic 500"/>
                <a:ea typeface="Montserrat"/>
                <a:cs typeface="Montserrat"/>
                <a:sym typeface="Montserrat"/>
              </a:rPr>
              <a:t>страшно</a:t>
            </a:r>
            <a:endParaRPr sz="12267" dirty="0">
              <a:solidFill>
                <a:srgbClr val="2A71F7"/>
              </a:solidFill>
              <a:latin typeface="Museo Sans Cyrillic 50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ru" sz="12267" dirty="0">
                <a:solidFill>
                  <a:srgbClr val="2A71F7"/>
                </a:solidFill>
                <a:latin typeface="Museo Sans Cyrillic 500"/>
                <a:ea typeface="Montserrat"/>
                <a:cs typeface="Montserrat"/>
                <a:sym typeface="Montserrat"/>
              </a:rPr>
              <a:t>отвратимо</a:t>
            </a:r>
            <a:endParaRPr sz="12267" dirty="0">
              <a:solidFill>
                <a:srgbClr val="2A71F7"/>
              </a:solidFill>
              <a:latin typeface="Museo Sans Cyrillic 500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недрение прорывных технологий…">
            <a:extLst>
              <a:ext uri="{FF2B5EF4-FFF2-40B4-BE49-F238E27FC236}">
                <a16:creationId xmlns:a16="http://schemas.microsoft.com/office/drawing/2014/main" id="{8C8FCD55-2FF0-44B4-A612-69DACE63F484}"/>
              </a:ext>
            </a:extLst>
          </p:cNvPr>
          <p:cNvSpPr txBox="1">
            <a:spLocks/>
          </p:cNvSpPr>
          <p:nvPr/>
        </p:nvSpPr>
        <p:spPr>
          <a:xfrm>
            <a:off x="1592792" y="4648558"/>
            <a:ext cx="12066058" cy="59049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635000">
              <a:buSzPct val="100000"/>
              <a:buFont typeface="Arial" panose="020B0604020202020204" pitchFamily="34" charset="0"/>
              <a:buAutoNum type="arabicPeriod"/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400" dirty="0">
                <a:solidFill>
                  <a:srgbClr val="2A71F7"/>
                </a:solidFill>
                <a:latin typeface="Museo Sans Cyrillic 500"/>
                <a:ea typeface="Arial"/>
                <a:cs typeface="Arial"/>
                <a:sym typeface="Arial"/>
              </a:rPr>
              <a:t>внедрение прорывных технологий</a:t>
            </a:r>
          </a:p>
          <a:p>
            <a:pPr marL="635000" indent="-635000">
              <a:buSzPct val="100000"/>
              <a:buFont typeface="Arial" panose="020B0604020202020204" pitchFamily="34" charset="0"/>
              <a:buAutoNum type="arabicPeriod"/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5400" dirty="0">
              <a:solidFill>
                <a:srgbClr val="2A71F7"/>
              </a:solidFill>
              <a:latin typeface="Museo Sans Cyrillic 500"/>
              <a:ea typeface="Arial"/>
              <a:cs typeface="Arial"/>
              <a:sym typeface="Arial"/>
            </a:endParaRPr>
          </a:p>
          <a:p>
            <a:pPr marL="635000" indent="-635000">
              <a:buSzPct val="100000"/>
              <a:buFont typeface="Arial" panose="020B0604020202020204" pitchFamily="34" charset="0"/>
              <a:buAutoNum type="arabicPeriod"/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400" dirty="0">
                <a:solidFill>
                  <a:srgbClr val="2A71F7"/>
                </a:solidFill>
                <a:latin typeface="Museo Sans Cyrillic 500"/>
                <a:ea typeface="Arial"/>
                <a:cs typeface="Arial"/>
                <a:sym typeface="Arial"/>
              </a:rPr>
              <a:t>изменения в организации процессов</a:t>
            </a:r>
          </a:p>
          <a:p>
            <a:pPr marL="635000" indent="-635000">
              <a:buSzPct val="100000"/>
              <a:buFont typeface="Arial" panose="020B0604020202020204" pitchFamily="34" charset="0"/>
              <a:buAutoNum type="arabicPeriod"/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5400" dirty="0">
              <a:solidFill>
                <a:srgbClr val="2A71F7"/>
              </a:solidFill>
              <a:latin typeface="Museo Sans Cyrillic 500"/>
              <a:ea typeface="Arial"/>
              <a:cs typeface="Arial"/>
              <a:sym typeface="Arial"/>
            </a:endParaRPr>
          </a:p>
          <a:p>
            <a:pPr marL="635000" indent="-635000">
              <a:buSzPct val="100000"/>
              <a:buFont typeface="Arial" panose="020B0604020202020204" pitchFamily="34" charset="0"/>
              <a:buAutoNum type="arabicPeriod"/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5400" dirty="0">
                <a:solidFill>
                  <a:srgbClr val="2A71F7"/>
                </a:solidFill>
                <a:latin typeface="Museo Sans Cyrillic 500"/>
                <a:ea typeface="Arial"/>
                <a:cs typeface="Arial"/>
                <a:sym typeface="Arial"/>
              </a:rPr>
              <a:t>переход к новой, цифровой модели обучения</a:t>
            </a:r>
          </a:p>
        </p:txBody>
      </p:sp>
      <p:sp>
        <p:nvSpPr>
          <p:cNvPr id="15" name="мобильность">
            <a:extLst>
              <a:ext uri="{FF2B5EF4-FFF2-40B4-BE49-F238E27FC236}">
                <a16:creationId xmlns:a16="http://schemas.microsoft.com/office/drawing/2014/main" id="{7697611A-0FB7-41F6-A59B-06C2E97C8EE5}"/>
              </a:ext>
            </a:extLst>
          </p:cNvPr>
          <p:cNvSpPr/>
          <p:nvPr/>
        </p:nvSpPr>
        <p:spPr>
          <a:xfrm>
            <a:off x="16448682" y="8710272"/>
            <a:ext cx="5239742" cy="826989"/>
          </a:xfrm>
          <a:prstGeom prst="roundRect">
            <a:avLst>
              <a:gd name="adj" fmla="val 23035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latin typeface="Museo Sans Cyrillic 500"/>
              </a:rPr>
              <a:t>1. </a:t>
            </a:r>
            <a:r>
              <a:rPr sz="4400" dirty="0" err="1">
                <a:latin typeface="Museo Sans Cyrillic 500"/>
              </a:rPr>
              <a:t>мобильность</a:t>
            </a:r>
            <a:endParaRPr sz="4400" dirty="0">
              <a:latin typeface="Museo Sans Cyrillic 500"/>
            </a:endParaRPr>
          </a:p>
        </p:txBody>
      </p:sp>
      <p:sp>
        <p:nvSpPr>
          <p:cNvPr id="16" name="индивидуализация">
            <a:extLst>
              <a:ext uri="{FF2B5EF4-FFF2-40B4-BE49-F238E27FC236}">
                <a16:creationId xmlns:a16="http://schemas.microsoft.com/office/drawing/2014/main" id="{F5439A48-020B-4B70-9DAF-049F4A270825}"/>
              </a:ext>
            </a:extLst>
          </p:cNvPr>
          <p:cNvSpPr/>
          <p:nvPr/>
        </p:nvSpPr>
        <p:spPr>
          <a:xfrm>
            <a:off x="16448682" y="9826782"/>
            <a:ext cx="5958478" cy="826989"/>
          </a:xfrm>
          <a:prstGeom prst="roundRect">
            <a:avLst>
              <a:gd name="adj" fmla="val 12244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latin typeface="Museo Sans Cyrillic 500"/>
              </a:rPr>
              <a:t>2. </a:t>
            </a:r>
            <a:r>
              <a:rPr sz="4400" dirty="0" err="1">
                <a:latin typeface="Museo Sans Cyrillic 500"/>
              </a:rPr>
              <a:t>индивидуализация</a:t>
            </a:r>
            <a:endParaRPr sz="4400" dirty="0">
              <a:latin typeface="Museo Sans Cyrillic 500"/>
            </a:endParaRPr>
          </a:p>
        </p:txBody>
      </p:sp>
      <p:sp>
        <p:nvSpPr>
          <p:cNvPr id="17" name="1.">
            <a:extLst>
              <a:ext uri="{FF2B5EF4-FFF2-40B4-BE49-F238E27FC236}">
                <a16:creationId xmlns:a16="http://schemas.microsoft.com/office/drawing/2014/main" id="{1234EC00-1173-438C-9580-3FF8C8A3DB1B}"/>
              </a:ext>
            </a:extLst>
          </p:cNvPr>
          <p:cNvSpPr txBox="1"/>
          <p:nvPr/>
        </p:nvSpPr>
        <p:spPr>
          <a:xfrm>
            <a:off x="8955532" y="6360694"/>
            <a:ext cx="29655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Museo Sans Cyrillic 500"/>
              </a:rPr>
              <a:t>1.</a:t>
            </a:r>
          </a:p>
        </p:txBody>
      </p:sp>
      <p:sp>
        <p:nvSpPr>
          <p:cNvPr id="18" name="2.">
            <a:extLst>
              <a:ext uri="{FF2B5EF4-FFF2-40B4-BE49-F238E27FC236}">
                <a16:creationId xmlns:a16="http://schemas.microsoft.com/office/drawing/2014/main" id="{9DDE2B75-795E-4414-9A9B-8F5355E596FD}"/>
              </a:ext>
            </a:extLst>
          </p:cNvPr>
          <p:cNvSpPr txBox="1"/>
          <p:nvPr/>
        </p:nvSpPr>
        <p:spPr>
          <a:xfrm>
            <a:off x="8955532" y="7477204"/>
            <a:ext cx="29655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Museo Sans Cyrillic 500"/>
              </a:rPr>
              <a:t>2.</a:t>
            </a:r>
          </a:p>
        </p:txBody>
      </p:sp>
      <p:sp>
        <p:nvSpPr>
          <p:cNvPr id="19" name="геймификация">
            <a:extLst>
              <a:ext uri="{FF2B5EF4-FFF2-40B4-BE49-F238E27FC236}">
                <a16:creationId xmlns:a16="http://schemas.microsoft.com/office/drawing/2014/main" id="{C17D0D6A-A047-476E-9047-04499642C79D}"/>
              </a:ext>
            </a:extLst>
          </p:cNvPr>
          <p:cNvSpPr/>
          <p:nvPr/>
        </p:nvSpPr>
        <p:spPr>
          <a:xfrm>
            <a:off x="16448682" y="10943292"/>
            <a:ext cx="5239742" cy="826989"/>
          </a:xfrm>
          <a:prstGeom prst="roundRect">
            <a:avLst>
              <a:gd name="adj" fmla="val 12244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latin typeface="Museo Sans Cyrillic 500"/>
              </a:rPr>
              <a:t>3. </a:t>
            </a:r>
            <a:r>
              <a:rPr sz="4400" dirty="0" err="1">
                <a:latin typeface="Museo Sans Cyrillic 500"/>
              </a:rPr>
              <a:t>геймификация</a:t>
            </a:r>
            <a:r>
              <a:rPr sz="4400" dirty="0">
                <a:latin typeface="Museo Sans Cyrillic 500"/>
              </a:rPr>
              <a:t> </a:t>
            </a:r>
          </a:p>
        </p:txBody>
      </p:sp>
      <p:sp>
        <p:nvSpPr>
          <p:cNvPr id="20" name="3.">
            <a:extLst>
              <a:ext uri="{FF2B5EF4-FFF2-40B4-BE49-F238E27FC236}">
                <a16:creationId xmlns:a16="http://schemas.microsoft.com/office/drawing/2014/main" id="{71D73A0F-4EE0-45B4-AC71-D5307BECA0DF}"/>
              </a:ext>
            </a:extLst>
          </p:cNvPr>
          <p:cNvSpPr txBox="1"/>
          <p:nvPr/>
        </p:nvSpPr>
        <p:spPr>
          <a:xfrm>
            <a:off x="8955532" y="8593714"/>
            <a:ext cx="29655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>
                <a:latin typeface="Museo Sans Cyrillic 500"/>
              </a:rPr>
              <a:t>3.</a:t>
            </a:r>
          </a:p>
        </p:txBody>
      </p:sp>
      <p:pic>
        <p:nvPicPr>
          <p:cNvPr id="22" name="Линия" descr="Линия">
            <a:extLst>
              <a:ext uri="{FF2B5EF4-FFF2-40B4-BE49-F238E27FC236}">
                <a16:creationId xmlns:a16="http://schemas.microsoft.com/office/drawing/2014/main" id="{BB8183A7-B69E-4A3A-BA98-D969E6D7A5A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08947" y="7791748"/>
            <a:ext cx="1028106" cy="101601"/>
          </a:xfrm>
          <a:prstGeom prst="rect">
            <a:avLst/>
          </a:prstGeom>
        </p:spPr>
      </p:pic>
      <p:sp>
        <p:nvSpPr>
          <p:cNvPr id="23" name="цифровая трансформация университета - коренное преобразование по 3 векторам:">
            <a:extLst>
              <a:ext uri="{FF2B5EF4-FFF2-40B4-BE49-F238E27FC236}">
                <a16:creationId xmlns:a16="http://schemas.microsoft.com/office/drawing/2014/main" id="{DE25108A-985C-4648-97F0-10D7B06C5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499" y="176788"/>
            <a:ext cx="20735925" cy="3483357"/>
          </a:xfrm>
          <a:prstGeom prst="rect">
            <a:avLst/>
          </a:prstGeom>
        </p:spPr>
        <p:txBody>
          <a:bodyPr/>
          <a:lstStyle/>
          <a:p>
            <a:pPr algn="just" defTabSz="350520">
              <a:defRPr sz="4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ru-RU" sz="6600" dirty="0">
                <a:solidFill>
                  <a:srgbClr val="2A71F7"/>
                </a:solidFill>
                <a:latin typeface="Museo Sans Cyrillic 500"/>
              </a:rPr>
              <a:t>Ц</a:t>
            </a:r>
            <a:r>
              <a:rPr sz="6600" dirty="0" err="1">
                <a:solidFill>
                  <a:srgbClr val="2A71F7"/>
                </a:solidFill>
                <a:latin typeface="Museo Sans Cyrillic 500"/>
              </a:rPr>
              <a:t>ифровая</a:t>
            </a:r>
            <a:r>
              <a:rPr sz="6600" dirty="0">
                <a:solidFill>
                  <a:srgbClr val="2A71F7"/>
                </a:solidFill>
                <a:latin typeface="Museo Sans Cyrillic 500"/>
              </a:rPr>
              <a:t> </a:t>
            </a:r>
            <a:r>
              <a:rPr sz="6600" dirty="0" err="1">
                <a:solidFill>
                  <a:srgbClr val="2A71F7"/>
                </a:solidFill>
                <a:latin typeface="Museo Sans Cyrillic 500"/>
              </a:rPr>
              <a:t>трансформация</a:t>
            </a:r>
            <a:r>
              <a:rPr sz="6600" dirty="0">
                <a:solidFill>
                  <a:srgbClr val="2A71F7"/>
                </a:solidFill>
                <a:latin typeface="Museo Sans Cyrillic 500"/>
              </a:rPr>
              <a:t> </a:t>
            </a:r>
            <a:r>
              <a:rPr lang="ru-RU" sz="6600" dirty="0">
                <a:solidFill>
                  <a:srgbClr val="2A71F7"/>
                </a:solidFill>
                <a:latin typeface="Museo Sans Cyrillic 500"/>
              </a:rPr>
              <a:t>-</a:t>
            </a:r>
            <a:r>
              <a:rPr sz="6600" dirty="0">
                <a:solidFill>
                  <a:srgbClr val="2A71F7"/>
                </a:solidFill>
                <a:latin typeface="Museo Sans Cyrillic 500"/>
              </a:rPr>
              <a:t> </a:t>
            </a:r>
            <a:r>
              <a:rPr sz="6600" dirty="0" err="1">
                <a:solidFill>
                  <a:srgbClr val="2A71F7"/>
                </a:solidFill>
                <a:latin typeface="Museo Sans Cyrillic 500"/>
              </a:rPr>
              <a:t>коренное</a:t>
            </a:r>
            <a:r>
              <a:rPr sz="6600" dirty="0">
                <a:solidFill>
                  <a:srgbClr val="2A71F7"/>
                </a:solidFill>
                <a:latin typeface="Museo Sans Cyrillic 500"/>
              </a:rPr>
              <a:t> </a:t>
            </a:r>
            <a:r>
              <a:rPr sz="6600" dirty="0" err="1">
                <a:solidFill>
                  <a:srgbClr val="2A71F7"/>
                </a:solidFill>
                <a:latin typeface="Museo Sans Cyrillic 500"/>
              </a:rPr>
              <a:t>преобразование</a:t>
            </a:r>
            <a:r>
              <a:rPr sz="6600" dirty="0">
                <a:solidFill>
                  <a:srgbClr val="2A71F7"/>
                </a:solidFill>
                <a:latin typeface="Museo Sans Cyrillic 500"/>
              </a:rPr>
              <a:t> </a:t>
            </a:r>
            <a:r>
              <a:rPr sz="6600" dirty="0" err="1">
                <a:solidFill>
                  <a:srgbClr val="2A71F7"/>
                </a:solidFill>
                <a:latin typeface="Museo Sans Cyrillic 500"/>
              </a:rPr>
              <a:t>по</a:t>
            </a:r>
            <a:r>
              <a:rPr sz="6600" dirty="0">
                <a:solidFill>
                  <a:srgbClr val="2A71F7"/>
                </a:solidFill>
                <a:latin typeface="Museo Sans Cyrillic 500"/>
              </a:rPr>
              <a:t> 3 </a:t>
            </a:r>
            <a:r>
              <a:rPr sz="6600" dirty="0" err="1">
                <a:solidFill>
                  <a:srgbClr val="2A71F7"/>
                </a:solidFill>
                <a:latin typeface="Museo Sans Cyrillic 500"/>
              </a:rPr>
              <a:t>векторам</a:t>
            </a:r>
            <a:r>
              <a:rPr sz="6600" dirty="0">
                <a:solidFill>
                  <a:srgbClr val="2A71F7"/>
                </a:solidFill>
                <a:latin typeface="Museo Sans Cyrillic 500"/>
              </a:rPr>
              <a:t>:</a:t>
            </a:r>
          </a:p>
        </p:txBody>
      </p:sp>
      <p:sp>
        <p:nvSpPr>
          <p:cNvPr id="25" name="Стрелка: изогнутая вверх 24">
            <a:extLst>
              <a:ext uri="{FF2B5EF4-FFF2-40B4-BE49-F238E27FC236}">
                <a16:creationId xmlns:a16="http://schemas.microsoft.com/office/drawing/2014/main" id="{8DB444CF-CBDC-44F7-BBF3-1041E2FFCD5E}"/>
              </a:ext>
            </a:extLst>
          </p:cNvPr>
          <p:cNvSpPr/>
          <p:nvPr/>
        </p:nvSpPr>
        <p:spPr>
          <a:xfrm rot="5400000">
            <a:off x="13516296" y="9654476"/>
            <a:ext cx="2000250" cy="1715143"/>
          </a:xfrm>
          <a:prstGeom prst="bentUpArrow">
            <a:avLst/>
          </a:prstGeom>
          <a:solidFill>
            <a:srgbClr val="2A7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4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C5F6BD-D79A-4267-B561-739C27721C7D}"/>
              </a:ext>
            </a:extLst>
          </p:cNvPr>
          <p:cNvSpPr/>
          <p:nvPr/>
        </p:nvSpPr>
        <p:spPr>
          <a:xfrm>
            <a:off x="1097280" y="5842337"/>
            <a:ext cx="2057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7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900"/>
              </a:rPr>
              <a:t>«Кто владеет информацией, тот владеет миром»</a:t>
            </a:r>
            <a:br>
              <a:rPr lang="ru-RU" sz="7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900"/>
              </a:rPr>
            </a:br>
            <a:br>
              <a:rPr lang="ru-RU" sz="7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900"/>
              </a:rPr>
            </a:br>
            <a:r>
              <a:rPr lang="ru-RU" sz="7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900"/>
              </a:rPr>
              <a:t>Натан Майер Ротшильд</a:t>
            </a:r>
            <a:br>
              <a:rPr lang="ru-RU" sz="7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900"/>
              </a:rPr>
            </a:br>
            <a:endParaRPr lang="ru-RU" sz="7200" b="1" spc="-1" dirty="0">
              <a:solidFill>
                <a:srgbClr val="2A71F7"/>
              </a:solidFill>
              <a:uFill>
                <a:solidFill>
                  <a:srgbClr val="FFFFFF"/>
                </a:solidFill>
              </a:uFill>
              <a:latin typeface="Museo Sans Cyrillic 500"/>
              <a:ea typeface="Museo Sans Cyrillic 900"/>
            </a:endParaRPr>
          </a:p>
        </p:txBody>
      </p:sp>
      <p:pic>
        <p:nvPicPr>
          <p:cNvPr id="10" name="Новая_иллюстрация Copy 5.png">
            <a:extLst>
              <a:ext uri="{FF2B5EF4-FFF2-40B4-BE49-F238E27FC236}">
                <a16:creationId xmlns:a16="http://schemas.microsoft.com/office/drawing/2014/main" id="{88A847E8-0118-48B5-B12D-29CF0C93FDA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295840" y="-678960"/>
            <a:ext cx="8292600" cy="276372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58547111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Заголовок 1"/>
          <p:cNvSpPr txBox="1"/>
          <p:nvPr/>
        </p:nvSpPr>
        <p:spPr>
          <a:xfrm>
            <a:off x="963474" y="773143"/>
            <a:ext cx="16028405" cy="1344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772" tIns="90772" rIns="90772" bIns="90772">
            <a:spAutoFit/>
          </a:bodyPr>
          <a:lstStyle>
            <a:lvl1pPr algn="l" defTabSz="1863305">
              <a:defRPr sz="9200" b="0"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Проблемы в образовании</a:t>
            </a:r>
          </a:p>
        </p:txBody>
      </p:sp>
      <p:sp>
        <p:nvSpPr>
          <p:cNvPr id="219" name="Прямоугольник 7"/>
          <p:cNvSpPr txBox="1"/>
          <p:nvPr/>
        </p:nvSpPr>
        <p:spPr>
          <a:xfrm>
            <a:off x="963474" y="5086726"/>
            <a:ext cx="6096501" cy="169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/>
          <a:p>
            <a:pPr algn="l" defTabSz="1863305">
              <a:defRPr sz="3500" b="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dirty="0" err="1"/>
              <a:t>Нехватка</a:t>
            </a:r>
            <a:r>
              <a:rPr dirty="0"/>
              <a:t> </a:t>
            </a:r>
            <a:r>
              <a:rPr dirty="0" err="1"/>
              <a:t>учителей</a:t>
            </a:r>
            <a:r>
              <a:rPr dirty="0"/>
              <a:t> </a:t>
            </a:r>
            <a:br>
              <a:rPr dirty="0"/>
            </a:br>
            <a:r>
              <a:rPr dirty="0"/>
              <a:t>в </a:t>
            </a:r>
            <a:r>
              <a:rPr dirty="0" err="1"/>
              <a:t>удаленных</a:t>
            </a:r>
            <a:r>
              <a:rPr dirty="0"/>
              <a:t> </a:t>
            </a:r>
            <a:r>
              <a:rPr dirty="0" err="1"/>
              <a:t>районах</a:t>
            </a:r>
            <a:r>
              <a:rPr dirty="0"/>
              <a:t> </a:t>
            </a:r>
            <a:br>
              <a:rPr dirty="0"/>
            </a:br>
            <a:r>
              <a:rPr dirty="0"/>
              <a:t>в </a:t>
            </a:r>
            <a:r>
              <a:rPr dirty="0" err="1"/>
              <a:t>регионе</a:t>
            </a:r>
            <a:r>
              <a:rPr dirty="0"/>
              <a:t>.</a:t>
            </a:r>
          </a:p>
        </p:txBody>
      </p:sp>
      <p:sp>
        <p:nvSpPr>
          <p:cNvPr id="220" name="Прямоугольник 7"/>
          <p:cNvSpPr txBox="1"/>
          <p:nvPr/>
        </p:nvSpPr>
        <p:spPr>
          <a:xfrm>
            <a:off x="16043150" y="5086726"/>
            <a:ext cx="6122941" cy="116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3500" b="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Чрезмерная загруженность преподавателей.</a:t>
            </a:r>
          </a:p>
        </p:txBody>
      </p:sp>
      <p:sp>
        <p:nvSpPr>
          <p:cNvPr id="221" name="Прямоугольник 7"/>
          <p:cNvSpPr txBox="1"/>
          <p:nvPr/>
        </p:nvSpPr>
        <p:spPr>
          <a:xfrm>
            <a:off x="8451253" y="5086726"/>
            <a:ext cx="6096501" cy="169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/>
          <a:p>
            <a:pPr algn="l" defTabSz="1863305">
              <a:defRPr sz="3500" b="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dirty="0" err="1"/>
              <a:t>Обязательное</a:t>
            </a:r>
            <a:r>
              <a:rPr dirty="0"/>
              <a:t> ЕГЭ и ОГЭ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английскому</a:t>
            </a:r>
            <a:r>
              <a:rPr dirty="0"/>
              <a:t> </a:t>
            </a:r>
            <a:r>
              <a:rPr dirty="0" err="1"/>
              <a:t>языку</a:t>
            </a:r>
            <a:r>
              <a:rPr dirty="0"/>
              <a:t> </a:t>
            </a:r>
            <a:br>
              <a:rPr dirty="0"/>
            </a:br>
            <a:r>
              <a:rPr dirty="0"/>
              <a:t>в 2022 </a:t>
            </a:r>
            <a:r>
              <a:rPr dirty="0" err="1"/>
              <a:t>году</a:t>
            </a:r>
            <a:r>
              <a:rPr dirty="0"/>
              <a:t>.</a:t>
            </a:r>
          </a:p>
        </p:txBody>
      </p:sp>
      <p:sp>
        <p:nvSpPr>
          <p:cNvPr id="222" name="Прямоугольник 7"/>
          <p:cNvSpPr txBox="1"/>
          <p:nvPr/>
        </p:nvSpPr>
        <p:spPr>
          <a:xfrm>
            <a:off x="8451253" y="8475638"/>
            <a:ext cx="6122940" cy="1697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3500" b="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единого</a:t>
            </a:r>
            <a:r>
              <a:rPr dirty="0"/>
              <a:t> и </a:t>
            </a:r>
            <a:r>
              <a:rPr dirty="0" err="1"/>
              <a:t>удобного</a:t>
            </a:r>
            <a:r>
              <a:rPr dirty="0"/>
              <a:t> </a:t>
            </a:r>
            <a:r>
              <a:rPr dirty="0" err="1"/>
              <a:t>инструмента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изучения</a:t>
            </a:r>
            <a:r>
              <a:rPr dirty="0"/>
              <a:t> </a:t>
            </a:r>
            <a:r>
              <a:rPr dirty="0" err="1"/>
              <a:t>английского</a:t>
            </a:r>
            <a:r>
              <a:rPr dirty="0"/>
              <a:t> </a:t>
            </a:r>
            <a:r>
              <a:rPr dirty="0" err="1"/>
              <a:t>языка</a:t>
            </a:r>
            <a:r>
              <a:rPr dirty="0"/>
              <a:t>.</a:t>
            </a:r>
          </a:p>
        </p:txBody>
      </p:sp>
      <p:sp>
        <p:nvSpPr>
          <p:cNvPr id="223" name="Прямоугольник 7"/>
          <p:cNvSpPr txBox="1"/>
          <p:nvPr/>
        </p:nvSpPr>
        <p:spPr>
          <a:xfrm>
            <a:off x="963474" y="8484706"/>
            <a:ext cx="6122939" cy="2231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/>
          <a:p>
            <a:pPr algn="l" defTabSz="1863305">
              <a:defRPr sz="3500" b="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t>Низкий уровень вовлеченности учеников </a:t>
            </a:r>
            <a:br/>
            <a:r>
              <a:t>в образовательный процесс.</a:t>
            </a:r>
          </a:p>
        </p:txBody>
      </p:sp>
      <p:sp>
        <p:nvSpPr>
          <p:cNvPr id="224" name="Прямоугольник 7"/>
          <p:cNvSpPr txBox="1"/>
          <p:nvPr/>
        </p:nvSpPr>
        <p:spPr>
          <a:xfrm>
            <a:off x="963474" y="4108826"/>
            <a:ext cx="6096501" cy="82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5000" b="0">
                <a:solidFill>
                  <a:srgbClr val="FF411C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t>–</a:t>
            </a:r>
          </a:p>
        </p:txBody>
      </p:sp>
      <p:sp>
        <p:nvSpPr>
          <p:cNvPr id="225" name="Прямоугольник 7"/>
          <p:cNvSpPr txBox="1"/>
          <p:nvPr/>
        </p:nvSpPr>
        <p:spPr>
          <a:xfrm>
            <a:off x="16043150" y="4108826"/>
            <a:ext cx="6096502" cy="82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5000" b="0">
                <a:solidFill>
                  <a:srgbClr val="FF411D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t>–</a:t>
            </a:r>
          </a:p>
        </p:txBody>
      </p:sp>
      <p:sp>
        <p:nvSpPr>
          <p:cNvPr id="226" name="Прямоугольник 7"/>
          <p:cNvSpPr txBox="1"/>
          <p:nvPr/>
        </p:nvSpPr>
        <p:spPr>
          <a:xfrm>
            <a:off x="8451253" y="4108826"/>
            <a:ext cx="6096501" cy="82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5000" b="0">
                <a:solidFill>
                  <a:srgbClr val="FF411D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t>–</a:t>
            </a:r>
          </a:p>
        </p:txBody>
      </p:sp>
      <p:sp>
        <p:nvSpPr>
          <p:cNvPr id="227" name="Прямоугольник 7"/>
          <p:cNvSpPr txBox="1"/>
          <p:nvPr/>
        </p:nvSpPr>
        <p:spPr>
          <a:xfrm>
            <a:off x="8451253" y="7492382"/>
            <a:ext cx="6096501" cy="82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5000" b="0">
                <a:solidFill>
                  <a:srgbClr val="FF411D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t>–</a:t>
            </a:r>
          </a:p>
        </p:txBody>
      </p:sp>
      <p:sp>
        <p:nvSpPr>
          <p:cNvPr id="228" name="Прямоугольник 7"/>
          <p:cNvSpPr txBox="1"/>
          <p:nvPr/>
        </p:nvSpPr>
        <p:spPr>
          <a:xfrm>
            <a:off x="963474" y="7499726"/>
            <a:ext cx="6096501" cy="82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5000" b="0">
                <a:solidFill>
                  <a:srgbClr val="FF411D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t>–</a:t>
            </a:r>
          </a:p>
        </p:txBody>
      </p:sp>
      <p:sp>
        <p:nvSpPr>
          <p:cNvPr id="229" name="Прямоугольник 7"/>
          <p:cNvSpPr txBox="1"/>
          <p:nvPr/>
        </p:nvSpPr>
        <p:spPr>
          <a:xfrm>
            <a:off x="16043150" y="7931526"/>
            <a:ext cx="6122941" cy="2764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/>
          <a:p>
            <a:pPr algn="l" defTabSz="1863305">
              <a:defRPr sz="3500" b="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t>Отсутствие объективной оценки уровня знаний учеников в регионе </a:t>
            </a:r>
            <a:br/>
            <a:r>
              <a:t>и в каждом районе </a:t>
            </a:r>
            <a:br/>
            <a:r>
              <a:t>по отдельности.</a:t>
            </a:r>
          </a:p>
        </p:txBody>
      </p:sp>
      <p:sp>
        <p:nvSpPr>
          <p:cNvPr id="230" name="Прямоугольник 7"/>
          <p:cNvSpPr txBox="1"/>
          <p:nvPr/>
        </p:nvSpPr>
        <p:spPr>
          <a:xfrm>
            <a:off x="16043150" y="6953626"/>
            <a:ext cx="6096502" cy="82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61" tIns="93161" rIns="93161" bIns="93161">
            <a:spAutoFit/>
          </a:bodyPr>
          <a:lstStyle>
            <a:lvl1pPr algn="l" defTabSz="1863305">
              <a:defRPr sz="5000" b="0">
                <a:solidFill>
                  <a:srgbClr val="FF411D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t>–</a:t>
            </a:r>
          </a:p>
        </p:txBody>
      </p:sp>
      <p:pic>
        <p:nvPicPr>
          <p:cNvPr id="231" name="Новая_иллюстрация Copy 5.png" descr="Новая_иллюстрация Copy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812" y="-679074"/>
            <a:ext cx="8293267" cy="2764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9909" y="5380866"/>
            <a:ext cx="15848488" cy="2260712"/>
          </a:xfrm>
          <a:prstGeom prst="rect">
            <a:avLst/>
          </a:prstGeom>
        </p:spPr>
        <p:txBody>
          <a:bodyPr vert="horz" wrap="square" lIns="0" tIns="20793" rIns="0" bIns="0" rtlCol="0" anchor="ctr">
            <a:spAutoFit/>
          </a:bodyPr>
          <a:lstStyle/>
          <a:p>
            <a:pPr marL="15403" algn="ctr">
              <a:lnSpc>
                <a:spcPct val="100000"/>
              </a:lnSpc>
              <a:spcBef>
                <a:spcPts val="164"/>
              </a:spcBef>
            </a:pPr>
            <a:r>
              <a:rPr sz="14554" spc="247" dirty="0" err="1">
                <a:solidFill>
                  <a:srgbClr val="232C34"/>
                </a:solidFill>
                <a:latin typeface="Museo Sans Cyrillic 500"/>
                <a:cs typeface="Arial"/>
              </a:rPr>
              <a:t>Что</a:t>
            </a:r>
            <a:r>
              <a:rPr sz="14554" spc="24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14554" spc="364" dirty="0" err="1">
                <a:solidFill>
                  <a:srgbClr val="232C34"/>
                </a:solidFill>
                <a:latin typeface="Museo Sans Cyrillic 500"/>
                <a:cs typeface="Arial"/>
              </a:rPr>
              <a:t>такое</a:t>
            </a:r>
            <a:r>
              <a:rPr sz="14554" spc="158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14554" spc="400" dirty="0" err="1">
                <a:solidFill>
                  <a:srgbClr val="232C34"/>
                </a:solidFill>
                <a:latin typeface="Museo Sans Cyrillic 500"/>
                <a:cs typeface="Arial"/>
              </a:rPr>
              <a:t>Skyes</a:t>
            </a:r>
            <a:r>
              <a:rPr sz="14554" spc="400" dirty="0">
                <a:solidFill>
                  <a:srgbClr val="232C34"/>
                </a:solidFill>
                <a:latin typeface="Museo Sans Cyrillic 500"/>
                <a:cs typeface="Arial"/>
              </a:rPr>
              <a:t>?</a:t>
            </a:r>
            <a:endParaRPr sz="14554" dirty="0">
              <a:latin typeface="Museo Sans Cyrillic 500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7" y="0"/>
            <a:ext cx="24382287" cy="6464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3308" y="7445720"/>
            <a:ext cx="2144815" cy="1521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3955" y="3700012"/>
            <a:ext cx="5437882" cy="1466326"/>
          </a:xfrm>
          <a:custGeom>
            <a:avLst/>
            <a:gdLst/>
            <a:ahLst/>
            <a:cxnLst/>
            <a:rect l="l" t="t" r="r" b="b"/>
            <a:pathLst>
              <a:path w="4483735" h="1209039">
                <a:moveTo>
                  <a:pt x="0" y="201459"/>
                </a:moveTo>
                <a:lnTo>
                  <a:pt x="5320" y="155253"/>
                </a:lnTo>
                <a:lnTo>
                  <a:pt x="20476" y="112844"/>
                </a:lnTo>
                <a:lnTo>
                  <a:pt x="44259" y="75439"/>
                </a:lnTo>
                <a:lnTo>
                  <a:pt x="75458" y="44245"/>
                </a:lnTo>
                <a:lnTo>
                  <a:pt x="112866" y="20469"/>
                </a:lnTo>
                <a:lnTo>
                  <a:pt x="155273" y="5318"/>
                </a:lnTo>
                <a:lnTo>
                  <a:pt x="201470" y="0"/>
                </a:lnTo>
                <a:lnTo>
                  <a:pt x="4281754" y="0"/>
                </a:lnTo>
                <a:lnTo>
                  <a:pt x="4327960" y="5318"/>
                </a:lnTo>
                <a:lnTo>
                  <a:pt x="4370369" y="20469"/>
                </a:lnTo>
                <a:lnTo>
                  <a:pt x="4407775" y="44245"/>
                </a:lnTo>
                <a:lnTo>
                  <a:pt x="4438969" y="75439"/>
                </a:lnTo>
                <a:lnTo>
                  <a:pt x="4462745" y="112844"/>
                </a:lnTo>
                <a:lnTo>
                  <a:pt x="4477895" y="155253"/>
                </a:lnTo>
                <a:lnTo>
                  <a:pt x="4483214" y="201459"/>
                </a:lnTo>
                <a:lnTo>
                  <a:pt x="4483214" y="1007299"/>
                </a:lnTo>
                <a:lnTo>
                  <a:pt x="4477895" y="1053505"/>
                </a:lnTo>
                <a:lnTo>
                  <a:pt x="4462745" y="1095914"/>
                </a:lnTo>
                <a:lnTo>
                  <a:pt x="4438969" y="1133319"/>
                </a:lnTo>
                <a:lnTo>
                  <a:pt x="4407775" y="1164513"/>
                </a:lnTo>
                <a:lnTo>
                  <a:pt x="4370369" y="1188289"/>
                </a:lnTo>
                <a:lnTo>
                  <a:pt x="4327960" y="1203440"/>
                </a:lnTo>
                <a:lnTo>
                  <a:pt x="4281754" y="1208759"/>
                </a:lnTo>
                <a:lnTo>
                  <a:pt x="201470" y="1208759"/>
                </a:lnTo>
                <a:lnTo>
                  <a:pt x="155273" y="1203440"/>
                </a:lnTo>
                <a:lnTo>
                  <a:pt x="112866" y="1188289"/>
                </a:lnTo>
                <a:lnTo>
                  <a:pt x="75458" y="1164513"/>
                </a:lnTo>
                <a:lnTo>
                  <a:pt x="44259" y="1133319"/>
                </a:lnTo>
                <a:lnTo>
                  <a:pt x="20476" y="1095914"/>
                </a:lnTo>
                <a:lnTo>
                  <a:pt x="5320" y="1053505"/>
                </a:lnTo>
                <a:lnTo>
                  <a:pt x="0" y="1007299"/>
                </a:lnTo>
                <a:lnTo>
                  <a:pt x="0" y="201459"/>
                </a:lnTo>
                <a:close/>
              </a:path>
            </a:pathLst>
          </a:custGeom>
          <a:ln w="2010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9683" y="819643"/>
            <a:ext cx="3210668" cy="1429387"/>
          </a:xfrm>
          <a:prstGeom prst="rect">
            <a:avLst/>
          </a:prstGeom>
        </p:spPr>
        <p:txBody>
          <a:bodyPr vert="horz" wrap="square" lIns="0" tIns="2002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58"/>
              </a:spcBef>
            </a:pPr>
            <a:r>
              <a:rPr sz="9157" spc="18" dirty="0">
                <a:latin typeface="Museo Sans Cyrillic 500"/>
                <a:cs typeface="Arial"/>
              </a:rPr>
              <a:t>Skyes</a:t>
            </a:r>
            <a:endParaRPr sz="9157" dirty="0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6020" y="3399388"/>
            <a:ext cx="13729092" cy="2306733"/>
          </a:xfrm>
          <a:prstGeom prst="rect">
            <a:avLst/>
          </a:prstGeom>
        </p:spPr>
        <p:txBody>
          <a:bodyPr vert="horz" wrap="square" lIns="0" tIns="13092" rIns="0" bIns="0" rtlCol="0">
            <a:spAutoFit/>
          </a:bodyPr>
          <a:lstStyle/>
          <a:p>
            <a:pPr marL="15403" marR="6161" algn="just">
              <a:lnSpc>
                <a:spcPct val="100600"/>
              </a:lnSpc>
              <a:spcBef>
                <a:spcPts val="103"/>
              </a:spcBef>
            </a:pPr>
            <a:r>
              <a:rPr sz="4972" b="1" spc="-12" dirty="0">
                <a:solidFill>
                  <a:srgbClr val="232C34"/>
                </a:solidFill>
                <a:latin typeface="Museo Sans Cyrillic 500"/>
                <a:cs typeface="Arial"/>
              </a:rPr>
              <a:t>Цифровая </a:t>
            </a:r>
            <a:r>
              <a:rPr sz="4972" b="1" spc="-6" dirty="0">
                <a:solidFill>
                  <a:srgbClr val="232C34"/>
                </a:solidFill>
                <a:latin typeface="Museo Sans Cyrillic 500"/>
                <a:cs typeface="Arial"/>
              </a:rPr>
              <a:t>образовательная </a:t>
            </a:r>
            <a:r>
              <a:rPr sz="4972" b="1" spc="6" dirty="0">
                <a:solidFill>
                  <a:srgbClr val="232C34"/>
                </a:solidFill>
                <a:latin typeface="Museo Sans Cyrillic 500"/>
                <a:cs typeface="Arial"/>
              </a:rPr>
              <a:t>среда </a:t>
            </a:r>
            <a:r>
              <a:rPr sz="4972" b="1" dirty="0">
                <a:solidFill>
                  <a:srgbClr val="232C34"/>
                </a:solidFill>
                <a:latin typeface="Museo Sans Cyrillic 500"/>
                <a:cs typeface="Arial"/>
              </a:rPr>
              <a:t>Skyes </a:t>
            </a:r>
            <a:r>
              <a:rPr sz="4972" b="1" spc="6" dirty="0">
                <a:solidFill>
                  <a:srgbClr val="232C34"/>
                </a:solidFill>
                <a:latin typeface="Museo Sans Cyrillic 500"/>
                <a:cs typeface="Arial"/>
              </a:rPr>
              <a:t>–  </a:t>
            </a:r>
            <a:r>
              <a:rPr sz="4972" b="1" spc="12" dirty="0">
                <a:solidFill>
                  <a:srgbClr val="232C34"/>
                </a:solidFill>
                <a:latin typeface="Museo Sans Cyrillic 500"/>
                <a:cs typeface="Arial"/>
              </a:rPr>
              <a:t>онлайн решение для </a:t>
            </a:r>
            <a:r>
              <a:rPr sz="4972" b="1" spc="-12" dirty="0">
                <a:solidFill>
                  <a:srgbClr val="232C34"/>
                </a:solidFill>
                <a:latin typeface="Museo Sans Cyrillic 500"/>
                <a:cs typeface="Arial"/>
              </a:rPr>
              <a:t>изучения </a:t>
            </a:r>
            <a:r>
              <a:rPr sz="4972" b="1" spc="-18" dirty="0">
                <a:solidFill>
                  <a:srgbClr val="232C34"/>
                </a:solidFill>
                <a:latin typeface="Museo Sans Cyrillic 500"/>
                <a:cs typeface="Arial"/>
              </a:rPr>
              <a:t>английского  </a:t>
            </a:r>
            <a:r>
              <a:rPr sz="4972" b="1" spc="6" dirty="0">
                <a:solidFill>
                  <a:srgbClr val="232C34"/>
                </a:solidFill>
                <a:latin typeface="Museo Sans Cyrillic 500"/>
                <a:cs typeface="Arial"/>
              </a:rPr>
              <a:t>языка среди </a:t>
            </a:r>
            <a:r>
              <a:rPr sz="4972" b="1" spc="-6" dirty="0">
                <a:solidFill>
                  <a:srgbClr val="232C34"/>
                </a:solidFill>
                <a:latin typeface="Museo Sans Cyrillic 500"/>
                <a:cs typeface="Arial"/>
              </a:rPr>
              <a:t>учеников </a:t>
            </a:r>
            <a:r>
              <a:rPr sz="4972" b="1" spc="-61" dirty="0">
                <a:solidFill>
                  <a:srgbClr val="232C34"/>
                </a:solidFill>
                <a:latin typeface="Museo Sans Cyrillic 500"/>
                <a:cs typeface="Arial"/>
              </a:rPr>
              <a:t>5-11</a:t>
            </a:r>
            <a:r>
              <a:rPr sz="4972" b="1" spc="4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972" b="1" spc="12" dirty="0">
                <a:solidFill>
                  <a:srgbClr val="232C34"/>
                </a:solidFill>
                <a:latin typeface="Museo Sans Cyrillic 500"/>
                <a:cs typeface="Arial"/>
              </a:rPr>
              <a:t>классов.</a:t>
            </a:r>
            <a:endParaRPr sz="4972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293994" y="0"/>
            <a:ext cx="7089149" cy="2084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/>
          </a:p>
        </p:txBody>
      </p:sp>
      <p:sp>
        <p:nvSpPr>
          <p:cNvPr id="7" name="object 7"/>
          <p:cNvSpPr txBox="1"/>
          <p:nvPr/>
        </p:nvSpPr>
        <p:spPr>
          <a:xfrm>
            <a:off x="13029722" y="7874681"/>
            <a:ext cx="9085984" cy="1109113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5403" marR="6161">
              <a:lnSpc>
                <a:spcPct val="100600"/>
              </a:lnSpc>
              <a:spcBef>
                <a:spcPts val="115"/>
              </a:spcBef>
            </a:pPr>
            <a:r>
              <a:rPr sz="3578" b="1" spc="-18" dirty="0">
                <a:solidFill>
                  <a:srgbClr val="2A70F7"/>
                </a:solidFill>
                <a:latin typeface="Museo Sans Cyrillic 500"/>
                <a:cs typeface="Arial"/>
              </a:rPr>
              <a:t>Библиотека </a:t>
            </a:r>
            <a:r>
              <a:rPr sz="3578" b="1" spc="6" dirty="0">
                <a:solidFill>
                  <a:srgbClr val="2A70F7"/>
                </a:solidFill>
                <a:latin typeface="Museo Sans Cyrillic 500"/>
                <a:cs typeface="Arial"/>
              </a:rPr>
              <a:t>видео- </a:t>
            </a:r>
            <a:r>
              <a:rPr sz="3578" b="1" spc="12" dirty="0">
                <a:solidFill>
                  <a:srgbClr val="2A70F7"/>
                </a:solidFill>
                <a:latin typeface="Museo Sans Cyrillic 500"/>
                <a:cs typeface="Arial"/>
              </a:rPr>
              <a:t>и </a:t>
            </a:r>
            <a:r>
              <a:rPr sz="3578" b="1" spc="-18" dirty="0">
                <a:solidFill>
                  <a:srgbClr val="2A70F7"/>
                </a:solidFill>
                <a:latin typeface="Museo Sans Cyrillic 500"/>
                <a:cs typeface="Arial"/>
              </a:rPr>
              <a:t>аудиоматериалов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,  </a:t>
            </a:r>
            <a:r>
              <a:rPr sz="3578" b="1" spc="-24" dirty="0">
                <a:solidFill>
                  <a:srgbClr val="7E7E7E"/>
                </a:solidFill>
                <a:latin typeface="Museo Sans Cyrillic 500"/>
                <a:cs typeface="Arial"/>
              </a:rPr>
              <a:t>соответствующих</a:t>
            </a:r>
            <a:r>
              <a:rPr sz="3578" b="1" spc="85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ФГОС</a:t>
            </a:r>
            <a:endParaRPr sz="3578" dirty="0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9651" y="3987229"/>
            <a:ext cx="4673914" cy="846102"/>
          </a:xfrm>
          <a:prstGeom prst="rect">
            <a:avLst/>
          </a:prstGeom>
        </p:spPr>
        <p:txBody>
          <a:bodyPr vert="horz" wrap="square" lIns="0" tIns="15403" rIns="0" bIns="0" rtlCol="0">
            <a:spAutoFit/>
          </a:bodyPr>
          <a:lstStyle/>
          <a:p>
            <a:pPr marL="15403">
              <a:spcBef>
                <a:spcPts val="121"/>
              </a:spcBef>
            </a:pPr>
            <a:r>
              <a:rPr sz="5397" b="1" spc="-6" dirty="0">
                <a:solidFill>
                  <a:srgbClr val="0000FF"/>
                </a:solidFill>
                <a:latin typeface="Museo Sans Cyrillic 500"/>
                <a:cs typeface="Arial"/>
                <a:hlinkClick r:id="rId4"/>
              </a:rPr>
              <a:t>edu.skyeng.ru</a:t>
            </a:r>
            <a:endParaRPr sz="5397" dirty="0">
              <a:latin typeface="Museo Sans Cyrillic 50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4927" y="4797088"/>
            <a:ext cx="4639258" cy="114315"/>
          </a:xfrm>
          <a:custGeom>
            <a:avLst/>
            <a:gdLst/>
            <a:ahLst/>
            <a:cxnLst/>
            <a:rect l="l" t="t" r="r" b="b"/>
            <a:pathLst>
              <a:path w="3825240">
                <a:moveTo>
                  <a:pt x="0" y="0"/>
                </a:moveTo>
                <a:lnTo>
                  <a:pt x="3824805" y="0"/>
                </a:lnTo>
              </a:path>
            </a:pathLst>
          </a:custGeom>
          <a:ln w="603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2737" y="7827186"/>
            <a:ext cx="6458303" cy="1109113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5403" marR="6161">
              <a:lnSpc>
                <a:spcPct val="100600"/>
              </a:lnSpc>
              <a:spcBef>
                <a:spcPts val="115"/>
              </a:spcBef>
            </a:pP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Упражнения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для</a:t>
            </a:r>
            <a:r>
              <a:rPr sz="3578" b="1" spc="-67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подготовки  </a:t>
            </a:r>
            <a:r>
              <a:rPr sz="3578" b="1" spc="12" dirty="0">
                <a:solidFill>
                  <a:srgbClr val="2A70F7"/>
                </a:solidFill>
                <a:latin typeface="Museo Sans Cyrillic 500"/>
                <a:cs typeface="Arial"/>
              </a:rPr>
              <a:t>к ЕГЭ, ВПР и</a:t>
            </a:r>
            <a:r>
              <a:rPr sz="3578" b="1" spc="-79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3578" b="1" spc="12" dirty="0">
                <a:solidFill>
                  <a:srgbClr val="2A70F7"/>
                </a:solidFill>
                <a:latin typeface="Museo Sans Cyrillic 500"/>
                <a:cs typeface="Arial"/>
              </a:rPr>
              <a:t>НИКО</a:t>
            </a:r>
            <a:endParaRPr sz="3578" dirty="0">
              <a:latin typeface="Museo Sans Cyrillic 50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10225" y="10082166"/>
            <a:ext cx="8729414" cy="1108336"/>
          </a:xfrm>
          <a:prstGeom prst="rect">
            <a:avLst/>
          </a:prstGeom>
        </p:spPr>
        <p:txBody>
          <a:bodyPr vert="horz" wrap="square" lIns="0" tIns="13862" rIns="0" bIns="0" rtlCol="0">
            <a:spAutoFit/>
          </a:bodyPr>
          <a:lstStyle/>
          <a:p>
            <a:pPr marL="15403" marR="6161">
              <a:lnSpc>
                <a:spcPct val="100699"/>
              </a:lnSpc>
              <a:spcBef>
                <a:spcPts val="109"/>
              </a:spcBef>
            </a:pPr>
            <a:r>
              <a:rPr sz="3578" b="1" spc="12" dirty="0">
                <a:solidFill>
                  <a:srgbClr val="2A70F7"/>
                </a:solidFill>
                <a:latin typeface="Museo Sans Cyrillic 500"/>
                <a:cs typeface="Arial"/>
              </a:rPr>
              <a:t>Мобильное </a:t>
            </a:r>
            <a:r>
              <a:rPr sz="3578" b="1" spc="-6" dirty="0">
                <a:solidFill>
                  <a:srgbClr val="2A70F7"/>
                </a:solidFill>
                <a:latin typeface="Museo Sans Cyrillic 500"/>
                <a:cs typeface="Arial"/>
              </a:rPr>
              <a:t>приложение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для</a:t>
            </a:r>
            <a:r>
              <a:rPr sz="3578" b="1" spc="-85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изучения 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лексики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и</a:t>
            </a:r>
            <a:r>
              <a:rPr sz="3578" b="1" spc="30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аудирования</a:t>
            </a:r>
            <a:endParaRPr sz="3578" dirty="0">
              <a:latin typeface="Museo Sans Cyrillic 50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165" y="7380293"/>
            <a:ext cx="1180761" cy="1794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05322" y="9780346"/>
            <a:ext cx="1454408" cy="17001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5900" y="9485804"/>
            <a:ext cx="2549665" cy="20414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95464" y="10418947"/>
            <a:ext cx="7286962" cy="2221341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5403" marR="6161">
              <a:lnSpc>
                <a:spcPct val="100600"/>
              </a:lnSpc>
              <a:spcBef>
                <a:spcPts val="115"/>
              </a:spcBef>
            </a:pP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Интерактивный </a:t>
            </a:r>
            <a:r>
              <a:rPr sz="3578" b="1" spc="6" dirty="0">
                <a:solidFill>
                  <a:srgbClr val="2A70F7"/>
                </a:solidFill>
                <a:latin typeface="Museo Sans Cyrillic 500"/>
                <a:cs typeface="Arial"/>
              </a:rPr>
              <a:t>УМК </a:t>
            </a:r>
            <a:r>
              <a:rPr sz="3578" b="1" spc="12" dirty="0">
                <a:solidFill>
                  <a:srgbClr val="2A70F7"/>
                </a:solidFill>
                <a:latin typeface="Museo Sans Cyrillic 500"/>
                <a:cs typeface="Arial"/>
              </a:rPr>
              <a:t>Spotlight  </a:t>
            </a:r>
            <a:r>
              <a:rPr sz="3578" b="1" spc="-12" dirty="0">
                <a:solidFill>
                  <a:srgbClr val="2A70F7"/>
                </a:solidFill>
                <a:latin typeface="Museo Sans Cyrillic 500"/>
                <a:cs typeface="Arial"/>
              </a:rPr>
              <a:t>(Английский </a:t>
            </a:r>
            <a:r>
              <a:rPr sz="3578" b="1" spc="12" dirty="0">
                <a:solidFill>
                  <a:srgbClr val="2A70F7"/>
                </a:solidFill>
                <a:latin typeface="Museo Sans Cyrillic 500"/>
                <a:cs typeface="Arial"/>
              </a:rPr>
              <a:t>в </a:t>
            </a:r>
            <a:r>
              <a:rPr sz="3578" b="1" spc="-30" dirty="0">
                <a:solidFill>
                  <a:srgbClr val="2A70F7"/>
                </a:solidFill>
                <a:latin typeface="Museo Sans Cyrillic 500"/>
                <a:cs typeface="Arial"/>
              </a:rPr>
              <a:t>фокусе)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3578" b="1" spc="6" dirty="0">
                <a:solidFill>
                  <a:srgbClr val="2A70F7"/>
                </a:solidFill>
                <a:latin typeface="Museo Sans Cyrillic 500"/>
                <a:cs typeface="Arial"/>
              </a:rPr>
              <a:t>УМК  </a:t>
            </a:r>
            <a:r>
              <a:rPr sz="3578" b="1" spc="-24" dirty="0">
                <a:solidFill>
                  <a:srgbClr val="2A70F7"/>
                </a:solidFill>
                <a:latin typeface="Museo Sans Cyrillic 500"/>
                <a:cs typeface="Arial"/>
              </a:rPr>
              <a:t>Сферы,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со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встроенной </a:t>
            </a:r>
            <a:r>
              <a:rPr sz="3578" b="1" spc="-24" dirty="0">
                <a:solidFill>
                  <a:srgbClr val="7E7E7E"/>
                </a:solidFill>
                <a:latin typeface="Museo Sans Cyrillic 500"/>
                <a:cs typeface="Arial"/>
              </a:rPr>
              <a:t>защитой  </a:t>
            </a:r>
            <a:r>
              <a:rPr sz="3578" b="1" spc="-36" dirty="0">
                <a:solidFill>
                  <a:srgbClr val="7E7E7E"/>
                </a:solidFill>
                <a:latin typeface="Museo Sans Cyrillic 500"/>
                <a:cs typeface="Arial"/>
              </a:rPr>
              <a:t>от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списывания</a:t>
            </a:r>
            <a:endParaRPr sz="3578" dirty="0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683" y="819643"/>
            <a:ext cx="3210668" cy="1429387"/>
          </a:xfrm>
          <a:prstGeom prst="rect">
            <a:avLst/>
          </a:prstGeom>
        </p:spPr>
        <p:txBody>
          <a:bodyPr vert="horz" wrap="square" lIns="0" tIns="2002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58"/>
              </a:spcBef>
            </a:pPr>
            <a:r>
              <a:rPr sz="9157" spc="18" dirty="0">
                <a:latin typeface="Museo Sans Cyrillic 500"/>
                <a:cs typeface="Arial"/>
              </a:rPr>
              <a:t>Skyes</a:t>
            </a:r>
            <a:endParaRPr sz="9157">
              <a:latin typeface="Museo Sans Cyrillic 50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120" y="6716902"/>
            <a:ext cx="10033242" cy="2510264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5403" marR="6161">
              <a:lnSpc>
                <a:spcPct val="100899"/>
              </a:lnSpc>
              <a:spcBef>
                <a:spcPts val="67"/>
              </a:spcBef>
            </a:pPr>
            <a:r>
              <a:rPr sz="5397" b="1" dirty="0">
                <a:solidFill>
                  <a:srgbClr val="2A70F7"/>
                </a:solidFill>
                <a:latin typeface="Museo Sans Cyrillic 500"/>
                <a:cs typeface="Arial"/>
              </a:rPr>
              <a:t>+ 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Платформа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помогает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решить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вопрос  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нехватки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учителей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в 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удаленных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районах по 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средствам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внедрения</a:t>
            </a:r>
            <a:r>
              <a:rPr sz="3578" b="1" spc="85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дистанционного</a:t>
            </a:r>
            <a:endParaRPr sz="3578">
              <a:latin typeface="Museo Sans Cyrillic 500"/>
              <a:cs typeface="Arial"/>
            </a:endParaRPr>
          </a:p>
          <a:p>
            <a:pPr marL="15403">
              <a:spcBef>
                <a:spcPts val="24"/>
              </a:spcBef>
            </a:pP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обучения.</a:t>
            </a:r>
            <a:endParaRPr sz="3578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120" y="9810915"/>
            <a:ext cx="9474129" cy="1941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5403" marR="6161">
              <a:lnSpc>
                <a:spcPct val="100899"/>
              </a:lnSpc>
              <a:spcBef>
                <a:spcPts val="67"/>
              </a:spcBef>
            </a:pPr>
            <a:r>
              <a:rPr sz="5397" b="1" dirty="0">
                <a:solidFill>
                  <a:srgbClr val="2A70F7"/>
                </a:solidFill>
                <a:latin typeface="Museo Sans Cyrillic 500"/>
                <a:cs typeface="Arial"/>
              </a:rPr>
              <a:t>+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Экономия времени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учителя,</a:t>
            </a:r>
            <a:r>
              <a:rPr sz="3578" b="1" spc="-496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благодаря  </a:t>
            </a:r>
            <a:r>
              <a:rPr sz="3578" b="1" spc="-24" dirty="0">
                <a:solidFill>
                  <a:srgbClr val="7E7E7E"/>
                </a:solidFill>
                <a:latin typeface="Museo Sans Cyrillic 500"/>
                <a:cs typeface="Arial"/>
              </a:rPr>
              <a:t>автоматической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проверке </a:t>
            </a:r>
            <a:r>
              <a:rPr sz="3578" b="1" spc="36" dirty="0">
                <a:solidFill>
                  <a:srgbClr val="7E7E7E"/>
                </a:solidFill>
                <a:latin typeface="Museo Sans Cyrillic 500"/>
                <a:cs typeface="Arial"/>
              </a:rPr>
              <a:t>ДЗ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3578" b="1" spc="-30" dirty="0">
                <a:solidFill>
                  <a:srgbClr val="7E7E7E"/>
                </a:solidFill>
                <a:latin typeface="Museo Sans Cyrillic 500"/>
                <a:cs typeface="Arial"/>
              </a:rPr>
              <a:t>тестов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и  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удобному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доступу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к</a:t>
            </a:r>
            <a:r>
              <a:rPr sz="3578" b="1" spc="91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аналитике.</a:t>
            </a:r>
            <a:endParaRPr sz="3578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46014" y="6716903"/>
            <a:ext cx="9807595" cy="194177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5403" marR="6161">
              <a:lnSpc>
                <a:spcPct val="100899"/>
              </a:lnSpc>
              <a:spcBef>
                <a:spcPts val="67"/>
              </a:spcBef>
            </a:pPr>
            <a:r>
              <a:rPr sz="5397" b="1" dirty="0">
                <a:solidFill>
                  <a:srgbClr val="2A70F7"/>
                </a:solidFill>
                <a:latin typeface="Museo Sans Cyrillic 500"/>
                <a:cs typeface="Arial"/>
              </a:rPr>
              <a:t>+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Системе анализирует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создает </a:t>
            </a:r>
            <a:r>
              <a:rPr sz="3578" b="1" spc="-36" dirty="0">
                <a:solidFill>
                  <a:srgbClr val="7E7E7E"/>
                </a:solidFill>
                <a:latin typeface="Museo Sans Cyrillic 500"/>
                <a:cs typeface="Arial"/>
              </a:rPr>
              <a:t>отчет</a:t>
            </a:r>
            <a:r>
              <a:rPr sz="3578" b="1" spc="-321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по 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уровню </a:t>
            </a:r>
            <a:r>
              <a:rPr sz="3578" b="1" spc="-18" dirty="0">
                <a:solidFill>
                  <a:srgbClr val="7E7E7E"/>
                </a:solidFill>
                <a:latin typeface="Museo Sans Cyrillic 500"/>
                <a:cs typeface="Arial"/>
              </a:rPr>
              <a:t>подготовки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учеников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в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разрезе  </a:t>
            </a:r>
            <a:r>
              <a:rPr sz="3578" b="1" spc="-36" dirty="0">
                <a:solidFill>
                  <a:srgbClr val="7E7E7E"/>
                </a:solidFill>
                <a:latin typeface="Museo Sans Cyrillic 500"/>
                <a:cs typeface="Arial"/>
              </a:rPr>
              <a:t>школ,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классов,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районов и</a:t>
            </a:r>
            <a:r>
              <a:rPr sz="3578" b="1" spc="67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городов.</a:t>
            </a:r>
            <a:endParaRPr sz="3578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46013" y="9262312"/>
            <a:ext cx="9658188" cy="2496554"/>
          </a:xfrm>
          <a:prstGeom prst="rect">
            <a:avLst/>
          </a:prstGeom>
        </p:spPr>
        <p:txBody>
          <a:bodyPr vert="horz" wrap="square" lIns="0" tIns="15403" rIns="0" bIns="0" rtlCol="0">
            <a:spAutoFit/>
          </a:bodyPr>
          <a:lstStyle/>
          <a:p>
            <a:pPr marL="15403">
              <a:spcBef>
                <a:spcPts val="121"/>
              </a:spcBef>
            </a:pPr>
            <a:r>
              <a:rPr sz="5397" b="1" dirty="0">
                <a:solidFill>
                  <a:srgbClr val="2A70F7"/>
                </a:solidFill>
                <a:latin typeface="Museo Sans Cyrillic 500"/>
                <a:cs typeface="Arial"/>
              </a:rPr>
              <a:t>+ </a:t>
            </a:r>
            <a:r>
              <a:rPr sz="3578" b="1" dirty="0">
                <a:solidFill>
                  <a:srgbClr val="7E7E7E"/>
                </a:solidFill>
                <a:latin typeface="Museo Sans Cyrillic 500"/>
                <a:cs typeface="Arial"/>
              </a:rPr>
              <a:t>Повышение уровня</a:t>
            </a:r>
            <a:r>
              <a:rPr sz="3578" b="1" spc="-461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языковых</a:t>
            </a:r>
            <a:endParaRPr sz="3578">
              <a:latin typeface="Museo Sans Cyrillic 500"/>
              <a:cs typeface="Arial"/>
            </a:endParaRPr>
          </a:p>
          <a:p>
            <a:pPr marL="15403" marR="6161">
              <a:lnSpc>
                <a:spcPct val="100600"/>
              </a:lnSpc>
              <a:spcBef>
                <a:spcPts val="49"/>
              </a:spcBef>
            </a:pP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компетенций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3578" b="1" spc="-24" dirty="0">
                <a:solidFill>
                  <a:srgbClr val="7E7E7E"/>
                </a:solidFill>
                <a:latin typeface="Museo Sans Cyrillic 500"/>
                <a:cs typeface="Arial"/>
              </a:rPr>
              <a:t>мотивации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учеников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и  </a:t>
            </a:r>
            <a:r>
              <a:rPr sz="3578" b="1" spc="-6" dirty="0">
                <a:solidFill>
                  <a:srgbClr val="7E7E7E"/>
                </a:solidFill>
                <a:latin typeface="Museo Sans Cyrillic 500"/>
                <a:cs typeface="Arial"/>
              </a:rPr>
              <a:t>преподавателей </a:t>
            </a:r>
            <a:r>
              <a:rPr sz="3578" b="1" spc="12" dirty="0">
                <a:solidFill>
                  <a:srgbClr val="7E7E7E"/>
                </a:solidFill>
                <a:latin typeface="Museo Sans Cyrillic 500"/>
                <a:cs typeface="Arial"/>
              </a:rPr>
              <a:t>с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помощью </a:t>
            </a:r>
            <a:r>
              <a:rPr sz="3578" b="1" spc="6" dirty="0">
                <a:solidFill>
                  <a:srgbClr val="7E7E7E"/>
                </a:solidFill>
                <a:latin typeface="Museo Sans Cyrillic 500"/>
                <a:cs typeface="Arial"/>
              </a:rPr>
              <a:t>современной  </a:t>
            </a:r>
            <a:r>
              <a:rPr sz="3578" b="1" spc="-12" dirty="0">
                <a:solidFill>
                  <a:srgbClr val="7E7E7E"/>
                </a:solidFill>
                <a:latin typeface="Museo Sans Cyrillic 500"/>
                <a:cs typeface="Arial"/>
              </a:rPr>
              <a:t>платформы.</a:t>
            </a:r>
            <a:endParaRPr sz="3578">
              <a:latin typeface="Museo Sans Cyrillic 50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293994" y="0"/>
            <a:ext cx="7089149" cy="2084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3955" y="3678678"/>
            <a:ext cx="5437882" cy="1466326"/>
          </a:xfrm>
          <a:custGeom>
            <a:avLst/>
            <a:gdLst/>
            <a:ahLst/>
            <a:cxnLst/>
            <a:rect l="l" t="t" r="r" b="b"/>
            <a:pathLst>
              <a:path w="4483735" h="1209039">
                <a:moveTo>
                  <a:pt x="0" y="201459"/>
                </a:moveTo>
                <a:lnTo>
                  <a:pt x="5320" y="155253"/>
                </a:lnTo>
                <a:lnTo>
                  <a:pt x="20476" y="112844"/>
                </a:lnTo>
                <a:lnTo>
                  <a:pt x="44259" y="75439"/>
                </a:lnTo>
                <a:lnTo>
                  <a:pt x="75458" y="44245"/>
                </a:lnTo>
                <a:lnTo>
                  <a:pt x="112866" y="20469"/>
                </a:lnTo>
                <a:lnTo>
                  <a:pt x="155273" y="5318"/>
                </a:lnTo>
                <a:lnTo>
                  <a:pt x="201470" y="0"/>
                </a:lnTo>
                <a:lnTo>
                  <a:pt x="4281754" y="0"/>
                </a:lnTo>
                <a:lnTo>
                  <a:pt x="4327960" y="5318"/>
                </a:lnTo>
                <a:lnTo>
                  <a:pt x="4370369" y="20469"/>
                </a:lnTo>
                <a:lnTo>
                  <a:pt x="4407775" y="44245"/>
                </a:lnTo>
                <a:lnTo>
                  <a:pt x="4438969" y="75439"/>
                </a:lnTo>
                <a:lnTo>
                  <a:pt x="4462745" y="112844"/>
                </a:lnTo>
                <a:lnTo>
                  <a:pt x="4477895" y="155253"/>
                </a:lnTo>
                <a:lnTo>
                  <a:pt x="4483214" y="201459"/>
                </a:lnTo>
                <a:lnTo>
                  <a:pt x="4483214" y="1007299"/>
                </a:lnTo>
                <a:lnTo>
                  <a:pt x="4477895" y="1053505"/>
                </a:lnTo>
                <a:lnTo>
                  <a:pt x="4462745" y="1095914"/>
                </a:lnTo>
                <a:lnTo>
                  <a:pt x="4438969" y="1133319"/>
                </a:lnTo>
                <a:lnTo>
                  <a:pt x="4407775" y="1164513"/>
                </a:lnTo>
                <a:lnTo>
                  <a:pt x="4370369" y="1188289"/>
                </a:lnTo>
                <a:lnTo>
                  <a:pt x="4327960" y="1203440"/>
                </a:lnTo>
                <a:lnTo>
                  <a:pt x="4281754" y="1208759"/>
                </a:lnTo>
                <a:lnTo>
                  <a:pt x="201470" y="1208759"/>
                </a:lnTo>
                <a:lnTo>
                  <a:pt x="155273" y="1203440"/>
                </a:lnTo>
                <a:lnTo>
                  <a:pt x="112866" y="1188289"/>
                </a:lnTo>
                <a:lnTo>
                  <a:pt x="75458" y="1164513"/>
                </a:lnTo>
                <a:lnTo>
                  <a:pt x="44259" y="1133319"/>
                </a:lnTo>
                <a:lnTo>
                  <a:pt x="20476" y="1095914"/>
                </a:lnTo>
                <a:lnTo>
                  <a:pt x="5320" y="1053505"/>
                </a:lnTo>
                <a:lnTo>
                  <a:pt x="0" y="1007299"/>
                </a:lnTo>
                <a:lnTo>
                  <a:pt x="0" y="201459"/>
                </a:lnTo>
                <a:close/>
              </a:path>
            </a:pathLst>
          </a:custGeom>
          <a:ln w="2010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9651" y="3965589"/>
            <a:ext cx="4673142" cy="846879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spcBef>
                <a:spcPts val="127"/>
              </a:spcBef>
            </a:pPr>
            <a:r>
              <a:rPr sz="5397" b="1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ed</a:t>
            </a:r>
            <a:r>
              <a:rPr sz="5397" b="1" spc="-24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u</a:t>
            </a:r>
            <a:r>
              <a:rPr sz="5397" b="1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.sk</a:t>
            </a:r>
            <a:r>
              <a:rPr sz="5397" b="1" spc="-49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y</a:t>
            </a:r>
            <a:r>
              <a:rPr sz="5397" b="1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en</a:t>
            </a:r>
            <a:r>
              <a:rPr sz="5397" b="1" spc="-24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g</a:t>
            </a:r>
            <a:r>
              <a:rPr sz="5397" b="1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.</a:t>
            </a:r>
            <a:r>
              <a:rPr sz="5397" b="1" spc="12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r</a:t>
            </a:r>
            <a:r>
              <a:rPr sz="5397" b="1" dirty="0">
                <a:solidFill>
                  <a:srgbClr val="0000FF"/>
                </a:solidFill>
                <a:latin typeface="Museo Sans Cyrillic 500"/>
                <a:cs typeface="Arial"/>
                <a:hlinkClick r:id="rId3"/>
              </a:rPr>
              <a:t>u</a:t>
            </a:r>
            <a:endParaRPr sz="5397">
              <a:latin typeface="Museo Sans Cyrillic 50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4927" y="4775753"/>
            <a:ext cx="4639258" cy="0"/>
          </a:xfrm>
          <a:custGeom>
            <a:avLst/>
            <a:gdLst/>
            <a:ahLst/>
            <a:cxnLst/>
            <a:rect l="l" t="t" r="r" b="b"/>
            <a:pathLst>
              <a:path w="3825240">
                <a:moveTo>
                  <a:pt x="0" y="0"/>
                </a:moveTo>
                <a:lnTo>
                  <a:pt x="3824805" y="0"/>
                </a:lnTo>
              </a:path>
            </a:pathLst>
          </a:custGeom>
          <a:ln w="603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0280" y="3381051"/>
            <a:ext cx="13504214" cy="2323917"/>
          </a:xfrm>
          <a:prstGeom prst="rect">
            <a:avLst/>
          </a:prstGeom>
        </p:spPr>
        <p:txBody>
          <a:bodyPr vert="horz" wrap="square" lIns="0" tIns="13092" rIns="0" bIns="0" rtlCol="0">
            <a:spAutoFit/>
          </a:bodyPr>
          <a:lstStyle/>
          <a:p>
            <a:pPr marL="15403" marR="6161">
              <a:lnSpc>
                <a:spcPct val="100600"/>
              </a:lnSpc>
              <a:spcBef>
                <a:spcPts val="103"/>
              </a:spcBef>
            </a:pPr>
            <a:r>
              <a:rPr sz="4972" b="1" spc="12" dirty="0">
                <a:solidFill>
                  <a:srgbClr val="232C34"/>
                </a:solidFill>
                <a:latin typeface="Museo Sans Cyrillic 500"/>
                <a:cs typeface="Arial"/>
              </a:rPr>
              <a:t>Повышение </a:t>
            </a:r>
            <a:r>
              <a:rPr sz="4972" b="1" spc="-12" dirty="0">
                <a:solidFill>
                  <a:srgbClr val="232C34"/>
                </a:solidFill>
                <a:latin typeface="Museo Sans Cyrillic 500"/>
                <a:cs typeface="Arial"/>
              </a:rPr>
              <a:t>эффективности </a:t>
            </a:r>
            <a:r>
              <a:rPr sz="4972" b="1" spc="12" dirty="0">
                <a:solidFill>
                  <a:srgbClr val="232C34"/>
                </a:solidFill>
                <a:latin typeface="Museo Sans Cyrillic 500"/>
                <a:cs typeface="Arial"/>
              </a:rPr>
              <a:t>при </a:t>
            </a:r>
            <a:r>
              <a:rPr sz="4972" b="1" spc="-6" dirty="0">
                <a:solidFill>
                  <a:srgbClr val="232C34"/>
                </a:solidFill>
                <a:latin typeface="Museo Sans Cyrillic 500"/>
                <a:cs typeface="Arial"/>
              </a:rPr>
              <a:t>создании  </a:t>
            </a:r>
            <a:r>
              <a:rPr sz="4972" b="1" spc="-6" dirty="0">
                <a:solidFill>
                  <a:srgbClr val="2A70F7"/>
                </a:solidFill>
                <a:latin typeface="Museo Sans Cyrillic 500"/>
                <a:cs typeface="Arial"/>
              </a:rPr>
              <a:t>цифровой образовательной</a:t>
            </a:r>
            <a:r>
              <a:rPr sz="4972" b="1" spc="194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4972" b="1" spc="12" dirty="0">
                <a:solidFill>
                  <a:srgbClr val="2A70F7"/>
                </a:solidFill>
                <a:latin typeface="Museo Sans Cyrillic 500"/>
                <a:cs typeface="Arial"/>
              </a:rPr>
              <a:t>среды</a:t>
            </a:r>
            <a:endParaRPr sz="4972">
              <a:latin typeface="Museo Sans Cyrillic 500"/>
              <a:cs typeface="Arial"/>
            </a:endParaRPr>
          </a:p>
          <a:p>
            <a:pPr marL="15403">
              <a:spcBef>
                <a:spcPts val="36"/>
              </a:spcBef>
            </a:pPr>
            <a:r>
              <a:rPr sz="4972" b="1" spc="12" dirty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sz="4972" b="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972" b="1" spc="12" dirty="0">
                <a:solidFill>
                  <a:srgbClr val="232C34"/>
                </a:solidFill>
                <a:latin typeface="Museo Sans Cyrillic 500"/>
                <a:cs typeface="Arial"/>
              </a:rPr>
              <a:t>регионе</a:t>
            </a:r>
            <a:endParaRPr sz="4972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9834" y="6296479"/>
            <a:ext cx="7704592" cy="571883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15403">
              <a:spcBef>
                <a:spcPts val="138"/>
              </a:spcBef>
            </a:pPr>
            <a:r>
              <a:rPr sz="3600" spc="-6" dirty="0">
                <a:solidFill>
                  <a:srgbClr val="2A70F7"/>
                </a:solidFill>
                <a:latin typeface="Museo Sans Cyrillic 500"/>
                <a:cs typeface="Arial"/>
              </a:rPr>
              <a:t>Регистрация</a:t>
            </a:r>
            <a:r>
              <a:rPr sz="3600" spc="-152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3600" spc="-18" dirty="0">
                <a:solidFill>
                  <a:srgbClr val="2A70F7"/>
                </a:solidFill>
                <a:latin typeface="Museo Sans Cyrillic 500"/>
                <a:cs typeface="Arial"/>
              </a:rPr>
              <a:t>учителя</a:t>
            </a:r>
            <a:endParaRPr sz="3600" dirty="0">
              <a:latin typeface="Museo Sans Cyrillic 50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0292" y="7865562"/>
            <a:ext cx="6058053" cy="2232322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lnSpc>
                <a:spcPct val="100400"/>
              </a:lnSpc>
              <a:spcBef>
                <a:spcPts val="127"/>
              </a:spcBef>
            </a:pPr>
            <a:r>
              <a:rPr sz="3600" spc="-18" dirty="0">
                <a:solidFill>
                  <a:srgbClr val="232C34"/>
                </a:solidFill>
                <a:latin typeface="Museo Sans Cyrillic 500"/>
                <a:cs typeface="Arial"/>
              </a:rPr>
              <a:t>Учитель  </a:t>
            </a:r>
            <a:r>
              <a:rPr sz="3600" spc="-12" dirty="0">
                <a:solidFill>
                  <a:srgbClr val="232C34"/>
                </a:solidFill>
                <a:latin typeface="Museo Sans Cyrillic 500"/>
                <a:cs typeface="Arial"/>
              </a:rPr>
              <a:t>регистрируется </a:t>
            </a:r>
            <a:r>
              <a:rPr sz="3600" spc="6" dirty="0">
                <a:solidFill>
                  <a:srgbClr val="232C34"/>
                </a:solidFill>
                <a:latin typeface="Museo Sans Cyrillic 500"/>
                <a:cs typeface="Arial"/>
              </a:rPr>
              <a:t>на  </a:t>
            </a:r>
            <a:r>
              <a:rPr sz="3600" spc="-6" dirty="0">
                <a:solidFill>
                  <a:srgbClr val="232C34"/>
                </a:solidFill>
                <a:latin typeface="Museo Sans Cyrillic 500"/>
                <a:cs typeface="Arial"/>
              </a:rPr>
              <a:t>платформе, </a:t>
            </a:r>
            <a:r>
              <a:rPr sz="3600" spc="-18" dirty="0">
                <a:solidFill>
                  <a:srgbClr val="232C34"/>
                </a:solidFill>
                <a:latin typeface="Museo Sans Cyrillic 500"/>
                <a:cs typeface="Arial"/>
              </a:rPr>
              <a:t>создает  </a:t>
            </a:r>
            <a:r>
              <a:rPr sz="3600" spc="6" dirty="0">
                <a:solidFill>
                  <a:srgbClr val="232C34"/>
                </a:solidFill>
                <a:latin typeface="Museo Sans Cyrillic 500"/>
                <a:cs typeface="Arial"/>
              </a:rPr>
              <a:t>класс и </a:t>
            </a:r>
            <a:r>
              <a:rPr sz="3600" spc="-12" dirty="0">
                <a:solidFill>
                  <a:srgbClr val="232C34"/>
                </a:solidFill>
                <a:latin typeface="Museo Sans Cyrillic 500"/>
                <a:cs typeface="Arial"/>
              </a:rPr>
              <a:t>заводит</a:t>
            </a:r>
            <a:r>
              <a:rPr sz="3600" spc="-9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3600" spc="-24" dirty="0">
                <a:solidFill>
                  <a:srgbClr val="232C34"/>
                </a:solidFill>
                <a:latin typeface="Museo Sans Cyrillic 500"/>
                <a:cs typeface="Arial"/>
              </a:rPr>
              <a:t>туда  </a:t>
            </a:r>
            <a:r>
              <a:rPr sz="3600" dirty="0">
                <a:solidFill>
                  <a:srgbClr val="232C34"/>
                </a:solidFill>
                <a:latin typeface="Museo Sans Cyrillic 500"/>
                <a:cs typeface="Arial"/>
              </a:rPr>
              <a:t>своих </a:t>
            </a:r>
            <a:r>
              <a:rPr sz="3600" spc="-18" dirty="0">
                <a:solidFill>
                  <a:srgbClr val="232C34"/>
                </a:solidFill>
                <a:latin typeface="Museo Sans Cyrillic 500"/>
                <a:cs typeface="Arial"/>
              </a:rPr>
              <a:t>детей </a:t>
            </a:r>
            <a:r>
              <a:rPr sz="3600" spc="-12" dirty="0">
                <a:solidFill>
                  <a:srgbClr val="232C34"/>
                </a:solidFill>
                <a:latin typeface="Museo Sans Cyrillic 500"/>
                <a:cs typeface="Arial"/>
              </a:rPr>
              <a:t>(это  занимает </a:t>
            </a:r>
            <a:r>
              <a:rPr sz="3600" spc="6" dirty="0">
                <a:solidFill>
                  <a:srgbClr val="232C34"/>
                </a:solidFill>
                <a:latin typeface="Museo Sans Cyrillic 500"/>
                <a:cs typeface="Arial"/>
              </a:rPr>
              <a:t>5</a:t>
            </a:r>
            <a:r>
              <a:rPr sz="3600" spc="-24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3600" dirty="0">
                <a:solidFill>
                  <a:srgbClr val="232C34"/>
                </a:solidFill>
                <a:latin typeface="Museo Sans Cyrillic 500"/>
                <a:cs typeface="Arial"/>
              </a:rPr>
              <a:t>минут)</a:t>
            </a:r>
            <a:endParaRPr sz="3600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4613" y="6286117"/>
            <a:ext cx="6559040" cy="570329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lnSpc>
                <a:spcPct val="100400"/>
              </a:lnSpc>
              <a:spcBef>
                <a:spcPts val="127"/>
              </a:spcBef>
            </a:pPr>
            <a:r>
              <a:rPr sz="3600" spc="-36" dirty="0">
                <a:solidFill>
                  <a:srgbClr val="2A70F7"/>
                </a:solidFill>
                <a:latin typeface="Museo Sans Cyrillic 500"/>
                <a:cs typeface="Arial"/>
              </a:rPr>
              <a:t>Раздача </a:t>
            </a:r>
            <a:r>
              <a:rPr sz="3600" dirty="0">
                <a:solidFill>
                  <a:srgbClr val="2A70F7"/>
                </a:solidFill>
                <a:latin typeface="Museo Sans Cyrillic 500"/>
                <a:cs typeface="Arial"/>
              </a:rPr>
              <a:t>доступов  </a:t>
            </a:r>
            <a:r>
              <a:rPr sz="3600" spc="6" dirty="0">
                <a:solidFill>
                  <a:srgbClr val="2A70F7"/>
                </a:solidFill>
                <a:latin typeface="Museo Sans Cyrillic 500"/>
                <a:cs typeface="Arial"/>
              </a:rPr>
              <a:t>ученикам</a:t>
            </a:r>
            <a:endParaRPr sz="3600" dirty="0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54613" y="7565883"/>
            <a:ext cx="7045647" cy="2233876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15403">
              <a:spcBef>
                <a:spcPts val="138"/>
              </a:spcBef>
            </a:pPr>
            <a:r>
              <a:rPr sz="3600" dirty="0">
                <a:solidFill>
                  <a:srgbClr val="232C34"/>
                </a:solidFill>
                <a:latin typeface="Museo Sans Cyrillic 500"/>
                <a:cs typeface="Arial"/>
              </a:rPr>
              <a:t>Система</a:t>
            </a:r>
            <a:endParaRPr sz="3600" dirty="0">
              <a:latin typeface="Museo Sans Cyrillic 500"/>
              <a:cs typeface="Arial"/>
            </a:endParaRPr>
          </a:p>
          <a:p>
            <a:pPr marL="15403" marR="6161">
              <a:lnSpc>
                <a:spcPct val="100400"/>
              </a:lnSpc>
            </a:pPr>
            <a:r>
              <a:rPr sz="3600" spc="-18" dirty="0">
                <a:solidFill>
                  <a:srgbClr val="232C34"/>
                </a:solidFill>
                <a:latin typeface="Museo Sans Cyrillic 500"/>
                <a:cs typeface="Arial"/>
              </a:rPr>
              <a:t>формирует </a:t>
            </a:r>
            <a:r>
              <a:rPr sz="3600" spc="6" dirty="0">
                <a:solidFill>
                  <a:srgbClr val="232C34"/>
                </a:solidFill>
                <a:latin typeface="Museo Sans Cyrillic 500"/>
                <a:cs typeface="Arial"/>
              </a:rPr>
              <a:t>логин и  </a:t>
            </a:r>
            <a:r>
              <a:rPr sz="3600" spc="-12" dirty="0">
                <a:solidFill>
                  <a:srgbClr val="232C34"/>
                </a:solidFill>
                <a:latin typeface="Museo Sans Cyrillic 500"/>
                <a:cs typeface="Arial"/>
              </a:rPr>
              <a:t>пароль</a:t>
            </a:r>
            <a:r>
              <a:rPr sz="3600" spc="-6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3600" dirty="0">
                <a:solidFill>
                  <a:srgbClr val="232C34"/>
                </a:solidFill>
                <a:latin typeface="Museo Sans Cyrillic 500"/>
                <a:cs typeface="Arial"/>
              </a:rPr>
              <a:t>для</a:t>
            </a:r>
            <a:endParaRPr sz="3600" dirty="0">
              <a:latin typeface="Museo Sans Cyrillic 500"/>
              <a:cs typeface="Arial"/>
            </a:endParaRPr>
          </a:p>
          <a:p>
            <a:pPr marL="15403" marR="165578">
              <a:lnSpc>
                <a:spcPct val="100400"/>
              </a:lnSpc>
            </a:pPr>
            <a:r>
              <a:rPr sz="3600" spc="6" dirty="0">
                <a:solidFill>
                  <a:srgbClr val="232C34"/>
                </a:solidFill>
                <a:latin typeface="Museo Sans Cyrillic 500"/>
                <a:cs typeface="Arial"/>
              </a:rPr>
              <a:t>ученика, </a:t>
            </a:r>
            <a:r>
              <a:rPr sz="3600" spc="-6" dirty="0">
                <a:solidFill>
                  <a:srgbClr val="232C34"/>
                </a:solidFill>
                <a:latin typeface="Museo Sans Cyrillic 500"/>
                <a:cs typeface="Arial"/>
              </a:rPr>
              <a:t>который  </a:t>
            </a:r>
            <a:r>
              <a:rPr sz="3600" spc="-18" dirty="0">
                <a:solidFill>
                  <a:srgbClr val="232C34"/>
                </a:solidFill>
                <a:latin typeface="Museo Sans Cyrillic 500"/>
                <a:cs typeface="Arial"/>
              </a:rPr>
              <a:t>учитель </a:t>
            </a:r>
            <a:r>
              <a:rPr sz="3600" spc="-6" dirty="0">
                <a:solidFill>
                  <a:srgbClr val="232C34"/>
                </a:solidFill>
                <a:latin typeface="Museo Sans Cyrillic 500"/>
                <a:cs typeface="Arial"/>
              </a:rPr>
              <a:t>сообщает  </a:t>
            </a:r>
            <a:r>
              <a:rPr sz="3600" dirty="0">
                <a:solidFill>
                  <a:srgbClr val="232C34"/>
                </a:solidFill>
                <a:latin typeface="Museo Sans Cyrillic 500"/>
                <a:cs typeface="Arial"/>
              </a:rPr>
              <a:t>ученику</a:t>
            </a:r>
            <a:endParaRPr sz="3600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85402" y="6286117"/>
            <a:ext cx="7116610" cy="571883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15403">
              <a:spcBef>
                <a:spcPts val="138"/>
              </a:spcBef>
            </a:pPr>
            <a:r>
              <a:rPr sz="3600" spc="-30" dirty="0">
                <a:solidFill>
                  <a:srgbClr val="2A70F7"/>
                </a:solidFill>
                <a:latin typeface="Museo Sans Cyrillic 500"/>
                <a:cs typeface="Arial"/>
              </a:rPr>
              <a:t>Работа</a:t>
            </a:r>
            <a:r>
              <a:rPr sz="3600" spc="-85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3600" spc="-6" dirty="0">
                <a:solidFill>
                  <a:srgbClr val="2A70F7"/>
                </a:solidFill>
                <a:latin typeface="Museo Sans Cyrillic 500"/>
                <a:cs typeface="Arial"/>
              </a:rPr>
              <a:t>платформы</a:t>
            </a:r>
            <a:endParaRPr sz="3600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68192" y="7865562"/>
            <a:ext cx="7033820" cy="1678324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195613">
              <a:lnSpc>
                <a:spcPct val="100400"/>
              </a:lnSpc>
              <a:spcBef>
                <a:spcPts val="127"/>
              </a:spcBef>
            </a:pPr>
            <a:r>
              <a:rPr sz="3600" spc="-18" dirty="0" err="1">
                <a:solidFill>
                  <a:srgbClr val="232C34"/>
                </a:solidFill>
                <a:latin typeface="Museo Sans Cyrillic 500"/>
                <a:cs typeface="Arial"/>
              </a:rPr>
              <a:t>Учитель</a:t>
            </a:r>
            <a:r>
              <a:rPr lang="en-US" sz="3600" spc="-18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3600" spc="-18" dirty="0">
                <a:solidFill>
                  <a:srgbClr val="232C34"/>
                </a:solidFill>
                <a:latin typeface="Museo Sans Cyrillic 500"/>
                <a:cs typeface="Arial"/>
              </a:rPr>
              <a:t>ведет работу на платформе в классе, задает домашнее задание ученикам</a:t>
            </a:r>
            <a:endParaRPr sz="3600" dirty="0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8345" y="7046901"/>
            <a:ext cx="716990" cy="846879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spcBef>
                <a:spcPts val="127"/>
              </a:spcBef>
            </a:pPr>
            <a:r>
              <a:rPr sz="5397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5397" dirty="0">
              <a:latin typeface="Museo Sans Cyrillic 500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40691" y="6976167"/>
            <a:ext cx="716990" cy="846879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spcBef>
                <a:spcPts val="127"/>
              </a:spcBef>
            </a:pPr>
            <a:r>
              <a:rPr sz="5397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5397" dirty="0">
              <a:latin typeface="Museo Sans Cyrillic 500"/>
              <a:cs typeface="Segoe UI Symbo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0292" y="995512"/>
            <a:ext cx="17252432" cy="2723362"/>
          </a:xfrm>
          <a:prstGeom prst="rect">
            <a:avLst/>
          </a:prstGeom>
        </p:spPr>
        <p:txBody>
          <a:bodyPr vert="horz" wrap="square" lIns="0" tIns="16943" rIns="0" bIns="0" rtlCol="0" anchor="ctr">
            <a:spAutoFit/>
          </a:bodyPr>
          <a:lstStyle/>
          <a:p>
            <a:pPr marL="325764" marR="6161" indent="-311132">
              <a:lnSpc>
                <a:spcPct val="100000"/>
              </a:lnSpc>
              <a:spcBef>
                <a:spcPts val="133"/>
              </a:spcBef>
            </a:pPr>
            <a:r>
              <a:rPr dirty="0">
                <a:latin typeface="Museo Sans Cyrillic 500"/>
                <a:cs typeface="Arial"/>
              </a:rPr>
              <a:t>Механика </a:t>
            </a:r>
            <a:r>
              <a:rPr spc="-36" dirty="0">
                <a:latin typeface="Museo Sans Cyrillic 500"/>
                <a:cs typeface="Arial"/>
              </a:rPr>
              <a:t>работы </a:t>
            </a:r>
            <a:r>
              <a:rPr spc="-73" dirty="0">
                <a:latin typeface="Museo Sans Cyrillic 500"/>
                <a:cs typeface="Arial"/>
              </a:rPr>
              <a:t>пользователей  </a:t>
            </a:r>
            <a:r>
              <a:rPr spc="6" dirty="0">
                <a:latin typeface="Museo Sans Cyrillic 500"/>
                <a:cs typeface="Arial"/>
              </a:rPr>
              <a:t>на</a:t>
            </a:r>
            <a:r>
              <a:rPr spc="-6" dirty="0">
                <a:latin typeface="Museo Sans Cyrillic 500"/>
                <a:cs typeface="Arial"/>
              </a:rPr>
              <a:t> </a:t>
            </a:r>
            <a:r>
              <a:rPr spc="-18" dirty="0">
                <a:latin typeface="Museo Sans Cyrillic 500"/>
                <a:cs typeface="Arial"/>
              </a:rPr>
              <a:t>платформе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682" y="819761"/>
            <a:ext cx="4643879" cy="2831555"/>
          </a:xfrm>
          <a:prstGeom prst="rect">
            <a:avLst/>
          </a:prstGeom>
        </p:spPr>
        <p:txBody>
          <a:bodyPr vert="horz" wrap="square" lIns="0" tIns="13092" rIns="0" bIns="0" rtlCol="0" anchor="ctr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03"/>
              </a:spcBef>
            </a:pPr>
            <a:r>
              <a:rPr lang="ru-RU" sz="9157" spc="-91">
                <a:latin typeface="Museo Sans Cyrillic 500"/>
                <a:cs typeface="Arial"/>
              </a:rPr>
              <a:t>Работа  </a:t>
            </a:r>
            <a:r>
              <a:rPr lang="ru-RU" sz="9157" spc="18">
                <a:latin typeface="Museo Sans Cyrillic 500"/>
                <a:cs typeface="Arial"/>
              </a:rPr>
              <a:t>в</a:t>
            </a:r>
            <a:r>
              <a:rPr lang="ru-RU" sz="9157" spc="-79">
                <a:latin typeface="Museo Sans Cyrillic 500"/>
                <a:cs typeface="Arial"/>
              </a:rPr>
              <a:t> </a:t>
            </a:r>
            <a:r>
              <a:rPr lang="ru-RU" sz="9157" spc="24">
                <a:latin typeface="Museo Sans Cyrillic 500"/>
                <a:cs typeface="Arial"/>
              </a:rPr>
              <a:t>классе</a:t>
            </a:r>
            <a:endParaRPr lang="ru-RU" sz="9157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932" y="4203262"/>
            <a:ext cx="6173355" cy="7285962"/>
          </a:xfrm>
          <a:prstGeom prst="rect">
            <a:avLst/>
          </a:prstGeom>
        </p:spPr>
        <p:txBody>
          <a:bodyPr vert="horz" wrap="square" lIns="0" tIns="324224" rIns="0" bIns="0" rtlCol="0">
            <a:spAutoFit/>
          </a:bodyPr>
          <a:lstStyle/>
          <a:p>
            <a:pPr marL="15403">
              <a:spcBef>
                <a:spcPts val="2553"/>
              </a:spcBef>
            </a:pPr>
            <a:r>
              <a:rPr lang="ru-RU" sz="4972">
                <a:solidFill>
                  <a:srgbClr val="232C34"/>
                </a:solidFill>
                <a:latin typeface="Museo Sans Cyrillic 500"/>
                <a:cs typeface="Arial"/>
              </a:rPr>
              <a:t>Фронтальная</a:t>
            </a:r>
            <a:r>
              <a:rPr lang="ru-RU" sz="4972" spc="-49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4972" spc="-24">
                <a:solidFill>
                  <a:srgbClr val="232C34"/>
                </a:solidFill>
                <a:latin typeface="Museo Sans Cyrillic 500"/>
                <a:cs typeface="Arial"/>
              </a:rPr>
              <a:t>работа</a:t>
            </a:r>
            <a:endParaRPr lang="ru-RU" sz="4972">
              <a:latin typeface="Museo Sans Cyrillic 500"/>
              <a:cs typeface="Arial"/>
            </a:endParaRPr>
          </a:p>
          <a:p>
            <a:pPr marL="15403" marR="1202170">
              <a:lnSpc>
                <a:spcPct val="101299"/>
              </a:lnSpc>
              <a:spcBef>
                <a:spcPts val="1686"/>
              </a:spcBef>
            </a:pPr>
            <a:r>
              <a:rPr lang="ru-RU" sz="3456" spc="18">
                <a:solidFill>
                  <a:srgbClr val="232C34"/>
                </a:solidFill>
                <a:latin typeface="Museo Sans Cyrillic 500"/>
                <a:cs typeface="Arial"/>
              </a:rPr>
              <a:t>Демонстрация </a:t>
            </a:r>
            <a:r>
              <a:rPr lang="ru-RU" sz="3456" spc="24">
                <a:solidFill>
                  <a:srgbClr val="232C34"/>
                </a:solidFill>
                <a:latin typeface="Museo Sans Cyrillic 500"/>
                <a:cs typeface="Arial"/>
              </a:rPr>
              <a:t>и</a:t>
            </a:r>
            <a:r>
              <a:rPr lang="ru-RU" sz="3456" spc="-73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3456" spc="6">
                <a:solidFill>
                  <a:srgbClr val="232C34"/>
                </a:solidFill>
                <a:latin typeface="Museo Sans Cyrillic 500"/>
                <a:cs typeface="Arial"/>
              </a:rPr>
              <a:t>разбор  </a:t>
            </a:r>
            <a:r>
              <a:rPr lang="ru-RU" sz="3456" spc="18">
                <a:solidFill>
                  <a:srgbClr val="232C34"/>
                </a:solidFill>
                <a:latin typeface="Museo Sans Cyrillic 500"/>
                <a:cs typeface="Arial"/>
              </a:rPr>
              <a:t>заданий </a:t>
            </a:r>
            <a:r>
              <a:rPr lang="ru-RU" sz="3456" spc="24">
                <a:solidFill>
                  <a:srgbClr val="232C34"/>
                </a:solidFill>
                <a:latin typeface="Museo Sans Cyrillic 500"/>
                <a:cs typeface="Arial"/>
              </a:rPr>
              <a:t>в классе</a:t>
            </a:r>
            <a:r>
              <a:rPr lang="ru-RU" sz="3456" spc="-49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3456" spc="30">
                <a:solidFill>
                  <a:srgbClr val="232C34"/>
                </a:solidFill>
                <a:latin typeface="Museo Sans Cyrillic 500"/>
                <a:cs typeface="Arial"/>
              </a:rPr>
              <a:t>на</a:t>
            </a:r>
            <a:endParaRPr lang="ru-RU" sz="3456">
              <a:latin typeface="Museo Sans Cyrillic 500"/>
              <a:cs typeface="Arial"/>
            </a:endParaRPr>
          </a:p>
          <a:p>
            <a:pPr marL="15403" marR="903360">
              <a:lnSpc>
                <a:spcPts val="4208"/>
              </a:lnSpc>
              <a:spcBef>
                <a:spcPts val="146"/>
              </a:spcBef>
            </a:pPr>
            <a:r>
              <a:rPr lang="ru-RU" sz="3517" spc="-12">
                <a:solidFill>
                  <a:srgbClr val="232C34"/>
                </a:solidFill>
                <a:latin typeface="Museo Sans Cyrillic 500"/>
                <a:cs typeface="Arial"/>
              </a:rPr>
              <a:t>интерактивной </a:t>
            </a:r>
            <a:r>
              <a:rPr lang="ru-RU" sz="3517" spc="-6">
                <a:solidFill>
                  <a:srgbClr val="232C34"/>
                </a:solidFill>
                <a:latin typeface="Museo Sans Cyrillic 500"/>
                <a:cs typeface="Arial"/>
              </a:rPr>
              <a:t>доске</a:t>
            </a:r>
            <a:r>
              <a:rPr lang="ru-RU" sz="3517" spc="-85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3517" spc="-12">
                <a:solidFill>
                  <a:srgbClr val="232C34"/>
                </a:solidFill>
                <a:latin typeface="Museo Sans Cyrillic 500"/>
                <a:cs typeface="Arial"/>
              </a:rPr>
              <a:t>или  </a:t>
            </a:r>
            <a:r>
              <a:rPr lang="ru-RU" sz="3456" spc="6">
                <a:solidFill>
                  <a:srgbClr val="232C34"/>
                </a:solidFill>
                <a:latin typeface="Museo Sans Cyrillic 500"/>
                <a:cs typeface="Arial"/>
              </a:rPr>
              <a:t>через</a:t>
            </a:r>
            <a:r>
              <a:rPr lang="ru-RU" sz="3456" spc="12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3456" spc="18">
                <a:solidFill>
                  <a:srgbClr val="232C34"/>
                </a:solidFill>
                <a:latin typeface="Museo Sans Cyrillic 500"/>
                <a:cs typeface="Arial"/>
              </a:rPr>
              <a:t>проектор.</a:t>
            </a:r>
            <a:endParaRPr lang="ru-RU" sz="3456">
              <a:latin typeface="Museo Sans Cyrillic 500"/>
              <a:cs typeface="Arial"/>
            </a:endParaRPr>
          </a:p>
          <a:p>
            <a:pPr>
              <a:spcBef>
                <a:spcPts val="24"/>
              </a:spcBef>
            </a:pPr>
            <a:endParaRPr lang="ru-RU" sz="4487">
              <a:latin typeface="Museo Sans Cyrillic 500"/>
              <a:cs typeface="Times New Roman"/>
            </a:endParaRPr>
          </a:p>
          <a:p>
            <a:pPr marL="15403">
              <a:spcBef>
                <a:spcPts val="6"/>
              </a:spcBef>
            </a:pPr>
            <a:r>
              <a:rPr lang="ru-RU" sz="4972" spc="6">
                <a:solidFill>
                  <a:srgbClr val="232C34"/>
                </a:solidFill>
                <a:latin typeface="Museo Sans Cyrillic 500"/>
                <a:cs typeface="Arial"/>
              </a:rPr>
              <a:t>Цифровая</a:t>
            </a:r>
            <a:r>
              <a:rPr lang="ru-RU" sz="4972" spc="-18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4972" spc="-12">
                <a:solidFill>
                  <a:srgbClr val="232C34"/>
                </a:solidFill>
                <a:latin typeface="Museo Sans Cyrillic 500"/>
                <a:cs typeface="Arial"/>
              </a:rPr>
              <a:t>школа</a:t>
            </a:r>
            <a:endParaRPr lang="ru-RU" sz="4972">
              <a:latin typeface="Museo Sans Cyrillic 500"/>
              <a:cs typeface="Arial"/>
            </a:endParaRPr>
          </a:p>
          <a:p>
            <a:pPr marL="15403" marR="174819">
              <a:lnSpc>
                <a:spcPct val="100600"/>
              </a:lnSpc>
              <a:spcBef>
                <a:spcPts val="1552"/>
              </a:spcBef>
            </a:pPr>
            <a:r>
              <a:rPr lang="ru-RU" sz="3517" spc="-55">
                <a:solidFill>
                  <a:srgbClr val="232C34"/>
                </a:solidFill>
                <a:latin typeface="Museo Sans Cyrillic 500"/>
                <a:cs typeface="Arial"/>
              </a:rPr>
              <a:t>Работа </a:t>
            </a:r>
            <a:r>
              <a:rPr lang="ru-RU" sz="3517" spc="12">
                <a:solidFill>
                  <a:srgbClr val="232C34"/>
                </a:solidFill>
                <a:latin typeface="Museo Sans Cyrillic 500"/>
                <a:cs typeface="Arial"/>
              </a:rPr>
              <a:t>со </a:t>
            </a:r>
            <a:r>
              <a:rPr lang="ru-RU" sz="3517" spc="-24">
                <a:solidFill>
                  <a:srgbClr val="232C34"/>
                </a:solidFill>
                <a:latin typeface="Museo Sans Cyrillic 500"/>
                <a:cs typeface="Arial"/>
              </a:rPr>
              <a:t>средой </a:t>
            </a:r>
            <a:r>
              <a:rPr lang="ru-RU" sz="3517" spc="-30">
                <a:solidFill>
                  <a:srgbClr val="232C34"/>
                </a:solidFill>
                <a:latin typeface="Museo Sans Cyrillic 500"/>
                <a:cs typeface="Arial"/>
              </a:rPr>
              <a:t>во </a:t>
            </a:r>
            <a:r>
              <a:rPr lang="ru-RU" sz="3517" spc="-18">
                <a:solidFill>
                  <a:srgbClr val="232C34"/>
                </a:solidFill>
                <a:latin typeface="Museo Sans Cyrillic 500"/>
                <a:cs typeface="Arial"/>
              </a:rPr>
              <a:t>время  </a:t>
            </a:r>
            <a:r>
              <a:rPr lang="ru-RU" sz="3456" spc="12">
                <a:solidFill>
                  <a:srgbClr val="232C34"/>
                </a:solidFill>
                <a:latin typeface="Museo Sans Cyrillic 500"/>
                <a:cs typeface="Arial"/>
              </a:rPr>
              <a:t>урока </a:t>
            </a:r>
            <a:r>
              <a:rPr lang="ru-RU" sz="3456" spc="24">
                <a:solidFill>
                  <a:srgbClr val="232C34"/>
                </a:solidFill>
                <a:latin typeface="Museo Sans Cyrillic 500"/>
                <a:cs typeface="Arial"/>
              </a:rPr>
              <a:t>или </a:t>
            </a:r>
            <a:r>
              <a:rPr lang="ru-RU" sz="3456" spc="-18">
                <a:solidFill>
                  <a:srgbClr val="232C34"/>
                </a:solidFill>
                <a:latin typeface="Museo Sans Cyrillic 500"/>
                <a:cs typeface="Arial"/>
              </a:rPr>
              <a:t>факультатива </a:t>
            </a:r>
            <a:r>
              <a:rPr lang="ru-RU" sz="3456" spc="30">
                <a:solidFill>
                  <a:srgbClr val="232C34"/>
                </a:solidFill>
                <a:latin typeface="Museo Sans Cyrillic 500"/>
                <a:cs typeface="Arial"/>
              </a:rPr>
              <a:t>на  </a:t>
            </a:r>
            <a:r>
              <a:rPr lang="ru-RU" sz="3517" spc="-12">
                <a:solidFill>
                  <a:srgbClr val="232C34"/>
                </a:solidFill>
                <a:latin typeface="Museo Sans Cyrillic 500"/>
                <a:cs typeface="Arial"/>
              </a:rPr>
              <a:t>персональном </a:t>
            </a:r>
            <a:r>
              <a:rPr lang="ru-RU" sz="3517" spc="-24">
                <a:solidFill>
                  <a:srgbClr val="232C34"/>
                </a:solidFill>
                <a:latin typeface="Museo Sans Cyrillic 500"/>
                <a:cs typeface="Arial"/>
              </a:rPr>
              <a:t>компьютере </a:t>
            </a:r>
            <a:r>
              <a:rPr lang="ru-RU" sz="3517" spc="-6">
                <a:solidFill>
                  <a:srgbClr val="232C34"/>
                </a:solidFill>
                <a:latin typeface="Museo Sans Cyrillic 500"/>
                <a:cs typeface="Arial"/>
              </a:rPr>
              <a:t>в  </a:t>
            </a:r>
            <a:r>
              <a:rPr lang="ru-RU" sz="3456" spc="12">
                <a:solidFill>
                  <a:srgbClr val="232C34"/>
                </a:solidFill>
                <a:latin typeface="Museo Sans Cyrillic 500"/>
                <a:cs typeface="Arial"/>
              </a:rPr>
              <a:t>компьютерном</a:t>
            </a:r>
            <a:r>
              <a:rPr lang="ru-RU" sz="3456" spc="24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lang="ru-RU" sz="3456" spc="18">
                <a:solidFill>
                  <a:srgbClr val="232C34"/>
                </a:solidFill>
                <a:latin typeface="Museo Sans Cyrillic 500"/>
                <a:cs typeface="Arial"/>
              </a:rPr>
              <a:t>классе.</a:t>
            </a:r>
            <a:endParaRPr lang="ru-RU" sz="3456" dirty="0">
              <a:latin typeface="Museo Sans Cyrillic 500"/>
              <a:cs typeface="Arial"/>
            </a:endParaRPr>
          </a:p>
        </p:txBody>
      </p:sp>
      <p:pic>
        <p:nvPicPr>
          <p:cNvPr id="8" name="Рисунок 7" descr="Изображение выглядит как внутренний, человек, сце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4A5FD863-6BB6-450B-A0CF-650207F72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87" y="2665564"/>
            <a:ext cx="15692784" cy="88351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682" y="819761"/>
            <a:ext cx="3882991" cy="2831555"/>
          </a:xfrm>
          <a:prstGeom prst="rect">
            <a:avLst/>
          </a:prstGeom>
        </p:spPr>
        <p:txBody>
          <a:bodyPr vert="horz" wrap="square" lIns="0" tIns="13092" rIns="0" bIns="0" rtlCol="0" anchor="ctr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103"/>
              </a:spcBef>
            </a:pPr>
            <a:r>
              <a:rPr sz="9157" spc="-303" dirty="0">
                <a:latin typeface="Museo Sans Cyrillic 500"/>
                <a:cs typeface="Arial"/>
              </a:rPr>
              <a:t>Р</a:t>
            </a:r>
            <a:r>
              <a:rPr sz="9157" spc="12" dirty="0">
                <a:latin typeface="Museo Sans Cyrillic 500"/>
                <a:cs typeface="Arial"/>
              </a:rPr>
              <a:t>аб</a:t>
            </a:r>
            <a:r>
              <a:rPr sz="9157" spc="-182" dirty="0">
                <a:latin typeface="Museo Sans Cyrillic 500"/>
                <a:cs typeface="Arial"/>
              </a:rPr>
              <a:t>о</a:t>
            </a:r>
            <a:r>
              <a:rPr sz="9157" spc="-91" dirty="0">
                <a:latin typeface="Museo Sans Cyrillic 500"/>
                <a:cs typeface="Arial"/>
              </a:rPr>
              <a:t>т</a:t>
            </a:r>
            <a:r>
              <a:rPr sz="9157" spc="12" dirty="0">
                <a:latin typeface="Museo Sans Cyrillic 500"/>
                <a:cs typeface="Arial"/>
              </a:rPr>
              <a:t>а  дома</a:t>
            </a:r>
            <a:endParaRPr sz="9157">
              <a:latin typeface="Museo Sans Cyrillic 50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3932" y="4471269"/>
            <a:ext cx="6219563" cy="1533957"/>
          </a:xfrm>
          <a:prstGeom prst="rect">
            <a:avLst/>
          </a:prstGeom>
        </p:spPr>
        <p:txBody>
          <a:bodyPr vert="horz" wrap="square" lIns="0" tIns="13092" rIns="0" bIns="0" rtlCol="0">
            <a:spAutoFit/>
          </a:bodyPr>
          <a:lstStyle/>
          <a:p>
            <a:pPr marL="15403" marR="6161">
              <a:lnSpc>
                <a:spcPct val="100600"/>
              </a:lnSpc>
              <a:spcBef>
                <a:spcPts val="103"/>
              </a:spcBef>
            </a:pPr>
            <a:r>
              <a:rPr sz="4972" spc="-12" dirty="0">
                <a:solidFill>
                  <a:srgbClr val="232C34"/>
                </a:solidFill>
                <a:latin typeface="Museo Sans Cyrillic 500"/>
                <a:cs typeface="Arial"/>
              </a:rPr>
              <a:t>Компьютер, планшет  </a:t>
            </a:r>
            <a:r>
              <a:rPr sz="4972" spc="6" dirty="0">
                <a:solidFill>
                  <a:srgbClr val="232C34"/>
                </a:solidFill>
                <a:latin typeface="Museo Sans Cyrillic 500"/>
                <a:cs typeface="Arial"/>
              </a:rPr>
              <a:t>или</a:t>
            </a:r>
            <a:r>
              <a:rPr sz="4972" spc="-1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972" spc="-24" dirty="0">
                <a:solidFill>
                  <a:srgbClr val="232C34"/>
                </a:solidFill>
                <a:latin typeface="Museo Sans Cyrillic 500"/>
                <a:cs typeface="Arial"/>
              </a:rPr>
              <a:t>телефон</a:t>
            </a:r>
            <a:endParaRPr sz="4972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3933" y="7502850"/>
            <a:ext cx="6155642" cy="2697354"/>
          </a:xfrm>
          <a:prstGeom prst="rect">
            <a:avLst/>
          </a:prstGeom>
        </p:spPr>
        <p:txBody>
          <a:bodyPr vert="horz" wrap="square" lIns="0" tIns="19253" rIns="0" bIns="0" rtlCol="0">
            <a:spAutoFit/>
          </a:bodyPr>
          <a:lstStyle/>
          <a:p>
            <a:pPr marL="15403" marR="6161">
              <a:lnSpc>
                <a:spcPct val="100400"/>
              </a:lnSpc>
              <a:spcBef>
                <a:spcPts val="152"/>
              </a:spcBef>
            </a:pPr>
            <a:r>
              <a:rPr sz="3456" spc="-6" dirty="0">
                <a:solidFill>
                  <a:srgbClr val="232C34"/>
                </a:solidFill>
                <a:latin typeface="Museo Sans Cyrillic 500"/>
                <a:cs typeface="Arial"/>
              </a:rPr>
              <a:t>Преподаватель </a:t>
            </a:r>
            <a:r>
              <a:rPr sz="3456" spc="-12" dirty="0">
                <a:solidFill>
                  <a:srgbClr val="232C34"/>
                </a:solidFill>
                <a:latin typeface="Museo Sans Cyrillic 500"/>
                <a:cs typeface="Arial"/>
              </a:rPr>
              <a:t>может </a:t>
            </a:r>
            <a:r>
              <a:rPr sz="3456" spc="6" dirty="0">
                <a:solidFill>
                  <a:srgbClr val="232C34"/>
                </a:solidFill>
                <a:latin typeface="Museo Sans Cyrillic 500"/>
                <a:cs typeface="Arial"/>
              </a:rPr>
              <a:t>задать  </a:t>
            </a:r>
            <a:r>
              <a:rPr sz="3517" spc="-18" dirty="0">
                <a:solidFill>
                  <a:srgbClr val="232C34"/>
                </a:solidFill>
                <a:latin typeface="Museo Sans Cyrillic 500"/>
                <a:cs typeface="Arial"/>
              </a:rPr>
              <a:t>домашнее </a:t>
            </a:r>
            <a:r>
              <a:rPr sz="3517" spc="-12" dirty="0">
                <a:solidFill>
                  <a:srgbClr val="232C34"/>
                </a:solidFill>
                <a:latin typeface="Museo Sans Cyrillic 500"/>
                <a:cs typeface="Arial"/>
              </a:rPr>
              <a:t>задание </a:t>
            </a:r>
            <a:r>
              <a:rPr sz="3517" spc="-6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3517" spc="-36" dirty="0">
                <a:solidFill>
                  <a:srgbClr val="232C34"/>
                </a:solidFill>
                <a:latin typeface="Museo Sans Cyrillic 500"/>
                <a:cs typeface="Arial"/>
              </a:rPr>
              <a:t>один  </a:t>
            </a:r>
            <a:r>
              <a:rPr sz="3456" spc="30" dirty="0">
                <a:solidFill>
                  <a:srgbClr val="232C34"/>
                </a:solidFill>
                <a:latin typeface="Museo Sans Cyrillic 500"/>
                <a:cs typeface="Arial"/>
              </a:rPr>
              <a:t>клик. </a:t>
            </a:r>
            <a:r>
              <a:rPr sz="3456" spc="12" dirty="0">
                <a:solidFill>
                  <a:srgbClr val="232C34"/>
                </a:solidFill>
                <a:latin typeface="Museo Sans Cyrillic 500"/>
                <a:cs typeface="Arial"/>
              </a:rPr>
              <a:t>Система</a:t>
            </a:r>
            <a:r>
              <a:rPr sz="3456" spc="-10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3456" spc="6" dirty="0">
                <a:solidFill>
                  <a:srgbClr val="232C34"/>
                </a:solidFill>
                <a:latin typeface="Museo Sans Cyrillic 500"/>
                <a:cs typeface="Arial"/>
              </a:rPr>
              <a:t>автоматически  </a:t>
            </a:r>
            <a:r>
              <a:rPr sz="3517" spc="-18" dirty="0">
                <a:solidFill>
                  <a:srgbClr val="232C34"/>
                </a:solidFill>
                <a:latin typeface="Museo Sans Cyrillic 500"/>
                <a:cs typeface="Arial"/>
              </a:rPr>
              <a:t>проверит работу </a:t>
            </a:r>
            <a:r>
              <a:rPr sz="3517" spc="-12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3517" spc="-18" dirty="0">
                <a:solidFill>
                  <a:srgbClr val="232C34"/>
                </a:solidFill>
                <a:latin typeface="Museo Sans Cyrillic 500"/>
                <a:cs typeface="Arial"/>
              </a:rPr>
              <a:t>выставит  </a:t>
            </a:r>
            <a:r>
              <a:rPr sz="3456" spc="12" dirty="0">
                <a:solidFill>
                  <a:srgbClr val="232C34"/>
                </a:solidFill>
                <a:latin typeface="Museo Sans Cyrillic 500"/>
                <a:cs typeface="Arial"/>
              </a:rPr>
              <a:t>оценки.</a:t>
            </a:r>
            <a:endParaRPr sz="3456">
              <a:latin typeface="Museo Sans Cyrillic 500"/>
              <a:cs typeface="Arial"/>
            </a:endParaRPr>
          </a:p>
        </p:txBody>
      </p:sp>
      <p:pic>
        <p:nvPicPr>
          <p:cNvPr id="8" name="Рисунок 7" descr="Изображение выглядит как человек, внутренний, ноутбу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C006F45D-7166-477E-88CE-CF6EF0DC3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42" y="1925323"/>
            <a:ext cx="14786480" cy="986535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9814" y="1"/>
            <a:ext cx="10353616" cy="13715230"/>
          </a:xfrm>
          <a:custGeom>
            <a:avLst/>
            <a:gdLst/>
            <a:ahLst/>
            <a:cxnLst/>
            <a:rect l="l" t="t" r="r" b="b"/>
            <a:pathLst>
              <a:path w="8536940" h="11308715">
                <a:moveTo>
                  <a:pt x="8536703" y="0"/>
                </a:moveTo>
                <a:lnTo>
                  <a:pt x="0" y="0"/>
                </a:lnTo>
                <a:lnTo>
                  <a:pt x="0" y="11308549"/>
                </a:lnTo>
                <a:lnTo>
                  <a:pt x="8536703" y="11308549"/>
                </a:lnTo>
                <a:lnTo>
                  <a:pt x="8536703" y="0"/>
                </a:lnTo>
                <a:close/>
              </a:path>
            </a:pathLst>
          </a:custGeom>
          <a:solidFill>
            <a:srgbClr val="F1F5FB"/>
          </a:solid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682" y="819643"/>
            <a:ext cx="6750952" cy="1429387"/>
          </a:xfrm>
          <a:prstGeom prst="rect">
            <a:avLst/>
          </a:prstGeom>
        </p:spPr>
        <p:txBody>
          <a:bodyPr vert="horz" wrap="square" lIns="0" tIns="2002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58"/>
              </a:spcBef>
            </a:pPr>
            <a:r>
              <a:rPr sz="9157" spc="12" dirty="0">
                <a:latin typeface="Museo Sans Cyrillic 500"/>
                <a:cs typeface="Arial"/>
              </a:rPr>
              <a:t>Для</a:t>
            </a:r>
            <a:r>
              <a:rPr sz="9157" spc="-61" dirty="0">
                <a:latin typeface="Museo Sans Cyrillic 500"/>
                <a:cs typeface="Arial"/>
              </a:rPr>
              <a:t> </a:t>
            </a:r>
            <a:r>
              <a:rPr sz="9157" spc="-42" dirty="0">
                <a:latin typeface="Museo Sans Cyrillic 500"/>
                <a:cs typeface="Arial"/>
              </a:rPr>
              <a:t>учителя</a:t>
            </a:r>
            <a:endParaRPr sz="9157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98837" y="3841824"/>
            <a:ext cx="5806004" cy="2479826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Сокращение</a:t>
            </a:r>
            <a:r>
              <a:rPr sz="4002" spc="-12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временных  </a:t>
            </a:r>
            <a:r>
              <a:rPr sz="4002" spc="-36" dirty="0">
                <a:solidFill>
                  <a:srgbClr val="232C34"/>
                </a:solidFill>
                <a:latin typeface="Museo Sans Cyrillic 500"/>
                <a:cs typeface="Arial"/>
              </a:rPr>
              <a:t>затрат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пользу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реализации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творческого  потенциала.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120" y="3844618"/>
            <a:ext cx="4113260" cy="2504833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1263010"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А</a:t>
            </a:r>
            <a:r>
              <a:rPr sz="4002" spc="30" dirty="0">
                <a:solidFill>
                  <a:srgbClr val="232C34"/>
                </a:solidFill>
                <a:latin typeface="Museo Sans Cyrillic 500"/>
                <a:cs typeface="Arial"/>
              </a:rPr>
              <a:t>кт</a:t>
            </a:r>
            <a:r>
              <a:rPr sz="4002" spc="-61" dirty="0">
                <a:solidFill>
                  <a:srgbClr val="232C34"/>
                </a:solidFill>
                <a:latin typeface="Museo Sans Cyrillic 500"/>
                <a:cs typeface="Arial"/>
              </a:rPr>
              <a:t>у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альные 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материалы</a:t>
            </a:r>
            <a:endParaRPr sz="4002">
              <a:latin typeface="Museo Sans Cyrillic 500"/>
              <a:cs typeface="Arial"/>
            </a:endParaRPr>
          </a:p>
          <a:p>
            <a:pPr marL="15403" marR="6161">
              <a:lnSpc>
                <a:spcPts val="4803"/>
              </a:lnSpc>
              <a:spcBef>
                <a:spcPts val="152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упражнения,  </a:t>
            </a: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входящие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sz="4002" spc="-5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УМК.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120" y="10841446"/>
            <a:ext cx="4532980" cy="1863311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lnSpc>
                <a:spcPts val="4803"/>
              </a:lnSpc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Комплекс</a:t>
            </a:r>
            <a:endParaRPr sz="4002">
              <a:latin typeface="Museo Sans Cyrillic 500"/>
              <a:cs typeface="Arial"/>
            </a:endParaRPr>
          </a:p>
          <a:p>
            <a:pPr marL="15403">
              <a:lnSpc>
                <a:spcPts val="4803"/>
              </a:lnSpc>
            </a:pP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инструментов</a:t>
            </a:r>
            <a:endParaRPr sz="4002">
              <a:latin typeface="Museo Sans Cyrillic 500"/>
              <a:cs typeface="Arial"/>
            </a:endParaRPr>
          </a:p>
          <a:p>
            <a:pPr marL="15403"/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для</a:t>
            </a:r>
            <a:r>
              <a:rPr sz="4002" spc="-6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преподавания.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2120" y="7651302"/>
            <a:ext cx="4794824" cy="1863953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Автоматическая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проверка</a:t>
            </a:r>
            <a:r>
              <a:rPr sz="4002" spc="-10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домашних  заданий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</a:t>
            </a:r>
            <a:r>
              <a:rPr sz="4002" spc="-4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тестов.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215" y="7603504"/>
            <a:ext cx="5547240" cy="1863953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Материалы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для  </a:t>
            </a:r>
            <a:r>
              <a:rPr sz="4002" spc="-42" dirty="0">
                <a:solidFill>
                  <a:srgbClr val="232C34"/>
                </a:solidFill>
                <a:latin typeface="Museo Sans Cyrillic 500"/>
                <a:cs typeface="Arial"/>
              </a:rPr>
              <a:t>подготовки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к ЕГЭ, ОГЭ, 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НИКО,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200" dirty="0">
                <a:solidFill>
                  <a:srgbClr val="232C34"/>
                </a:solidFill>
                <a:latin typeface="Museo Sans Cyrillic 500"/>
                <a:cs typeface="Arial"/>
              </a:rPr>
              <a:t>ВПР.</a:t>
            </a:r>
            <a:endParaRPr sz="4002" dirty="0">
              <a:latin typeface="Museo Sans Cyrillic 50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19191" y="643082"/>
            <a:ext cx="8862961" cy="13071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4554" y="10784426"/>
            <a:ext cx="5547241" cy="1863953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Встроенный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механизм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защиты </a:t>
            </a:r>
            <a:r>
              <a:rPr sz="4002" spc="-49" dirty="0" err="1">
                <a:solidFill>
                  <a:srgbClr val="232C34"/>
                </a:solidFill>
                <a:latin typeface="Museo Sans Cyrillic 500"/>
                <a:cs typeface="Arial"/>
              </a:rPr>
              <a:t>от</a:t>
            </a:r>
            <a:r>
              <a:rPr sz="4002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6" dirty="0" err="1">
                <a:solidFill>
                  <a:srgbClr val="232C34"/>
                </a:solidFill>
                <a:latin typeface="Museo Sans Cyrillic 500"/>
                <a:cs typeface="Arial"/>
              </a:rPr>
              <a:t>списывания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 из </a:t>
            </a:r>
            <a:r>
              <a:rPr sz="4002" spc="-42" dirty="0">
                <a:solidFill>
                  <a:srgbClr val="232C34"/>
                </a:solidFill>
                <a:latin typeface="Museo Sans Cyrillic 500"/>
                <a:cs typeface="Arial"/>
              </a:rPr>
              <a:t>баз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домашних  заданий.</a:t>
            </a:r>
            <a:endParaRPr sz="4002" dirty="0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9814" y="1"/>
            <a:ext cx="10353616" cy="13715230"/>
          </a:xfrm>
          <a:custGeom>
            <a:avLst/>
            <a:gdLst/>
            <a:ahLst/>
            <a:cxnLst/>
            <a:rect l="l" t="t" r="r" b="b"/>
            <a:pathLst>
              <a:path w="8536940" h="11308715">
                <a:moveTo>
                  <a:pt x="8536703" y="0"/>
                </a:moveTo>
                <a:lnTo>
                  <a:pt x="0" y="0"/>
                </a:lnTo>
                <a:lnTo>
                  <a:pt x="0" y="11308549"/>
                </a:lnTo>
                <a:lnTo>
                  <a:pt x="8536703" y="11308549"/>
                </a:lnTo>
                <a:lnTo>
                  <a:pt x="8536703" y="0"/>
                </a:lnTo>
                <a:close/>
              </a:path>
            </a:pathLst>
          </a:custGeom>
          <a:solidFill>
            <a:srgbClr val="F1F5FB"/>
          </a:solid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682" y="819643"/>
            <a:ext cx="6786378" cy="1429387"/>
          </a:xfrm>
          <a:prstGeom prst="rect">
            <a:avLst/>
          </a:prstGeom>
        </p:spPr>
        <p:txBody>
          <a:bodyPr vert="horz" wrap="square" lIns="0" tIns="2002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58"/>
              </a:spcBef>
            </a:pPr>
            <a:r>
              <a:rPr sz="9157" spc="12" dirty="0">
                <a:latin typeface="Museo Sans Cyrillic 500"/>
                <a:cs typeface="Arial"/>
              </a:rPr>
              <a:t>Для</a:t>
            </a:r>
            <a:r>
              <a:rPr sz="9157" spc="-42" dirty="0">
                <a:latin typeface="Museo Sans Cyrillic 500"/>
                <a:cs typeface="Arial"/>
              </a:rPr>
              <a:t> </a:t>
            </a:r>
            <a:r>
              <a:rPr sz="9157" spc="42" dirty="0">
                <a:latin typeface="Museo Sans Cyrillic 500"/>
                <a:cs typeface="Arial"/>
              </a:rPr>
              <a:t>ученика</a:t>
            </a:r>
            <a:endParaRPr sz="9157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121" y="3968943"/>
            <a:ext cx="4288849" cy="1863953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Ученик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центре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обр</a:t>
            </a:r>
            <a:r>
              <a:rPr sz="4002" spc="-42" dirty="0">
                <a:solidFill>
                  <a:srgbClr val="232C34"/>
                </a:solidFill>
                <a:latin typeface="Museo Sans Cyrillic 500"/>
                <a:cs typeface="Arial"/>
              </a:rPr>
              <a:t>аз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о</a:t>
            </a:r>
            <a:r>
              <a:rPr sz="4002" spc="-42" dirty="0">
                <a:solidFill>
                  <a:srgbClr val="232C34"/>
                </a:solidFill>
                <a:latin typeface="Museo Sans Cyrillic 500"/>
                <a:cs typeface="Arial"/>
              </a:rPr>
              <a:t>в</a:t>
            </a:r>
            <a:r>
              <a:rPr sz="4002" spc="-97" dirty="0">
                <a:solidFill>
                  <a:srgbClr val="232C34"/>
                </a:solidFill>
                <a:latin typeface="Museo Sans Cyrillic 500"/>
                <a:cs typeface="Arial"/>
              </a:rPr>
              <a:t>а</a:t>
            </a:r>
            <a:r>
              <a:rPr sz="4002" spc="-61" dirty="0">
                <a:solidFill>
                  <a:srgbClr val="232C34"/>
                </a:solidFill>
                <a:latin typeface="Museo Sans Cyrillic 500"/>
                <a:cs typeface="Arial"/>
              </a:rPr>
              <a:t>т</a:t>
            </a:r>
            <a:r>
              <a:rPr sz="4002" spc="-146" dirty="0">
                <a:solidFill>
                  <a:srgbClr val="232C34"/>
                </a:solidFill>
                <a:latin typeface="Museo Sans Cyrillic 500"/>
                <a:cs typeface="Arial"/>
              </a:rPr>
              <a:t>е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ль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н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о</a:t>
            </a:r>
            <a:r>
              <a:rPr sz="4002" spc="-97" dirty="0">
                <a:solidFill>
                  <a:srgbClr val="232C34"/>
                </a:solidFill>
                <a:latin typeface="Museo Sans Cyrillic 500"/>
                <a:cs typeface="Arial"/>
              </a:rPr>
              <a:t>г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о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процесса.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8836" y="3971735"/>
            <a:ext cx="6250368" cy="1863953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Встроенные</a:t>
            </a:r>
            <a:r>
              <a:rPr sz="4002" spc="-11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аудирование,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грамматика,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письмо,  словарь и</a:t>
            </a:r>
            <a:r>
              <a:rPr sz="4002" spc="-6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чтение.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121" y="10002618"/>
            <a:ext cx="4433633" cy="124807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Игровые</a:t>
            </a:r>
            <a:r>
              <a:rPr sz="4002" spc="-6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механики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для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обучения.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8836" y="10002618"/>
            <a:ext cx="5994685" cy="124807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Возможность</a:t>
            </a:r>
            <a:r>
              <a:rPr sz="4002" spc="-152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удаленного 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обучения</a:t>
            </a:r>
            <a:r>
              <a:rPr sz="4002" spc="-36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учеников.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2121" y="7295601"/>
            <a:ext cx="3697390" cy="124807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Ин</a:t>
            </a:r>
            <a:r>
              <a:rPr sz="4002" spc="-67" dirty="0">
                <a:solidFill>
                  <a:srgbClr val="232C34"/>
                </a:solidFill>
                <a:latin typeface="Museo Sans Cyrillic 500"/>
                <a:cs typeface="Arial"/>
              </a:rPr>
              <a:t>т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ера</a:t>
            </a:r>
            <a:r>
              <a:rPr sz="4002" spc="49" dirty="0">
                <a:solidFill>
                  <a:srgbClr val="232C34"/>
                </a:solidFill>
                <a:latin typeface="Museo Sans Cyrillic 500"/>
                <a:cs typeface="Arial"/>
              </a:rPr>
              <a:t>к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т</a:t>
            </a: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и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вный  </a:t>
            </a:r>
            <a:r>
              <a:rPr sz="4002" spc="-79" dirty="0">
                <a:solidFill>
                  <a:srgbClr val="232C34"/>
                </a:solidFill>
                <a:latin typeface="Museo Sans Cyrillic 500"/>
                <a:cs typeface="Arial"/>
              </a:rPr>
              <a:t>формат.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1214" y="7247801"/>
            <a:ext cx="6197999" cy="124807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Обучение </a:t>
            </a:r>
            <a:r>
              <a:rPr sz="4002" spc="-49" dirty="0">
                <a:solidFill>
                  <a:srgbClr val="232C34"/>
                </a:solidFill>
                <a:latin typeface="Museo Sans Cyrillic 500"/>
                <a:cs typeface="Arial"/>
              </a:rPr>
              <a:t>без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привязки </a:t>
            </a:r>
            <a:r>
              <a:rPr sz="4002" spc="18" dirty="0">
                <a:solidFill>
                  <a:srgbClr val="232C34"/>
                </a:solidFill>
                <a:latin typeface="Museo Sans Cyrillic 500"/>
                <a:cs typeface="Arial"/>
              </a:rPr>
              <a:t>ко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времени и</a:t>
            </a:r>
            <a:r>
              <a:rPr sz="4002" spc="-4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61" dirty="0">
                <a:solidFill>
                  <a:srgbClr val="232C34"/>
                </a:solidFill>
                <a:latin typeface="Museo Sans Cyrillic 500"/>
                <a:cs typeface="Arial"/>
              </a:rPr>
              <a:t>месту.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29074" y="1953631"/>
            <a:ext cx="9591382" cy="980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9814" y="1"/>
            <a:ext cx="10353616" cy="13715230"/>
          </a:xfrm>
          <a:custGeom>
            <a:avLst/>
            <a:gdLst/>
            <a:ahLst/>
            <a:cxnLst/>
            <a:rect l="l" t="t" r="r" b="b"/>
            <a:pathLst>
              <a:path w="8536940" h="11308715">
                <a:moveTo>
                  <a:pt x="8536703" y="0"/>
                </a:moveTo>
                <a:lnTo>
                  <a:pt x="0" y="0"/>
                </a:lnTo>
                <a:lnTo>
                  <a:pt x="0" y="11308549"/>
                </a:lnTo>
                <a:lnTo>
                  <a:pt x="8536703" y="11308549"/>
                </a:lnTo>
                <a:lnTo>
                  <a:pt x="8536703" y="0"/>
                </a:lnTo>
                <a:close/>
              </a:path>
            </a:pathLst>
          </a:custGeom>
          <a:solidFill>
            <a:srgbClr val="F1F5FB"/>
          </a:solid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20508" y="2106020"/>
            <a:ext cx="9231743" cy="10228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9683" y="819643"/>
            <a:ext cx="7507989" cy="1429387"/>
          </a:xfrm>
          <a:prstGeom prst="rect">
            <a:avLst/>
          </a:prstGeom>
        </p:spPr>
        <p:txBody>
          <a:bodyPr vert="horz" wrap="square" lIns="0" tIns="2002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58"/>
              </a:spcBef>
            </a:pPr>
            <a:r>
              <a:rPr sz="9157" spc="12" dirty="0">
                <a:latin typeface="Museo Sans Cyrillic 500"/>
                <a:cs typeface="Arial"/>
              </a:rPr>
              <a:t>Для</a:t>
            </a:r>
            <a:r>
              <a:rPr sz="9157" spc="-55" dirty="0">
                <a:latin typeface="Museo Sans Cyrillic 500"/>
                <a:cs typeface="Arial"/>
              </a:rPr>
              <a:t> </a:t>
            </a:r>
            <a:r>
              <a:rPr sz="9157" spc="-67" dirty="0">
                <a:latin typeface="Museo Sans Cyrillic 500"/>
                <a:cs typeface="Arial"/>
              </a:rPr>
              <a:t>родителя</a:t>
            </a:r>
            <a:endParaRPr sz="9157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120" y="3968942"/>
            <a:ext cx="4266515" cy="3095700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Следит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за 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прогрессом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успеваемостью 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ребёнка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4002" spc="-36" dirty="0">
                <a:solidFill>
                  <a:srgbClr val="232C34"/>
                </a:solidFill>
                <a:latin typeface="Museo Sans Cyrillic 500"/>
                <a:cs typeface="Arial"/>
              </a:rPr>
              <a:t>всегда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курсе новых</a:t>
            </a:r>
            <a:r>
              <a:rPr sz="4002" spc="-11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ДЗ</a:t>
            </a:r>
            <a:r>
              <a:rPr sz="4002" spc="6" dirty="0">
                <a:latin typeface="Museo Sans Cyrillic 500"/>
                <a:cs typeface="Arial"/>
              </a:rPr>
              <a:t>.</a:t>
            </a:r>
            <a:endParaRPr sz="4002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8837" y="3993959"/>
            <a:ext cx="6468315" cy="2479826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Просмотр 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развлекательного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контента  замещается 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образовательным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процессом.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2120" y="8209631"/>
            <a:ext cx="3947682" cy="1863953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Легко</a:t>
            </a:r>
            <a:r>
              <a:rPr sz="4002" spc="-9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оценивает  </a:t>
            </a: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вовлеченность 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ребёнка.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214" y="8161807"/>
            <a:ext cx="5979283" cy="2479506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Экономит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средства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  время /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подготовка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к</a:t>
            </a:r>
            <a:r>
              <a:rPr sz="4002" spc="-9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ЕГЭ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 ОГЭ </a:t>
            </a:r>
            <a:r>
              <a:rPr sz="4002" spc="-49" dirty="0">
                <a:solidFill>
                  <a:srgbClr val="232C34"/>
                </a:solidFill>
                <a:latin typeface="Museo Sans Cyrillic 500"/>
                <a:cs typeface="Arial"/>
              </a:rPr>
              <a:t>без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поиска</a:t>
            </a:r>
            <a:endParaRPr sz="4002">
              <a:latin typeface="Museo Sans Cyrillic 500"/>
              <a:cs typeface="Arial"/>
            </a:endParaRPr>
          </a:p>
          <a:p>
            <a:pPr marL="15403">
              <a:lnSpc>
                <a:spcPts val="4795"/>
              </a:lnSpc>
            </a:pP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репетитора.</a:t>
            </a:r>
            <a:endParaRPr sz="4002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8820311-7804-42FF-BB8D-20AA0DF9E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58" y="937874"/>
            <a:ext cx="15088417" cy="123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381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291" y="995512"/>
            <a:ext cx="18412248" cy="2723362"/>
          </a:xfrm>
          <a:prstGeom prst="rect">
            <a:avLst/>
          </a:prstGeom>
        </p:spPr>
        <p:txBody>
          <a:bodyPr vert="horz" wrap="square" lIns="0" tIns="16943" rIns="0" bIns="0" rtlCol="0" anchor="ctr">
            <a:spAutoFit/>
          </a:bodyPr>
          <a:lstStyle/>
          <a:p>
            <a:pPr marL="15403" marR="6161">
              <a:lnSpc>
                <a:spcPct val="100000"/>
              </a:lnSpc>
              <a:spcBef>
                <a:spcPts val="133"/>
              </a:spcBef>
            </a:pPr>
            <a:r>
              <a:rPr spc="-18" dirty="0">
                <a:latin typeface="Museo Sans Cyrillic 500"/>
                <a:cs typeface="Arial"/>
              </a:rPr>
              <a:t>Обучаем, </a:t>
            </a:r>
            <a:r>
              <a:rPr spc="-30" dirty="0">
                <a:latin typeface="Museo Sans Cyrillic 500"/>
                <a:cs typeface="Arial"/>
              </a:rPr>
              <a:t>тестируем, </a:t>
            </a:r>
            <a:r>
              <a:rPr spc="-12" dirty="0">
                <a:latin typeface="Museo Sans Cyrillic 500"/>
                <a:cs typeface="Arial"/>
              </a:rPr>
              <a:t>анализируем.  </a:t>
            </a:r>
            <a:r>
              <a:rPr spc="-24" dirty="0">
                <a:latin typeface="Museo Sans Cyrillic 500"/>
                <a:cs typeface="Arial"/>
              </a:rPr>
              <a:t>Это</a:t>
            </a:r>
            <a:r>
              <a:rPr spc="-30" dirty="0">
                <a:latin typeface="Museo Sans Cyrillic 500"/>
                <a:cs typeface="Arial"/>
              </a:rPr>
              <a:t> бесплатно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0292" y="5187803"/>
            <a:ext cx="7018187" cy="1458086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91"/>
              </a:spcBef>
            </a:pPr>
            <a:r>
              <a:rPr sz="5397" dirty="0">
                <a:solidFill>
                  <a:srgbClr val="2A70F7"/>
                </a:solidFill>
                <a:latin typeface="Museo Sans Cyrillic 500"/>
                <a:cs typeface="Segoe UI Symbol"/>
              </a:rPr>
              <a:t>➜ </a:t>
            </a:r>
            <a:r>
              <a:rPr sz="4002" spc="-12" dirty="0">
                <a:latin typeface="Museo Sans Cyrillic 500"/>
                <a:cs typeface="Arial"/>
              </a:rPr>
              <a:t>Обучаем</a:t>
            </a:r>
            <a:r>
              <a:rPr sz="4002" spc="-109" dirty="0">
                <a:latin typeface="Museo Sans Cyrillic 500"/>
                <a:cs typeface="Arial"/>
              </a:rPr>
              <a:t> </a:t>
            </a:r>
            <a:r>
              <a:rPr sz="4002" spc="-30" dirty="0">
                <a:latin typeface="Museo Sans Cyrillic 500"/>
                <a:cs typeface="Arial"/>
              </a:rPr>
              <a:t>преподавателей  </a:t>
            </a:r>
            <a:r>
              <a:rPr sz="4002" spc="-18" dirty="0">
                <a:latin typeface="Museo Sans Cyrillic 500"/>
                <a:cs typeface="Arial"/>
              </a:rPr>
              <a:t>использованию</a:t>
            </a:r>
            <a:r>
              <a:rPr sz="4002" spc="-55" dirty="0">
                <a:latin typeface="Museo Sans Cyrillic 500"/>
                <a:cs typeface="Arial"/>
              </a:rPr>
              <a:t> </a:t>
            </a:r>
            <a:r>
              <a:rPr sz="4002" spc="-18" dirty="0">
                <a:latin typeface="Museo Sans Cyrillic 500"/>
                <a:cs typeface="Arial"/>
              </a:rPr>
              <a:t>платформы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291" y="7175213"/>
            <a:ext cx="6965048" cy="3345943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5403" marR="6161">
              <a:lnSpc>
                <a:spcPct val="100600"/>
              </a:lnSpc>
              <a:spcBef>
                <a:spcPts val="115"/>
              </a:spcBef>
            </a:pP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Нам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важно, 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чтобы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процесс  внедрения 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цифровой  </a:t>
            </a:r>
            <a:r>
              <a:rPr sz="3578" spc="-24" dirty="0">
                <a:solidFill>
                  <a:srgbClr val="7E7E7E"/>
                </a:solidFill>
                <a:latin typeface="Museo Sans Cyrillic 500"/>
                <a:cs typeface="Arial"/>
              </a:rPr>
              <a:t>образовательной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среды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был  </a:t>
            </a:r>
            <a:r>
              <a:rPr sz="3578" spc="6" dirty="0">
                <a:solidFill>
                  <a:srgbClr val="7E7E7E"/>
                </a:solidFill>
                <a:latin typeface="Museo Sans Cyrillic 500"/>
                <a:cs typeface="Arial"/>
              </a:rPr>
              <a:t>комфортным,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поэтому</a:t>
            </a:r>
            <a:r>
              <a:rPr sz="3578" spc="-115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проводим  очные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и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 дистанционные</a:t>
            </a:r>
            <a:endParaRPr sz="3578">
              <a:latin typeface="Museo Sans Cyrillic 500"/>
              <a:cs typeface="Arial"/>
            </a:endParaRPr>
          </a:p>
          <a:p>
            <a:pPr marL="15403">
              <a:spcBef>
                <a:spcPts val="24"/>
              </a:spcBef>
            </a:pPr>
            <a:r>
              <a:rPr sz="3578" spc="-12" dirty="0">
                <a:solidFill>
                  <a:srgbClr val="7E7E7E"/>
                </a:solidFill>
                <a:latin typeface="Museo Sans Cyrillic 500"/>
                <a:cs typeface="Arial"/>
              </a:rPr>
              <a:t>обучения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для</a:t>
            </a:r>
            <a:r>
              <a:rPr sz="3578" spc="18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spc="-24" dirty="0">
                <a:solidFill>
                  <a:srgbClr val="7E7E7E"/>
                </a:solidFill>
                <a:latin typeface="Museo Sans Cyrillic 500"/>
                <a:cs typeface="Arial"/>
              </a:rPr>
              <a:t>преподавателей.</a:t>
            </a:r>
            <a:endParaRPr sz="3578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5819" y="5166418"/>
            <a:ext cx="6688572" cy="1458086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15403" marR="6161">
              <a:lnSpc>
                <a:spcPct val="100499"/>
              </a:lnSpc>
              <a:spcBef>
                <a:spcPts val="91"/>
              </a:spcBef>
            </a:pPr>
            <a:r>
              <a:rPr sz="5397" dirty="0">
                <a:solidFill>
                  <a:srgbClr val="2A70F7"/>
                </a:solidFill>
                <a:latin typeface="Museo Sans Cyrillic 500"/>
                <a:cs typeface="Segoe UI Symbol"/>
              </a:rPr>
              <a:t>➜ </a:t>
            </a:r>
            <a:r>
              <a:rPr sz="4002" spc="-18" dirty="0">
                <a:latin typeface="Museo Sans Cyrillic 500"/>
                <a:cs typeface="Arial"/>
              </a:rPr>
              <a:t>Проводим </a:t>
            </a:r>
            <a:r>
              <a:rPr sz="4002" spc="-12" dirty="0">
                <a:latin typeface="Museo Sans Cyrillic 500"/>
                <a:cs typeface="Arial"/>
              </a:rPr>
              <a:t>тестирование  </a:t>
            </a:r>
            <a:r>
              <a:rPr sz="4002" dirty="0">
                <a:latin typeface="Museo Sans Cyrillic 500"/>
                <a:cs typeface="Arial"/>
              </a:rPr>
              <a:t>учеников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5819" y="7154515"/>
            <a:ext cx="6692422" cy="5543917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5403" marR="1196009">
              <a:lnSpc>
                <a:spcPct val="100600"/>
              </a:lnSpc>
              <a:spcBef>
                <a:spcPts val="115"/>
              </a:spcBef>
            </a:pP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Чтобы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сформировать  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статистику </a:t>
            </a:r>
            <a:r>
              <a:rPr sz="3578" spc="-12" dirty="0">
                <a:solidFill>
                  <a:srgbClr val="7E7E7E"/>
                </a:solidFill>
                <a:latin typeface="Museo Sans Cyrillic 500"/>
                <a:cs typeface="Arial"/>
              </a:rPr>
              <a:t>уровня</a:t>
            </a:r>
            <a:r>
              <a:rPr sz="3578" spc="-36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spc="6" dirty="0">
                <a:solidFill>
                  <a:srgbClr val="7E7E7E"/>
                </a:solidFill>
                <a:latin typeface="Museo Sans Cyrillic 500"/>
                <a:cs typeface="Arial"/>
              </a:rPr>
              <a:t>знаний</a:t>
            </a:r>
            <a:endParaRPr sz="3578">
              <a:latin typeface="Museo Sans Cyrillic 500"/>
              <a:cs typeface="Arial"/>
            </a:endParaRPr>
          </a:p>
          <a:p>
            <a:pPr marL="15403" marR="165578">
              <a:lnSpc>
                <a:spcPct val="100600"/>
              </a:lnSpc>
              <a:spcBef>
                <a:spcPts val="6"/>
              </a:spcBef>
            </a:pPr>
            <a:r>
              <a:rPr sz="3578" spc="6" dirty="0">
                <a:solidFill>
                  <a:srgbClr val="7E7E7E"/>
                </a:solidFill>
                <a:latin typeface="Museo Sans Cyrillic 500"/>
                <a:cs typeface="Arial"/>
              </a:rPr>
              <a:t>учеников, </a:t>
            </a:r>
            <a:r>
              <a:rPr sz="3578" spc="-12" dirty="0">
                <a:solidFill>
                  <a:srgbClr val="7E7E7E"/>
                </a:solidFill>
                <a:latin typeface="Museo Sans Cyrillic 500"/>
                <a:cs typeface="Arial"/>
              </a:rPr>
              <a:t>отследить</a:t>
            </a:r>
            <a:r>
              <a:rPr sz="3578" spc="-97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spc="18" dirty="0">
                <a:solidFill>
                  <a:srgbClr val="7E7E7E"/>
                </a:solidFill>
                <a:latin typeface="Museo Sans Cyrillic 500"/>
                <a:cs typeface="Arial"/>
              </a:rPr>
              <a:t>динамику 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оценить</a:t>
            </a:r>
            <a:r>
              <a:rPr sz="3578" spc="-36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эффективность</a:t>
            </a:r>
            <a:endParaRPr sz="3578">
              <a:latin typeface="Museo Sans Cyrillic 500"/>
              <a:cs typeface="Arial"/>
            </a:endParaRPr>
          </a:p>
          <a:p>
            <a:pPr marL="15403" marR="532929">
              <a:lnSpc>
                <a:spcPts val="4318"/>
              </a:lnSpc>
              <a:spcBef>
                <a:spcPts val="146"/>
              </a:spcBef>
            </a:pP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проекта,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мы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проводим  тестирование </a:t>
            </a:r>
            <a:r>
              <a:rPr sz="3578" spc="-12" dirty="0">
                <a:solidFill>
                  <a:srgbClr val="7E7E7E"/>
                </a:solidFill>
                <a:latin typeface="Museo Sans Cyrillic 500"/>
                <a:cs typeface="Arial"/>
              </a:rPr>
              <a:t>перед </a:t>
            </a:r>
            <a:r>
              <a:rPr sz="3578" spc="-18" dirty="0">
                <a:solidFill>
                  <a:srgbClr val="7E7E7E"/>
                </a:solidFill>
                <a:latin typeface="Museo Sans Cyrillic 500"/>
                <a:cs typeface="Arial"/>
              </a:rPr>
              <a:t>стартом</a:t>
            </a:r>
            <a:endParaRPr sz="3578">
              <a:latin typeface="Museo Sans Cyrillic 500"/>
              <a:cs typeface="Arial"/>
            </a:endParaRPr>
          </a:p>
          <a:p>
            <a:pPr marL="15403" marR="6161">
              <a:lnSpc>
                <a:spcPts val="4318"/>
              </a:lnSpc>
              <a:spcBef>
                <a:spcPts val="6"/>
              </a:spcBef>
            </a:pPr>
            <a:r>
              <a:rPr sz="3578" spc="-12" dirty="0">
                <a:solidFill>
                  <a:srgbClr val="7E7E7E"/>
                </a:solidFill>
                <a:latin typeface="Museo Sans Cyrillic 500"/>
                <a:cs typeface="Arial"/>
              </a:rPr>
              <a:t>обучения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с 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цифровой  </a:t>
            </a:r>
            <a:r>
              <a:rPr sz="3578" spc="-24" dirty="0">
                <a:solidFill>
                  <a:srgbClr val="7E7E7E"/>
                </a:solidFill>
                <a:latin typeface="Museo Sans Cyrillic 500"/>
                <a:cs typeface="Arial"/>
              </a:rPr>
              <a:t>образовательной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средой</a:t>
            </a:r>
            <a:r>
              <a:rPr sz="3578" spc="36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Skyes</a:t>
            </a:r>
            <a:endParaRPr sz="3578">
              <a:latin typeface="Museo Sans Cyrillic 500"/>
              <a:cs typeface="Arial"/>
            </a:endParaRPr>
          </a:p>
          <a:p>
            <a:pPr marL="15403" marR="964200">
              <a:lnSpc>
                <a:spcPts val="4318"/>
              </a:lnSpc>
              <a:spcBef>
                <a:spcPts val="6"/>
              </a:spcBef>
            </a:pP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3578" spc="6" dirty="0">
                <a:solidFill>
                  <a:srgbClr val="7E7E7E"/>
                </a:solidFill>
                <a:latin typeface="Museo Sans Cyrillic 500"/>
                <a:cs typeface="Arial"/>
              </a:rPr>
              <a:t>по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завершению </a:t>
            </a:r>
            <a:r>
              <a:rPr sz="3578" spc="-12" dirty="0">
                <a:solidFill>
                  <a:srgbClr val="7E7E7E"/>
                </a:solidFill>
                <a:latin typeface="Museo Sans Cyrillic 500"/>
                <a:cs typeface="Arial"/>
              </a:rPr>
              <a:t>учебного  </a:t>
            </a:r>
            <a:r>
              <a:rPr sz="3578" spc="-24" dirty="0">
                <a:solidFill>
                  <a:srgbClr val="7E7E7E"/>
                </a:solidFill>
                <a:latin typeface="Museo Sans Cyrillic 500"/>
                <a:cs typeface="Arial"/>
              </a:rPr>
              <a:t>года.</a:t>
            </a:r>
            <a:endParaRPr sz="3578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51059" y="5187802"/>
            <a:ext cx="6050905" cy="846102"/>
          </a:xfrm>
          <a:prstGeom prst="rect">
            <a:avLst/>
          </a:prstGeom>
        </p:spPr>
        <p:txBody>
          <a:bodyPr vert="horz" wrap="square" lIns="0" tIns="15403" rIns="0" bIns="0" rtlCol="0">
            <a:spAutoFit/>
          </a:bodyPr>
          <a:lstStyle/>
          <a:p>
            <a:pPr marL="15403">
              <a:spcBef>
                <a:spcPts val="121"/>
              </a:spcBef>
            </a:pPr>
            <a:r>
              <a:rPr sz="5397" dirty="0">
                <a:solidFill>
                  <a:srgbClr val="2A70F7"/>
                </a:solidFill>
                <a:latin typeface="Museo Sans Cyrillic 500"/>
                <a:cs typeface="Segoe UI Symbol"/>
              </a:rPr>
              <a:t>➜ </a:t>
            </a:r>
            <a:r>
              <a:rPr sz="4002" dirty="0">
                <a:latin typeface="Museo Sans Cyrillic 500"/>
                <a:cs typeface="Arial"/>
              </a:rPr>
              <a:t>Собираем</a:t>
            </a:r>
            <a:r>
              <a:rPr sz="4002" spc="-85" dirty="0">
                <a:latin typeface="Museo Sans Cyrillic 500"/>
                <a:cs typeface="Arial"/>
              </a:rPr>
              <a:t> </a:t>
            </a:r>
            <a:r>
              <a:rPr sz="4002" spc="-30" dirty="0">
                <a:latin typeface="Museo Sans Cyrillic 500"/>
                <a:cs typeface="Arial"/>
              </a:rPr>
              <a:t>отчетность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51059" y="7114258"/>
            <a:ext cx="7002784" cy="2218937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15403" algn="just">
              <a:spcBef>
                <a:spcPts val="138"/>
              </a:spcBef>
            </a:pP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Система </a:t>
            </a:r>
            <a:r>
              <a:rPr sz="3578" spc="-30" dirty="0">
                <a:solidFill>
                  <a:srgbClr val="7E7E7E"/>
                </a:solidFill>
                <a:latin typeface="Museo Sans Cyrillic 500"/>
                <a:cs typeface="Arial"/>
              </a:rPr>
              <a:t>позволяет</a:t>
            </a:r>
            <a:endParaRPr sz="3578">
              <a:latin typeface="Museo Sans Cyrillic 500"/>
              <a:cs typeface="Arial"/>
            </a:endParaRPr>
          </a:p>
          <a:p>
            <a:pPr marL="15403" marR="6161" algn="just">
              <a:lnSpc>
                <a:spcPct val="100600"/>
              </a:lnSpc>
            </a:pP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анализировать учебный 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процесс 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и </a:t>
            </a:r>
            <a:r>
              <a:rPr sz="3578" dirty="0">
                <a:solidFill>
                  <a:srgbClr val="7E7E7E"/>
                </a:solidFill>
                <a:latin typeface="Museo Sans Cyrillic 500"/>
                <a:cs typeface="Arial"/>
              </a:rPr>
              <a:t>составлять </a:t>
            </a:r>
            <a:r>
              <a:rPr sz="3578" spc="6" dirty="0">
                <a:solidFill>
                  <a:srgbClr val="7E7E7E"/>
                </a:solidFill>
                <a:latin typeface="Museo Sans Cyrillic 500"/>
                <a:cs typeface="Arial"/>
              </a:rPr>
              <a:t>рейтинги учеников,  </a:t>
            </a:r>
            <a:r>
              <a:rPr sz="3578" spc="18" dirty="0">
                <a:solidFill>
                  <a:srgbClr val="7E7E7E"/>
                </a:solidFill>
                <a:latin typeface="Museo Sans Cyrillic 500"/>
                <a:cs typeface="Arial"/>
              </a:rPr>
              <a:t>классов, </a:t>
            </a:r>
            <a:r>
              <a:rPr sz="3578" spc="-6" dirty="0">
                <a:solidFill>
                  <a:srgbClr val="7E7E7E"/>
                </a:solidFill>
                <a:latin typeface="Museo Sans Cyrillic 500"/>
                <a:cs typeface="Arial"/>
              </a:rPr>
              <a:t>школ </a:t>
            </a:r>
            <a:r>
              <a:rPr sz="3578" spc="12" dirty="0">
                <a:solidFill>
                  <a:srgbClr val="7E7E7E"/>
                </a:solidFill>
                <a:latin typeface="Museo Sans Cyrillic 500"/>
                <a:cs typeface="Arial"/>
              </a:rPr>
              <a:t>и</a:t>
            </a:r>
            <a:r>
              <a:rPr sz="3578" spc="-79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3578" spc="6" dirty="0">
                <a:solidFill>
                  <a:srgbClr val="7E7E7E"/>
                </a:solidFill>
                <a:latin typeface="Museo Sans Cyrillic 500"/>
                <a:cs typeface="Arial"/>
              </a:rPr>
              <a:t>регионов.</a:t>
            </a:r>
            <a:endParaRPr sz="3578">
              <a:latin typeface="Museo Sans Cyrillic 500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4D39362-5D4E-4D5C-B0D4-DE57CC0A6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1343025"/>
            <a:ext cx="5803243" cy="7458074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5444C8B-6FDF-40CF-B77C-F88F173EA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49" y="1114425"/>
            <a:ext cx="12049126" cy="123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52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Новая_иллюстрация.png">
            <a:extLst>
              <a:ext uri="{FF2B5EF4-FFF2-40B4-BE49-F238E27FC236}">
                <a16:creationId xmlns:a16="http://schemas.microsoft.com/office/drawing/2014/main" id="{C9A71BA8-3F20-49D0-B1C8-7F37DCF3211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16000" y="11858625"/>
            <a:ext cx="22644100" cy="1677708"/>
          </a:xfrm>
          <a:prstGeom prst="rect">
            <a:avLst/>
          </a:prstGeom>
          <a:ln w="12600">
            <a:noFill/>
          </a:ln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D4E5055-901D-4B32-A9C2-2DAB87415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766762"/>
            <a:ext cx="17429088" cy="101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8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6715735-B26B-41C7-9C2D-C764F4610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420588"/>
            <a:ext cx="17802225" cy="128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43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A871A4F-54E9-4AA7-AE3E-213070D30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81" y="4085536"/>
            <a:ext cx="18578439" cy="8499636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3C8F4269-2895-4427-9C05-C56FA47C448D}"/>
              </a:ext>
            </a:extLst>
          </p:cNvPr>
          <p:cNvSpPr txBox="1">
            <a:spLocks/>
          </p:cNvSpPr>
          <p:nvPr/>
        </p:nvSpPr>
        <p:spPr>
          <a:xfrm>
            <a:off x="2468020" y="666162"/>
            <a:ext cx="19314839" cy="2480603"/>
          </a:xfrm>
          <a:prstGeom prst="rect">
            <a:avLst/>
          </a:prstGeom>
        </p:spPr>
        <p:txBody>
          <a:bodyPr vert="horz" wrap="square" lIns="0" tIns="16943" rIns="0" bIns="0" rtlCol="0">
            <a:spAutoFit/>
          </a:bodyPr>
          <a:lstStyle>
            <a:lvl1pPr>
              <a:defRPr sz="725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0023" algn="ctr">
              <a:spcBef>
                <a:spcPts val="133"/>
              </a:spcBef>
            </a:pPr>
            <a:r>
              <a:rPr lang="ru-RU" sz="8004" kern="0" spc="-24" dirty="0">
                <a:latin typeface="Museo Sans Cyrillic 500"/>
              </a:rPr>
              <a:t>Вы можете видеть, какие ошибки допускал ученик при выполнении задания</a:t>
            </a:r>
            <a:endParaRPr lang="ru-RU" sz="8004" kern="0" spc="-61" dirty="0">
              <a:latin typeface="Museo Sans Cyrillic 500"/>
            </a:endParaRPr>
          </a:p>
        </p:txBody>
      </p:sp>
    </p:spTree>
    <p:extLst>
      <p:ext uri="{BB962C8B-B14F-4D97-AF65-F5344CB8AC3E}">
        <p14:creationId xmlns:p14="http://schemas.microsoft.com/office/powerpoint/2010/main" val="1673431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4419" y="1013606"/>
            <a:ext cx="21595191" cy="1230197"/>
          </a:xfrm>
          <a:prstGeom prst="rect">
            <a:avLst/>
          </a:prstGeom>
        </p:spPr>
        <p:txBody>
          <a:bodyPr vert="horz" wrap="square" lIns="0" tIns="1694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33"/>
              </a:spcBef>
            </a:pPr>
            <a:r>
              <a:rPr sz="7883" spc="-18" dirty="0">
                <a:latin typeface="Museo Sans Cyrillic 500"/>
              </a:rPr>
              <a:t>Пользуйтесь </a:t>
            </a:r>
            <a:r>
              <a:rPr sz="7883" dirty="0">
                <a:latin typeface="Museo Sans Cyrillic 500"/>
              </a:rPr>
              <a:t>бесплатными материалами </a:t>
            </a:r>
            <a:r>
              <a:rPr sz="7883" spc="-18" dirty="0">
                <a:latin typeface="Museo Sans Cyrillic 500"/>
              </a:rPr>
              <a:t>от</a:t>
            </a:r>
            <a:r>
              <a:rPr sz="7883" spc="-67" dirty="0">
                <a:latin typeface="Museo Sans Cyrillic 500"/>
              </a:rPr>
              <a:t> </a:t>
            </a:r>
            <a:r>
              <a:rPr sz="7883" spc="-12" dirty="0">
                <a:latin typeface="Museo Sans Cyrillic 500"/>
              </a:rPr>
              <a:t>Skyeng</a:t>
            </a:r>
            <a:endParaRPr sz="7883">
              <a:latin typeface="Museo Sans Cyrillic 50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41065" y="3544575"/>
            <a:ext cx="15354745" cy="8866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Заголовок 1"/>
          <p:cNvSpPr txBox="1"/>
          <p:nvPr/>
        </p:nvSpPr>
        <p:spPr>
          <a:xfrm>
            <a:off x="1303377" y="751263"/>
            <a:ext cx="21770493" cy="289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772" tIns="90772" rIns="90772" bIns="90772">
            <a:spAutoFit/>
          </a:bodyPr>
          <a:lstStyle/>
          <a:p>
            <a:pPr algn="l" defTabSz="1863305">
              <a:defRPr sz="9200"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pPr>
            <a:r>
              <a:rPr sz="8800" b="0" dirty="0" err="1"/>
              <a:t>Результаты</a:t>
            </a:r>
            <a:r>
              <a:rPr sz="8800" b="0" dirty="0"/>
              <a:t> </a:t>
            </a:r>
            <a:r>
              <a:rPr lang="ru-RU" sz="8800" b="0" dirty="0"/>
              <a:t>учеников, прошедших обучение на платформе</a:t>
            </a:r>
            <a:endParaRPr sz="8800" b="0" dirty="0"/>
          </a:p>
        </p:txBody>
      </p:sp>
      <p:sp>
        <p:nvSpPr>
          <p:cNvPr id="339" name="Прямоугольник 7"/>
          <p:cNvSpPr txBox="1"/>
          <p:nvPr/>
        </p:nvSpPr>
        <p:spPr>
          <a:xfrm>
            <a:off x="963474" y="5099550"/>
            <a:ext cx="4919164" cy="141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9200">
                <a:solidFill>
                  <a:srgbClr val="2A71F7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pPr>
            <a:r>
              <a:rPr sz="8000" dirty="0"/>
              <a:t>+</a:t>
            </a:r>
            <a:r>
              <a:rPr lang="ru-RU" sz="8000" dirty="0"/>
              <a:t>15</a:t>
            </a:r>
            <a:r>
              <a:rPr sz="8000" dirty="0"/>
              <a:t>,</a:t>
            </a:r>
            <a:r>
              <a:rPr lang="ru-RU" sz="8000" dirty="0"/>
              <a:t>3</a:t>
            </a:r>
            <a:r>
              <a:rPr sz="8000" dirty="0"/>
              <a:t>%</a:t>
            </a:r>
          </a:p>
        </p:txBody>
      </p:sp>
      <p:sp>
        <p:nvSpPr>
          <p:cNvPr id="340" name="Прямоугольник 7"/>
          <p:cNvSpPr txBox="1"/>
          <p:nvPr/>
        </p:nvSpPr>
        <p:spPr>
          <a:xfrm>
            <a:off x="963473" y="6427097"/>
            <a:ext cx="2479432" cy="95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b="0" dirty="0"/>
              <a:t>5 </a:t>
            </a:r>
            <a:r>
              <a:rPr b="0" dirty="0" err="1"/>
              <a:t>класс</a:t>
            </a:r>
            <a:endParaRPr b="0" dirty="0"/>
          </a:p>
        </p:txBody>
      </p:sp>
      <p:sp>
        <p:nvSpPr>
          <p:cNvPr id="341" name="Прямоугольник 7"/>
          <p:cNvSpPr txBox="1"/>
          <p:nvPr/>
        </p:nvSpPr>
        <p:spPr>
          <a:xfrm>
            <a:off x="6898232" y="5099550"/>
            <a:ext cx="4483919" cy="141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9200">
                <a:solidFill>
                  <a:srgbClr val="2A71F7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pPr>
            <a:r>
              <a:rPr sz="8000" dirty="0"/>
              <a:t>+</a:t>
            </a:r>
            <a:r>
              <a:rPr lang="ru-RU" sz="8000" dirty="0"/>
              <a:t>9</a:t>
            </a:r>
            <a:r>
              <a:rPr sz="8000" dirty="0"/>
              <a:t>,</a:t>
            </a:r>
            <a:r>
              <a:rPr lang="ru-RU" sz="8000" dirty="0"/>
              <a:t>4</a:t>
            </a:r>
            <a:r>
              <a:rPr sz="8000" dirty="0"/>
              <a:t>%</a:t>
            </a:r>
          </a:p>
        </p:txBody>
      </p:sp>
      <p:sp>
        <p:nvSpPr>
          <p:cNvPr id="342" name="Прямоугольник 7"/>
          <p:cNvSpPr txBox="1"/>
          <p:nvPr/>
        </p:nvSpPr>
        <p:spPr>
          <a:xfrm>
            <a:off x="6898232" y="6427097"/>
            <a:ext cx="2499476" cy="95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b="0"/>
              <a:t>6 класс</a:t>
            </a:r>
          </a:p>
        </p:txBody>
      </p:sp>
      <p:sp>
        <p:nvSpPr>
          <p:cNvPr id="343" name="Прямоугольник 7"/>
          <p:cNvSpPr txBox="1"/>
          <p:nvPr/>
        </p:nvSpPr>
        <p:spPr>
          <a:xfrm>
            <a:off x="12741087" y="5099550"/>
            <a:ext cx="4483919" cy="141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9200">
                <a:solidFill>
                  <a:srgbClr val="2A71F7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pPr>
            <a:r>
              <a:rPr sz="8000" dirty="0"/>
              <a:t>+</a:t>
            </a:r>
            <a:r>
              <a:rPr lang="ru-RU" sz="8000" dirty="0"/>
              <a:t>16</a:t>
            </a:r>
            <a:r>
              <a:rPr sz="8000" dirty="0"/>
              <a:t>,</a:t>
            </a:r>
            <a:r>
              <a:rPr lang="ru-RU" sz="8000" dirty="0"/>
              <a:t>3</a:t>
            </a:r>
            <a:r>
              <a:rPr sz="8000" dirty="0"/>
              <a:t>%</a:t>
            </a:r>
          </a:p>
        </p:txBody>
      </p:sp>
      <p:sp>
        <p:nvSpPr>
          <p:cNvPr id="344" name="Прямоугольник 7"/>
          <p:cNvSpPr txBox="1"/>
          <p:nvPr/>
        </p:nvSpPr>
        <p:spPr>
          <a:xfrm>
            <a:off x="963473" y="8087327"/>
            <a:ext cx="5152982" cy="141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>
            <a:lvl1pPr algn="l" defTabSz="1863305">
              <a:spcBef>
                <a:spcPts val="3000"/>
              </a:spcBef>
              <a:defRPr sz="9200">
                <a:solidFill>
                  <a:srgbClr val="2A71F7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rPr sz="8000" dirty="0"/>
              <a:t>+</a:t>
            </a:r>
            <a:r>
              <a:rPr lang="ru-RU" sz="8000" dirty="0"/>
              <a:t>38,6</a:t>
            </a:r>
            <a:r>
              <a:rPr sz="8000" dirty="0"/>
              <a:t>%</a:t>
            </a:r>
          </a:p>
        </p:txBody>
      </p:sp>
      <p:sp>
        <p:nvSpPr>
          <p:cNvPr id="345" name="Прямоугольник 7"/>
          <p:cNvSpPr txBox="1"/>
          <p:nvPr/>
        </p:nvSpPr>
        <p:spPr>
          <a:xfrm>
            <a:off x="18266793" y="5099550"/>
            <a:ext cx="4807077" cy="141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>
            <a:lvl1pPr algn="l" defTabSz="1863305">
              <a:spcBef>
                <a:spcPts val="3000"/>
              </a:spcBef>
              <a:defRPr sz="9200">
                <a:solidFill>
                  <a:srgbClr val="FA1F00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rPr lang="ru-RU" sz="8000" dirty="0">
                <a:solidFill>
                  <a:srgbClr val="2A71F7"/>
                </a:solidFill>
              </a:rPr>
              <a:t>+6</a:t>
            </a:r>
            <a:r>
              <a:rPr sz="8000" dirty="0">
                <a:solidFill>
                  <a:srgbClr val="2A71F7"/>
                </a:solidFill>
              </a:rPr>
              <a:t>,</a:t>
            </a:r>
            <a:r>
              <a:rPr lang="ru-RU" sz="8000" dirty="0">
                <a:solidFill>
                  <a:srgbClr val="2A71F7"/>
                </a:solidFill>
              </a:rPr>
              <a:t>3</a:t>
            </a:r>
            <a:r>
              <a:rPr sz="8000" dirty="0">
                <a:solidFill>
                  <a:srgbClr val="2A71F7"/>
                </a:solidFill>
              </a:rPr>
              <a:t>%</a:t>
            </a:r>
          </a:p>
        </p:txBody>
      </p:sp>
      <p:sp>
        <p:nvSpPr>
          <p:cNvPr id="346" name="Прямоугольник 7"/>
          <p:cNvSpPr txBox="1"/>
          <p:nvPr/>
        </p:nvSpPr>
        <p:spPr>
          <a:xfrm>
            <a:off x="12741087" y="6427097"/>
            <a:ext cx="2499476" cy="95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b="0"/>
              <a:t>7 класс</a:t>
            </a:r>
          </a:p>
        </p:txBody>
      </p:sp>
      <p:sp>
        <p:nvSpPr>
          <p:cNvPr id="347" name="Прямоугольник 7"/>
          <p:cNvSpPr txBox="1"/>
          <p:nvPr/>
        </p:nvSpPr>
        <p:spPr>
          <a:xfrm>
            <a:off x="6898232" y="8087327"/>
            <a:ext cx="4807077" cy="141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>
            <a:lvl1pPr algn="l" defTabSz="1863305">
              <a:spcBef>
                <a:spcPts val="3000"/>
              </a:spcBef>
              <a:defRPr sz="9200">
                <a:solidFill>
                  <a:srgbClr val="2A71F7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rPr sz="8000" dirty="0"/>
              <a:t>+1</a:t>
            </a:r>
            <a:r>
              <a:rPr lang="ru-RU" sz="8000" dirty="0"/>
              <a:t>0</a:t>
            </a:r>
            <a:r>
              <a:rPr sz="8000" dirty="0"/>
              <a:t>,</a:t>
            </a:r>
            <a:r>
              <a:rPr lang="ru-RU" sz="8000" dirty="0"/>
              <a:t>2</a:t>
            </a:r>
            <a:r>
              <a:rPr sz="8000" dirty="0"/>
              <a:t>%</a:t>
            </a:r>
          </a:p>
        </p:txBody>
      </p:sp>
      <p:sp>
        <p:nvSpPr>
          <p:cNvPr id="348" name="Прямоугольник 7"/>
          <p:cNvSpPr txBox="1"/>
          <p:nvPr/>
        </p:nvSpPr>
        <p:spPr>
          <a:xfrm>
            <a:off x="12741087" y="8098199"/>
            <a:ext cx="5250811" cy="1419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>
            <a:lvl1pPr algn="l" defTabSz="1863305">
              <a:spcBef>
                <a:spcPts val="3000"/>
              </a:spcBef>
              <a:defRPr sz="9200">
                <a:solidFill>
                  <a:srgbClr val="2A71F7"/>
                </a:solidFill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rPr sz="8000" dirty="0"/>
              <a:t>+</a:t>
            </a:r>
            <a:r>
              <a:rPr lang="ru-RU" sz="8000" dirty="0"/>
              <a:t>12</a:t>
            </a:r>
            <a:r>
              <a:rPr sz="8000" dirty="0"/>
              <a:t>,</a:t>
            </a:r>
            <a:r>
              <a:rPr lang="ru-RU" sz="8000" dirty="0"/>
              <a:t>1</a:t>
            </a:r>
            <a:r>
              <a:rPr sz="8000" dirty="0"/>
              <a:t>%</a:t>
            </a:r>
          </a:p>
        </p:txBody>
      </p:sp>
      <p:sp>
        <p:nvSpPr>
          <p:cNvPr id="349" name="Прямоугольник 7"/>
          <p:cNvSpPr txBox="1"/>
          <p:nvPr/>
        </p:nvSpPr>
        <p:spPr>
          <a:xfrm>
            <a:off x="18352010" y="6427097"/>
            <a:ext cx="2499475" cy="95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b="0"/>
              <a:t>8 класс</a:t>
            </a:r>
          </a:p>
        </p:txBody>
      </p:sp>
      <p:sp>
        <p:nvSpPr>
          <p:cNvPr id="350" name="Прямоугольник 7"/>
          <p:cNvSpPr txBox="1"/>
          <p:nvPr/>
        </p:nvSpPr>
        <p:spPr>
          <a:xfrm>
            <a:off x="963473" y="9488985"/>
            <a:ext cx="2499476" cy="95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b="0" dirty="0"/>
              <a:t>9 </a:t>
            </a:r>
            <a:r>
              <a:rPr b="0" dirty="0" err="1"/>
              <a:t>класс</a:t>
            </a:r>
            <a:endParaRPr b="0" dirty="0"/>
          </a:p>
        </p:txBody>
      </p:sp>
      <p:sp>
        <p:nvSpPr>
          <p:cNvPr id="351" name="Прямоугольник 7"/>
          <p:cNvSpPr txBox="1"/>
          <p:nvPr/>
        </p:nvSpPr>
        <p:spPr>
          <a:xfrm>
            <a:off x="6898232" y="9488984"/>
            <a:ext cx="3108475" cy="95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b="0"/>
              <a:t>10 класс</a:t>
            </a:r>
          </a:p>
        </p:txBody>
      </p:sp>
      <p:sp>
        <p:nvSpPr>
          <p:cNvPr id="352" name="Прямоугольник 7"/>
          <p:cNvSpPr txBox="1"/>
          <p:nvPr/>
        </p:nvSpPr>
        <p:spPr>
          <a:xfrm>
            <a:off x="12741087" y="9499854"/>
            <a:ext cx="3108475" cy="95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3159" tIns="93159" rIns="93159" bIns="93159">
            <a:spAutoFit/>
          </a:bodyPr>
          <a:lstStyle/>
          <a:p>
            <a:pPr algn="l" defTabSz="1863305">
              <a:spcBef>
                <a:spcPts val="3000"/>
              </a:spcBef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b="0"/>
              <a:t>11 класс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3473" y="12146340"/>
            <a:ext cx="12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1863305">
              <a:defRPr sz="9200"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pPr>
            <a:r>
              <a:rPr lang="ru-RU" sz="3200" b="0" dirty="0"/>
              <a:t>на основании а/б тестирования, проведенного </a:t>
            </a:r>
            <a:r>
              <a:rPr lang="ru-RU" sz="3200" b="0" dirty="0" err="1"/>
              <a:t>Skyeng</a:t>
            </a:r>
            <a:endParaRPr lang="ru-RU" sz="3200" b="0" dirty="0"/>
          </a:p>
        </p:txBody>
      </p:sp>
    </p:spTree>
    <p:extLst>
      <p:ext uri="{BB962C8B-B14F-4D97-AF65-F5344CB8AC3E}">
        <p14:creationId xmlns:p14="http://schemas.microsoft.com/office/powerpoint/2010/main" val="376626631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961" y="10600200"/>
            <a:ext cx="9097641" cy="2429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683" y="819953"/>
            <a:ext cx="15629771" cy="1370236"/>
          </a:xfrm>
          <a:prstGeom prst="rect">
            <a:avLst/>
          </a:prstGeom>
        </p:spPr>
        <p:txBody>
          <a:bodyPr vert="horz" wrap="square" lIns="0" tIns="1694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33"/>
              </a:spcBef>
            </a:pPr>
            <a:r>
              <a:rPr spc="-91" dirty="0">
                <a:latin typeface="Museo Sans Cyrillic 500"/>
                <a:cs typeface="Arial"/>
              </a:rPr>
              <a:t>Уже </a:t>
            </a:r>
            <a:r>
              <a:rPr spc="6" dirty="0">
                <a:latin typeface="Museo Sans Cyrillic 500"/>
                <a:cs typeface="Arial"/>
              </a:rPr>
              <a:t>сейчас </a:t>
            </a:r>
            <a:r>
              <a:rPr spc="12" dirty="0">
                <a:latin typeface="Museo Sans Cyrillic 500"/>
                <a:cs typeface="Arial"/>
              </a:rPr>
              <a:t>Skyes</a:t>
            </a:r>
            <a:r>
              <a:rPr spc="-67" dirty="0">
                <a:latin typeface="Museo Sans Cyrillic 500"/>
                <a:cs typeface="Arial"/>
              </a:rPr>
              <a:t> </a:t>
            </a:r>
            <a:r>
              <a:rPr spc="-42" dirty="0">
                <a:latin typeface="Museo Sans Cyrillic 500"/>
                <a:cs typeface="Arial"/>
              </a:rPr>
              <a:t>используют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0291" y="4151810"/>
            <a:ext cx="13190772" cy="3718417"/>
          </a:xfrm>
          <a:prstGeom prst="rect">
            <a:avLst/>
          </a:prstGeom>
        </p:spPr>
        <p:txBody>
          <a:bodyPr vert="horz" wrap="square" lIns="0" tIns="14632" rIns="0" bIns="0" rtlCol="0">
            <a:spAutoFit/>
          </a:bodyPr>
          <a:lstStyle/>
          <a:p>
            <a:pPr marL="15403">
              <a:spcBef>
                <a:spcPts val="115"/>
              </a:spcBef>
              <a:tabLst>
                <a:tab pos="650758" algn="l"/>
              </a:tabLst>
            </a:pPr>
            <a:r>
              <a:rPr lang="ru-RU" sz="6003" spc="-6" dirty="0">
                <a:solidFill>
                  <a:srgbClr val="2A70F7"/>
                </a:solidFill>
                <a:latin typeface="Museo Sans Cyrillic 500"/>
                <a:cs typeface="Arial"/>
              </a:rPr>
              <a:t>10</a:t>
            </a:r>
            <a:r>
              <a:rPr sz="6003" spc="-6" dirty="0">
                <a:solidFill>
                  <a:srgbClr val="2A70F7"/>
                </a:solidFill>
                <a:latin typeface="Museo Sans Cyrillic 500"/>
                <a:cs typeface="Arial"/>
              </a:rPr>
              <a:t>	419 </a:t>
            </a:r>
            <a:r>
              <a:rPr sz="6003" spc="-36" dirty="0">
                <a:solidFill>
                  <a:srgbClr val="7E7E7E"/>
                </a:solidFill>
                <a:latin typeface="Museo Sans Cyrillic 500"/>
                <a:cs typeface="Arial"/>
              </a:rPr>
              <a:t>учителей </a:t>
            </a:r>
            <a:r>
              <a:rPr sz="6003" spc="-6" dirty="0">
                <a:solidFill>
                  <a:srgbClr val="7E7E7E"/>
                </a:solidFill>
                <a:latin typeface="Museo Sans Cyrillic 500"/>
                <a:cs typeface="Arial"/>
              </a:rPr>
              <a:t>в </a:t>
            </a:r>
            <a:r>
              <a:rPr sz="6003" spc="-6" dirty="0">
                <a:solidFill>
                  <a:srgbClr val="2A70F7"/>
                </a:solidFill>
                <a:latin typeface="Museo Sans Cyrillic 500"/>
                <a:cs typeface="Arial"/>
              </a:rPr>
              <a:t>85 </a:t>
            </a:r>
            <a:r>
              <a:rPr sz="6003" spc="-12" dirty="0">
                <a:solidFill>
                  <a:srgbClr val="7E7E7E"/>
                </a:solidFill>
                <a:latin typeface="Museo Sans Cyrillic 500"/>
                <a:cs typeface="Arial"/>
              </a:rPr>
              <a:t>регионах</a:t>
            </a:r>
            <a:r>
              <a:rPr sz="6003" spc="-49" dirty="0">
                <a:solidFill>
                  <a:srgbClr val="7E7E7E"/>
                </a:solidFill>
                <a:latin typeface="Museo Sans Cyrillic 500"/>
                <a:cs typeface="Arial"/>
              </a:rPr>
              <a:t> </a:t>
            </a:r>
            <a:r>
              <a:rPr sz="6003" spc="-55" dirty="0">
                <a:solidFill>
                  <a:srgbClr val="7E7E7E"/>
                </a:solidFill>
                <a:latin typeface="Museo Sans Cyrillic 500"/>
                <a:cs typeface="Arial"/>
              </a:rPr>
              <a:t>России</a:t>
            </a:r>
            <a:endParaRPr sz="6003" dirty="0">
              <a:latin typeface="Museo Sans Cyrillic 500"/>
              <a:cs typeface="Arial"/>
            </a:endParaRPr>
          </a:p>
          <a:p>
            <a:pPr>
              <a:spcBef>
                <a:spcPts val="49"/>
              </a:spcBef>
            </a:pPr>
            <a:endParaRPr sz="6064" dirty="0">
              <a:latin typeface="Museo Sans Cyrillic 500"/>
              <a:cs typeface="Times New Roman"/>
            </a:endParaRPr>
          </a:p>
          <a:p>
            <a:pPr marL="670011" indent="-655379">
              <a:lnSpc>
                <a:spcPts val="7204"/>
              </a:lnSpc>
              <a:buChar char="&gt;"/>
              <a:tabLst>
                <a:tab pos="670781" algn="l"/>
                <a:tab pos="1305367" algn="l"/>
              </a:tabLst>
            </a:pPr>
            <a:r>
              <a:rPr lang="ru-RU" sz="6003" spc="-6" dirty="0">
                <a:solidFill>
                  <a:srgbClr val="2A70F7"/>
                </a:solidFill>
                <a:latin typeface="Museo Sans Cyrillic 500"/>
                <a:cs typeface="Arial"/>
              </a:rPr>
              <a:t>3</a:t>
            </a:r>
            <a:r>
              <a:rPr sz="6003" spc="-6" dirty="0">
                <a:solidFill>
                  <a:srgbClr val="2A70F7"/>
                </a:solidFill>
                <a:latin typeface="Museo Sans Cyrillic 500"/>
                <a:cs typeface="Arial"/>
              </a:rPr>
              <a:t>	768 </a:t>
            </a:r>
            <a:r>
              <a:rPr sz="6003" spc="-30" dirty="0">
                <a:solidFill>
                  <a:srgbClr val="7E7E7E"/>
                </a:solidFill>
                <a:latin typeface="Museo Sans Cyrillic 500"/>
                <a:cs typeface="Arial"/>
              </a:rPr>
              <a:t>школ</a:t>
            </a:r>
            <a:endParaRPr sz="6003" dirty="0">
              <a:latin typeface="Museo Sans Cyrillic 500"/>
              <a:cs typeface="Arial"/>
            </a:endParaRPr>
          </a:p>
          <a:p>
            <a:pPr marL="670011" indent="-655379">
              <a:lnSpc>
                <a:spcPts val="7204"/>
              </a:lnSpc>
              <a:buChar char="&gt;"/>
              <a:tabLst>
                <a:tab pos="670781" algn="l"/>
              </a:tabLst>
            </a:pPr>
            <a:r>
              <a:rPr lang="ru-RU" sz="6003" spc="-6" dirty="0">
                <a:solidFill>
                  <a:srgbClr val="2A70F7"/>
                </a:solidFill>
                <a:latin typeface="Museo Sans Cyrillic 500"/>
                <a:cs typeface="Arial"/>
              </a:rPr>
              <a:t>20</a:t>
            </a:r>
            <a:r>
              <a:rPr sz="6003" spc="-6" dirty="0">
                <a:solidFill>
                  <a:srgbClr val="2A70F7"/>
                </a:solidFill>
                <a:latin typeface="Museo Sans Cyrillic 500"/>
                <a:cs typeface="Arial"/>
              </a:rPr>
              <a:t>0 000 </a:t>
            </a:r>
            <a:r>
              <a:rPr sz="6003" spc="-12" dirty="0">
                <a:solidFill>
                  <a:srgbClr val="7E7E7E"/>
                </a:solidFill>
                <a:latin typeface="Museo Sans Cyrillic 500"/>
                <a:cs typeface="Arial"/>
              </a:rPr>
              <a:t>учащихся</a:t>
            </a:r>
            <a:endParaRPr sz="6003" dirty="0">
              <a:latin typeface="Museo Sans Cyrillic 50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81202" y="5190637"/>
            <a:ext cx="12431425" cy="8524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83">
              <a:latin typeface="Museo Sans Cyrillic 50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C11AA6-263F-42B6-8EA8-73F302FD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64301"/>
            <a:ext cx="17449800" cy="131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93F8A56-4F4B-407F-84EE-19967BF7C00B}"/>
              </a:ext>
            </a:extLst>
          </p:cNvPr>
          <p:cNvSpPr/>
          <p:nvPr/>
        </p:nvSpPr>
        <p:spPr>
          <a:xfrm>
            <a:off x="18288000" y="564301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Museo Sans Cyrillic 500"/>
              </a:rPr>
              <a:t>АВ - тестирование</a:t>
            </a:r>
            <a:endParaRPr lang="ru-RU" sz="3600" b="1" dirty="0">
              <a:latin typeface="Museo Sans Cyrillic 500"/>
            </a:endParaRPr>
          </a:p>
        </p:txBody>
      </p:sp>
    </p:spTree>
    <p:extLst>
      <p:ext uri="{BB962C8B-B14F-4D97-AF65-F5344CB8AC3E}">
        <p14:creationId xmlns:p14="http://schemas.microsoft.com/office/powerpoint/2010/main" val="1508221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Прямоугольник 7"/>
          <p:cNvSpPr txBox="1"/>
          <p:nvPr/>
        </p:nvSpPr>
        <p:spPr>
          <a:xfrm>
            <a:off x="6688556" y="6390242"/>
            <a:ext cx="4070729" cy="1265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Мобильные приложения</a:t>
            </a:r>
          </a:p>
        </p:txBody>
      </p:sp>
      <p:sp>
        <p:nvSpPr>
          <p:cNvPr id="355" name="Заголовок 1"/>
          <p:cNvSpPr txBox="1"/>
          <p:nvPr/>
        </p:nvSpPr>
        <p:spPr>
          <a:xfrm>
            <a:off x="964263" y="773570"/>
            <a:ext cx="16027280" cy="1598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766" tIns="90766" rIns="90766" bIns="90766">
            <a:spAutoFit/>
          </a:bodyPr>
          <a:lstStyle>
            <a:lvl1pPr algn="l" defTabSz="1863305">
              <a:defRPr sz="9200">
                <a:latin typeface="Museo Sans Cyrillic 900"/>
                <a:ea typeface="Museo Sans Cyrillic 900"/>
                <a:cs typeface="Museo Sans Cyrillic 900"/>
                <a:sym typeface="Museo Sans Cyrillic 900"/>
              </a:defRPr>
            </a:lvl1pPr>
          </a:lstStyle>
          <a:p>
            <a:r>
              <a:rPr sz="9199" dirty="0" err="1"/>
              <a:t>Стоимость</a:t>
            </a:r>
            <a:r>
              <a:rPr sz="9199" dirty="0"/>
              <a:t> </a:t>
            </a:r>
            <a:r>
              <a:rPr sz="9199" dirty="0" err="1"/>
              <a:t>платформы</a:t>
            </a:r>
            <a:endParaRPr sz="9199" dirty="0"/>
          </a:p>
        </p:txBody>
      </p:sp>
      <p:sp>
        <p:nvSpPr>
          <p:cNvPr id="356" name="Кружок"/>
          <p:cNvSpPr/>
          <p:nvPr/>
        </p:nvSpPr>
        <p:spPr>
          <a:xfrm>
            <a:off x="1111493" y="2480182"/>
            <a:ext cx="10090294" cy="10090295"/>
          </a:xfrm>
          <a:prstGeom prst="ellipse">
            <a:avLst/>
          </a:prstGeom>
          <a:solidFill>
            <a:srgbClr val="FFC1A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199"/>
          </a:p>
        </p:txBody>
      </p:sp>
      <p:sp>
        <p:nvSpPr>
          <p:cNvPr id="357" name="Кружок"/>
          <p:cNvSpPr/>
          <p:nvPr/>
        </p:nvSpPr>
        <p:spPr>
          <a:xfrm>
            <a:off x="11201786" y="2789745"/>
            <a:ext cx="9112243" cy="8446073"/>
          </a:xfrm>
          <a:prstGeom prst="ellipse">
            <a:avLst/>
          </a:prstGeom>
          <a:solidFill>
            <a:srgbClr val="B4D3E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199"/>
          </a:p>
        </p:txBody>
      </p:sp>
      <p:sp>
        <p:nvSpPr>
          <p:cNvPr id="359" name="Прямоугольник 7"/>
          <p:cNvSpPr txBox="1"/>
          <p:nvPr/>
        </p:nvSpPr>
        <p:spPr>
          <a:xfrm>
            <a:off x="3263265" y="3775444"/>
            <a:ext cx="5826659" cy="1727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3153" tIns="93153" rIns="93153" bIns="93153">
            <a:spAutoFit/>
          </a:bodyPr>
          <a:lstStyle>
            <a:lvl1pPr algn="l" defTabSz="1863305">
              <a:defRPr sz="50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rPr b="1" dirty="0" err="1"/>
              <a:t>Бесплатно</a:t>
            </a:r>
            <a:r>
              <a:rPr lang="ru-RU" dirty="0"/>
              <a:t> для учеников и учителей</a:t>
            </a:r>
            <a:endParaRPr dirty="0"/>
          </a:p>
        </p:txBody>
      </p:sp>
      <p:sp>
        <p:nvSpPr>
          <p:cNvPr id="360" name="Прямоугольник 7"/>
          <p:cNvSpPr txBox="1"/>
          <p:nvPr/>
        </p:nvSpPr>
        <p:spPr>
          <a:xfrm>
            <a:off x="3367769" y="5645918"/>
            <a:ext cx="6704228" cy="72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rPr lang="ru-RU" dirty="0"/>
              <a:t>Весь материал </a:t>
            </a:r>
            <a:r>
              <a:rPr lang="en-US" dirty="0" err="1"/>
              <a:t>Skyeng</a:t>
            </a:r>
            <a:endParaRPr dirty="0"/>
          </a:p>
        </p:txBody>
      </p:sp>
      <p:sp>
        <p:nvSpPr>
          <p:cNvPr id="361" name="Прямоугольник 7"/>
          <p:cNvSpPr txBox="1"/>
          <p:nvPr/>
        </p:nvSpPr>
        <p:spPr>
          <a:xfrm>
            <a:off x="3367770" y="6382597"/>
            <a:ext cx="6497584" cy="1265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rPr dirty="0" err="1"/>
              <a:t>Упражнения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подготовки</a:t>
            </a:r>
            <a:r>
              <a:rPr dirty="0"/>
              <a:t> к ЕГЭ, ВПР, НИКО</a:t>
            </a:r>
          </a:p>
        </p:txBody>
      </p:sp>
      <p:sp>
        <p:nvSpPr>
          <p:cNvPr id="362" name="Прямоугольник 1"/>
          <p:cNvSpPr txBox="1"/>
          <p:nvPr/>
        </p:nvSpPr>
        <p:spPr>
          <a:xfrm>
            <a:off x="12162515" y="5222470"/>
            <a:ext cx="8122031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5" rIns="45715">
            <a:spAutoFit/>
          </a:bodyPr>
          <a:lstStyle/>
          <a:p>
            <a:pPr defTabSz="1863219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sz="4800" dirty="0" err="1"/>
              <a:t>Практикум</a:t>
            </a:r>
            <a:r>
              <a:rPr sz="4800" dirty="0"/>
              <a:t> к УМК Spotlight</a:t>
            </a:r>
            <a:r>
              <a:rPr lang="ru-RU" sz="4800" dirty="0"/>
              <a:t>:</a:t>
            </a:r>
          </a:p>
          <a:p>
            <a:pPr defTabSz="1863219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endParaRPr sz="4800" dirty="0"/>
          </a:p>
          <a:p>
            <a:pPr defTabSz="1863219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sz="4800" dirty="0" err="1"/>
              <a:t>для</a:t>
            </a:r>
            <a:r>
              <a:rPr sz="4800" dirty="0"/>
              <a:t> </a:t>
            </a:r>
            <a:r>
              <a:rPr sz="4800" dirty="0" err="1"/>
              <a:t>ученика</a:t>
            </a:r>
            <a:r>
              <a:rPr lang="ru-RU" sz="4800" dirty="0"/>
              <a:t> - </a:t>
            </a:r>
            <a:r>
              <a:rPr sz="4800" dirty="0"/>
              <a:t>490 </a:t>
            </a:r>
            <a:r>
              <a:rPr sz="4800" dirty="0" err="1"/>
              <a:t>рублей</a:t>
            </a:r>
            <a:r>
              <a:rPr sz="4800" dirty="0"/>
              <a:t>/</a:t>
            </a:r>
            <a:r>
              <a:rPr sz="4800" dirty="0" err="1"/>
              <a:t>год</a:t>
            </a:r>
            <a:br>
              <a:rPr lang="ru-RU" sz="4800" dirty="0"/>
            </a:br>
            <a:r>
              <a:rPr lang="ru-RU" sz="4800" dirty="0"/>
              <a:t>для учителя - </a:t>
            </a:r>
            <a:r>
              <a:rPr lang="ru-RU" sz="4800" b="1" dirty="0"/>
              <a:t>БЕСПЛАТНО</a:t>
            </a:r>
            <a:endParaRPr sz="4800" b="1" dirty="0"/>
          </a:p>
        </p:txBody>
      </p:sp>
      <p:sp>
        <p:nvSpPr>
          <p:cNvPr id="363" name="Прямоугольник 7"/>
          <p:cNvSpPr txBox="1"/>
          <p:nvPr/>
        </p:nvSpPr>
        <p:spPr>
          <a:xfrm>
            <a:off x="3367767" y="7660647"/>
            <a:ext cx="6497588" cy="1265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Интерактивный словарь, упражнения на грамматику</a:t>
            </a:r>
          </a:p>
        </p:txBody>
      </p:sp>
      <p:sp>
        <p:nvSpPr>
          <p:cNvPr id="364" name="Прямоугольник 7"/>
          <p:cNvSpPr txBox="1"/>
          <p:nvPr/>
        </p:nvSpPr>
        <p:spPr>
          <a:xfrm>
            <a:off x="3367767" y="8939196"/>
            <a:ext cx="5457077" cy="1265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/>
          <a:p>
            <a:pPr defTabSz="1863219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pPr>
            <a:r>
              <a:rPr sz="3500"/>
              <a:t>Библиотека аудио </a:t>
            </a:r>
            <a:br>
              <a:rPr sz="3500"/>
            </a:br>
            <a:r>
              <a:rPr sz="3500"/>
              <a:t>и видео контента</a:t>
            </a:r>
          </a:p>
        </p:txBody>
      </p:sp>
      <p:sp>
        <p:nvSpPr>
          <p:cNvPr id="365" name="Прямоугольник 7"/>
          <p:cNvSpPr txBox="1"/>
          <p:nvPr/>
        </p:nvSpPr>
        <p:spPr>
          <a:xfrm>
            <a:off x="2769591" y="5645918"/>
            <a:ext cx="987347" cy="72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—</a:t>
            </a:r>
          </a:p>
        </p:txBody>
      </p:sp>
      <p:sp>
        <p:nvSpPr>
          <p:cNvPr id="366" name="Прямоугольник 7"/>
          <p:cNvSpPr txBox="1"/>
          <p:nvPr/>
        </p:nvSpPr>
        <p:spPr>
          <a:xfrm>
            <a:off x="2769593" y="6382597"/>
            <a:ext cx="847771" cy="72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—</a:t>
            </a:r>
          </a:p>
        </p:txBody>
      </p:sp>
      <p:sp>
        <p:nvSpPr>
          <p:cNvPr id="367" name="Прямоугольник 7"/>
          <p:cNvSpPr txBox="1"/>
          <p:nvPr/>
        </p:nvSpPr>
        <p:spPr>
          <a:xfrm>
            <a:off x="2769592" y="7660647"/>
            <a:ext cx="847774" cy="72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—</a:t>
            </a:r>
          </a:p>
        </p:txBody>
      </p:sp>
      <p:sp>
        <p:nvSpPr>
          <p:cNvPr id="368" name="Прямоугольник 7"/>
          <p:cNvSpPr txBox="1"/>
          <p:nvPr/>
        </p:nvSpPr>
        <p:spPr>
          <a:xfrm>
            <a:off x="2769592" y="8939195"/>
            <a:ext cx="1090667" cy="726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3153" tIns="93153" rIns="93153" bIns="93153">
            <a:spAutoFit/>
          </a:bodyPr>
          <a:lstStyle>
            <a:lvl1pPr algn="l" defTabSz="1863305">
              <a:defRPr sz="3500">
                <a:solidFill>
                  <a:srgbClr val="242D34"/>
                </a:solidFill>
                <a:latin typeface="Museo Sans Cyrillic 500"/>
                <a:ea typeface="Museo Sans Cyrillic 500"/>
                <a:cs typeface="Museo Sans Cyrillic 500"/>
                <a:sym typeface="Museo Sans Cyrillic 500"/>
              </a:defRPr>
            </a:lvl1pPr>
          </a:lstStyle>
          <a:p>
            <a: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32391684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88920" y="10375560"/>
            <a:ext cx="23124240" cy="340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4019400" y="10375560"/>
            <a:ext cx="4048560" cy="340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8127720" y="10375560"/>
            <a:ext cx="4048560" cy="340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12236040" y="10375560"/>
            <a:ext cx="4048560" cy="340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16344000" y="10375560"/>
            <a:ext cx="4048560" cy="340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6"/>
          <p:cNvSpPr/>
          <p:nvPr/>
        </p:nvSpPr>
        <p:spPr>
          <a:xfrm>
            <a:off x="20452320" y="10375560"/>
            <a:ext cx="4048560" cy="34063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" name="sc_logo_eng.jpg"/>
          <p:cNvPicPr/>
          <p:nvPr/>
        </p:nvPicPr>
        <p:blipFill>
          <a:blip r:embed="rId2"/>
          <a:stretch/>
        </p:blipFill>
        <p:spPr>
          <a:xfrm>
            <a:off x="4958280" y="11211120"/>
            <a:ext cx="2428200" cy="1735200"/>
          </a:xfrm>
          <a:prstGeom prst="rect">
            <a:avLst/>
          </a:prstGeom>
          <a:ln w="12600">
            <a:noFill/>
          </a:ln>
        </p:spPr>
      </p:pic>
      <p:pic>
        <p:nvPicPr>
          <p:cNvPr id="52" name="Google Shape;980;p118"/>
          <p:cNvPicPr/>
          <p:nvPr/>
        </p:nvPicPr>
        <p:blipFill>
          <a:blip r:embed="rId3"/>
          <a:srcRect r="456"/>
          <a:stretch/>
        </p:blipFill>
        <p:spPr>
          <a:xfrm>
            <a:off x="8746920" y="10999800"/>
            <a:ext cx="2417040" cy="1980360"/>
          </a:xfrm>
          <a:prstGeom prst="rect">
            <a:avLst/>
          </a:prstGeom>
          <a:ln w="12600">
            <a:noFill/>
          </a:ln>
        </p:spPr>
      </p:pic>
      <p:pic>
        <p:nvPicPr>
          <p:cNvPr id="53" name="Google Shape;992;p118"/>
          <p:cNvPicPr/>
          <p:nvPr/>
        </p:nvPicPr>
        <p:blipFill>
          <a:blip r:embed="rId4"/>
          <a:stretch/>
        </p:blipFill>
        <p:spPr>
          <a:xfrm>
            <a:off x="12723120" y="11244960"/>
            <a:ext cx="1735200" cy="1735200"/>
          </a:xfrm>
          <a:prstGeom prst="rect">
            <a:avLst/>
          </a:prstGeom>
          <a:ln w="12600">
            <a:noFill/>
          </a:ln>
        </p:spPr>
      </p:pic>
      <p:pic>
        <p:nvPicPr>
          <p:cNvPr id="54" name="Google Shape;993;p118"/>
          <p:cNvPicPr/>
          <p:nvPr/>
        </p:nvPicPr>
        <p:blipFill>
          <a:blip r:embed="rId5"/>
          <a:stretch/>
        </p:blipFill>
        <p:spPr>
          <a:xfrm>
            <a:off x="15675480" y="11549520"/>
            <a:ext cx="3597120" cy="1217880"/>
          </a:xfrm>
          <a:prstGeom prst="rect">
            <a:avLst/>
          </a:prstGeom>
          <a:ln w="12600">
            <a:noFill/>
          </a:ln>
        </p:spPr>
      </p:pic>
      <p:pic>
        <p:nvPicPr>
          <p:cNvPr id="55" name="Google Shape;994;p118"/>
          <p:cNvPicPr/>
          <p:nvPr/>
        </p:nvPicPr>
        <p:blipFill>
          <a:blip r:embed="rId6"/>
          <a:stretch/>
        </p:blipFill>
        <p:spPr>
          <a:xfrm>
            <a:off x="20364120" y="11334960"/>
            <a:ext cx="3333240" cy="1481040"/>
          </a:xfrm>
          <a:prstGeom prst="rect">
            <a:avLst/>
          </a:prstGeom>
          <a:ln w="12600">
            <a:noFill/>
          </a:ln>
        </p:spPr>
      </p:pic>
      <p:pic>
        <p:nvPicPr>
          <p:cNvPr id="56" name="Google Shape;978;p118"/>
          <p:cNvPicPr/>
          <p:nvPr/>
        </p:nvPicPr>
        <p:blipFill>
          <a:blip r:embed="rId7"/>
          <a:stretch/>
        </p:blipFill>
        <p:spPr>
          <a:xfrm>
            <a:off x="945720" y="11545560"/>
            <a:ext cx="2802960" cy="1162080"/>
          </a:xfrm>
          <a:prstGeom prst="rect">
            <a:avLst/>
          </a:prstGeom>
          <a:ln w="12600">
            <a:noFill/>
          </a:ln>
        </p:spPr>
      </p:pic>
      <p:sp>
        <p:nvSpPr>
          <p:cNvPr id="57" name="CustomShape 7"/>
          <p:cNvSpPr/>
          <p:nvPr/>
        </p:nvSpPr>
        <p:spPr>
          <a:xfrm>
            <a:off x="11063880" y="7585560"/>
            <a:ext cx="4635000" cy="1557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93240" rIns="93240" bIns="93240"/>
          <a:lstStyle/>
          <a:p>
            <a:pPr>
              <a:lnSpc>
                <a:spcPct val="100000"/>
              </a:lnSpc>
            </a:pPr>
            <a:r>
              <a:rPr lang="ru-RU" sz="4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упорной работы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8"/>
          <p:cNvSpPr/>
          <p:nvPr/>
        </p:nvSpPr>
        <p:spPr>
          <a:xfrm>
            <a:off x="11063880" y="5848200"/>
            <a:ext cx="4955760" cy="2166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3240" tIns="93240" rIns="93240" bIns="93240"/>
          <a:lstStyle/>
          <a:p>
            <a:pPr>
              <a:lnSpc>
                <a:spcPct val="100000"/>
              </a:lnSpc>
            </a:pPr>
            <a:r>
              <a:rPr lang="ru-RU" sz="13000" b="1" spc="-1" dirty="0">
                <a:solidFill>
                  <a:srgbClr val="FFDB52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8</a:t>
            </a:r>
            <a:r>
              <a:rPr lang="ru-RU" sz="13000" b="1" strike="noStrike" spc="-1" dirty="0">
                <a:solidFill>
                  <a:srgbClr val="FFDB52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9"/>
          <p:cNvSpPr/>
          <p:nvPr/>
        </p:nvSpPr>
        <p:spPr>
          <a:xfrm>
            <a:off x="10953720" y="1132200"/>
            <a:ext cx="5137200" cy="216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3240" tIns="93240" rIns="93240" bIns="93240"/>
          <a:lstStyle/>
          <a:p>
            <a:pPr>
              <a:lnSpc>
                <a:spcPct val="100000"/>
              </a:lnSpc>
            </a:pPr>
            <a:r>
              <a:rPr lang="ru-RU" sz="13000" b="1" spc="-1" dirty="0">
                <a:solidFill>
                  <a:srgbClr val="FFDB52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8</a:t>
            </a:r>
            <a:r>
              <a:rPr lang="ru-RU" sz="13000" b="1" strike="noStrike" spc="-1" dirty="0">
                <a:solidFill>
                  <a:srgbClr val="FFDB52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 610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10"/>
          <p:cNvSpPr/>
          <p:nvPr/>
        </p:nvSpPr>
        <p:spPr>
          <a:xfrm>
            <a:off x="17175600" y="1089720"/>
            <a:ext cx="5137200" cy="2166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3240" tIns="93240" rIns="93240" bIns="93240"/>
          <a:lstStyle/>
          <a:p>
            <a:pPr>
              <a:lnSpc>
                <a:spcPct val="100000"/>
              </a:lnSpc>
            </a:pPr>
            <a:r>
              <a:rPr lang="ru-RU" sz="13000" b="1" strike="noStrike" spc="-1" dirty="0">
                <a:solidFill>
                  <a:srgbClr val="FFDB52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2 500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11"/>
          <p:cNvSpPr/>
          <p:nvPr/>
        </p:nvSpPr>
        <p:spPr>
          <a:xfrm>
            <a:off x="16698600" y="7585560"/>
            <a:ext cx="6780600" cy="2243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93240" rIns="93240" bIns="93240"/>
          <a:lstStyle/>
          <a:p>
            <a:pPr>
              <a:lnSpc>
                <a:spcPct val="100000"/>
              </a:lnSpc>
            </a:pPr>
            <a:r>
              <a:rPr lang="ru-RU" sz="4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учеников уже говорят на английском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12"/>
          <p:cNvSpPr/>
          <p:nvPr/>
        </p:nvSpPr>
        <p:spPr>
          <a:xfrm>
            <a:off x="16698600" y="5848200"/>
            <a:ext cx="6237720" cy="216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3240" tIns="93240" rIns="93240" bIns="93240"/>
          <a:lstStyle/>
          <a:p>
            <a:pPr>
              <a:lnSpc>
                <a:spcPct val="100000"/>
              </a:lnSpc>
            </a:pPr>
            <a:r>
              <a:rPr lang="ru-RU" sz="13000" b="1" spc="-1" dirty="0">
                <a:solidFill>
                  <a:srgbClr val="FFDB52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90</a:t>
            </a:r>
            <a:r>
              <a:rPr lang="ru-RU" sz="13000" b="1" strike="noStrike" spc="-1" dirty="0">
                <a:solidFill>
                  <a:srgbClr val="FFDB52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 200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Рисунок 3"/>
          <p:cNvPicPr/>
          <p:nvPr/>
        </p:nvPicPr>
        <p:blipFill>
          <a:blip r:embed="rId8"/>
          <a:stretch/>
        </p:blipFill>
        <p:spPr>
          <a:xfrm>
            <a:off x="945720" y="1213560"/>
            <a:ext cx="7344000" cy="2086200"/>
          </a:xfrm>
          <a:prstGeom prst="rect">
            <a:avLst/>
          </a:prstGeom>
          <a:ln w="12600">
            <a:noFill/>
          </a:ln>
        </p:spPr>
      </p:pic>
      <p:sp>
        <p:nvSpPr>
          <p:cNvPr id="64" name="CustomShape 13"/>
          <p:cNvSpPr/>
          <p:nvPr/>
        </p:nvSpPr>
        <p:spPr>
          <a:xfrm>
            <a:off x="11063880" y="2902680"/>
            <a:ext cx="8516520" cy="1557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93240" rIns="93240" bIns="93240"/>
          <a:lstStyle/>
          <a:p>
            <a:r>
              <a:rPr lang="ru-RU" sz="4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учителей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и методистов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14"/>
          <p:cNvSpPr/>
          <p:nvPr/>
        </p:nvSpPr>
        <p:spPr>
          <a:xfrm>
            <a:off x="17233920" y="2902680"/>
            <a:ext cx="6044040" cy="2243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93240" rIns="93240" bIns="93240"/>
          <a:lstStyle/>
          <a:p>
            <a:pPr>
              <a:lnSpc>
                <a:spcPct val="100000"/>
              </a:lnSpc>
            </a:pPr>
            <a:r>
              <a:rPr lang="ru-RU" sz="4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специалистов, </a:t>
            </a:r>
            <a:r>
              <a:rPr lang="ru-RU" sz="4500" b="1" strike="noStrike" spc="-46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которые </a:t>
            </a:r>
            <a:r>
              <a:rPr lang="ru-RU" sz="4500" b="1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делают </a:t>
            </a:r>
            <a:r>
              <a:rPr lang="ru-RU" sz="45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500"/>
              </a:rPr>
              <a:t>сервис лучше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9086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4575" y="7146925"/>
            <a:ext cx="3376246" cy="124807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6" dirty="0">
                <a:solidFill>
                  <a:srgbClr val="2A70F7"/>
                </a:solidFill>
                <a:latin typeface="Museo Sans Cyrillic 500"/>
                <a:cs typeface="Arial"/>
              </a:rPr>
              <a:t>С</a:t>
            </a:r>
            <a:r>
              <a:rPr sz="4002" spc="6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4002" spc="-97" dirty="0">
                <a:solidFill>
                  <a:srgbClr val="2A70F7"/>
                </a:solidFill>
                <a:latin typeface="Museo Sans Cyrillic 500"/>
                <a:cs typeface="Arial"/>
              </a:rPr>
              <a:t>г</a:t>
            </a:r>
            <a:r>
              <a:rPr sz="4002" spc="-6" dirty="0">
                <a:solidFill>
                  <a:srgbClr val="2A70F7"/>
                </a:solidFill>
                <a:latin typeface="Museo Sans Cyrillic 500"/>
                <a:cs typeface="Arial"/>
              </a:rPr>
              <a:t>ла</a:t>
            </a:r>
            <a:r>
              <a:rPr sz="4002" spc="49" dirty="0">
                <a:solidFill>
                  <a:srgbClr val="2A70F7"/>
                </a:solidFill>
                <a:latin typeface="Museo Sans Cyrillic 500"/>
                <a:cs typeface="Arial"/>
              </a:rPr>
              <a:t>с</a:t>
            </a:r>
            <a:r>
              <a:rPr sz="4002" spc="-6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4002" spc="-42" dirty="0">
                <a:solidFill>
                  <a:srgbClr val="2A70F7"/>
                </a:solidFill>
                <a:latin typeface="Museo Sans Cyrillic 500"/>
                <a:cs typeface="Arial"/>
              </a:rPr>
              <a:t>в</a:t>
            </a:r>
            <a:r>
              <a:rPr sz="4002" spc="-6" dirty="0">
                <a:solidFill>
                  <a:srgbClr val="2A70F7"/>
                </a:solidFill>
                <a:latin typeface="Museo Sans Cyrillic 500"/>
                <a:cs typeface="Arial"/>
              </a:rPr>
              <a:t>ание  </a:t>
            </a:r>
            <a:r>
              <a:rPr sz="4002" spc="-24" dirty="0">
                <a:solidFill>
                  <a:srgbClr val="2A70F7"/>
                </a:solidFill>
                <a:latin typeface="Museo Sans Cyrillic 500"/>
                <a:cs typeface="Arial"/>
              </a:rPr>
              <a:t>договора</a:t>
            </a:r>
            <a:endParaRPr sz="4002" dirty="0">
              <a:latin typeface="Museo Sans Cyrillic 50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574" y="8975978"/>
            <a:ext cx="4083994" cy="4350851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lnSpc>
                <a:spcPts val="4803"/>
              </a:lnSpc>
              <a:spcBef>
                <a:spcPts val="127"/>
              </a:spcBef>
            </a:pP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Заключаем</a:t>
            </a:r>
            <a:endParaRPr sz="4002" dirty="0">
              <a:latin typeface="Museo Sans Cyrillic 500"/>
              <a:cs typeface="Arial"/>
            </a:endParaRPr>
          </a:p>
          <a:p>
            <a:pPr marL="15403" marR="6161">
              <a:lnSpc>
                <a:spcPts val="4803"/>
              </a:lnSpc>
              <a:spcBef>
                <a:spcPts val="158"/>
              </a:spcBef>
            </a:pP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типовой</a:t>
            </a:r>
            <a:r>
              <a:rPr sz="4002" spc="-85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договор,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котором  указывается,</a:t>
            </a:r>
            <a:r>
              <a:rPr sz="4002" spc="-109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что</a:t>
            </a:r>
            <a:endParaRPr sz="4002" dirty="0">
              <a:latin typeface="Museo Sans Cyrillic 500"/>
              <a:cs typeface="Arial"/>
            </a:endParaRPr>
          </a:p>
          <a:p>
            <a:pPr marL="15403">
              <a:lnSpc>
                <a:spcPts val="4639"/>
              </a:lnSpc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мы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передаем</a:t>
            </a:r>
            <a:endParaRPr sz="4002" dirty="0">
              <a:latin typeface="Museo Sans Cyrillic 500"/>
              <a:cs typeface="Arial"/>
            </a:endParaRPr>
          </a:p>
          <a:p>
            <a:pPr marL="15403" marR="201003">
              <a:lnSpc>
                <a:spcPts val="4803"/>
              </a:lnSpc>
              <a:spcBef>
                <a:spcPts val="158"/>
              </a:spcBef>
            </a:pP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школе</a:t>
            </a:r>
            <a:r>
              <a:rPr sz="4002" spc="-103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лицензии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на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учеников</a:t>
            </a:r>
            <a:endParaRPr sz="4002" dirty="0">
              <a:latin typeface="Museo Sans Cyrillic 50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992" y="7140906"/>
            <a:ext cx="3460960" cy="632205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spcBef>
                <a:spcPts val="127"/>
              </a:spcBef>
            </a:pPr>
            <a:r>
              <a:rPr sz="4002" dirty="0">
                <a:solidFill>
                  <a:srgbClr val="2A70F7"/>
                </a:solidFill>
                <a:latin typeface="Museo Sans Cyrillic 500"/>
                <a:cs typeface="Arial"/>
              </a:rPr>
              <a:t>Прием</a:t>
            </a:r>
            <a:r>
              <a:rPr sz="4002" spc="-115" dirty="0">
                <a:solidFill>
                  <a:srgbClr val="2A70F7"/>
                </a:solidFill>
                <a:latin typeface="Museo Sans Cyrillic 500"/>
                <a:cs typeface="Arial"/>
              </a:rPr>
              <a:t> </a:t>
            </a:r>
            <a:r>
              <a:rPr sz="4002" spc="-12" dirty="0">
                <a:solidFill>
                  <a:srgbClr val="2A70F7"/>
                </a:solidFill>
                <a:latin typeface="Museo Sans Cyrillic 500"/>
                <a:cs typeface="Arial"/>
              </a:rPr>
              <a:t>ключей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2993" y="8970516"/>
            <a:ext cx="4197974" cy="4327126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Школа  </a:t>
            </a:r>
            <a:r>
              <a:rPr sz="4002" spc="-36" dirty="0">
                <a:solidFill>
                  <a:srgbClr val="232C34"/>
                </a:solidFill>
                <a:latin typeface="Museo Sans Cyrillic 500"/>
                <a:cs typeface="Arial"/>
              </a:rPr>
              <a:t>предоставляет 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список</a:t>
            </a:r>
            <a:r>
              <a:rPr sz="4002" spc="-9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36" dirty="0">
                <a:solidFill>
                  <a:srgbClr val="232C34"/>
                </a:solidFill>
                <a:latin typeface="Museo Sans Cyrillic 500"/>
                <a:cs typeface="Arial"/>
              </a:rPr>
              <a:t>педагогов, 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которые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создают 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классы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4002" spc="-24" dirty="0">
                <a:solidFill>
                  <a:srgbClr val="232C34"/>
                </a:solidFill>
                <a:latin typeface="Museo Sans Cyrillic 500"/>
                <a:cs typeface="Arial"/>
              </a:rPr>
              <a:t>заводят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на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платформу</a:t>
            </a:r>
            <a:endParaRPr sz="4002" dirty="0">
              <a:latin typeface="Museo Sans Cyrillic 500"/>
              <a:cs typeface="Arial"/>
            </a:endParaRPr>
          </a:p>
          <a:p>
            <a:pPr marL="15403">
              <a:lnSpc>
                <a:spcPts val="4791"/>
              </a:lnSpc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учеников</a:t>
            </a:r>
            <a:endParaRPr sz="4002" dirty="0">
              <a:latin typeface="Museo Sans Cyrillic 50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76998" y="7140906"/>
            <a:ext cx="2904157" cy="124807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spc="-6" dirty="0">
                <a:solidFill>
                  <a:srgbClr val="2A70F7"/>
                </a:solidFill>
                <a:latin typeface="Museo Sans Cyrillic 500"/>
                <a:cs typeface="Arial"/>
              </a:rPr>
              <a:t>Н</a:t>
            </a:r>
            <a:r>
              <a:rPr sz="4002" spc="-85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r>
              <a:rPr sz="4002" dirty="0">
                <a:solidFill>
                  <a:srgbClr val="2A70F7"/>
                </a:solidFill>
                <a:latin typeface="Museo Sans Cyrillic 500"/>
                <a:cs typeface="Arial"/>
              </a:rPr>
              <a:t>числе</a:t>
            </a:r>
            <a:r>
              <a:rPr sz="4002" spc="-12" dirty="0">
                <a:solidFill>
                  <a:srgbClr val="2A70F7"/>
                </a:solidFill>
                <a:latin typeface="Museo Sans Cyrillic 500"/>
                <a:cs typeface="Arial"/>
              </a:rPr>
              <a:t>н</a:t>
            </a:r>
            <a:r>
              <a:rPr sz="4002" dirty="0">
                <a:solidFill>
                  <a:srgbClr val="2A70F7"/>
                </a:solidFill>
                <a:latin typeface="Museo Sans Cyrillic 500"/>
                <a:cs typeface="Arial"/>
              </a:rPr>
              <a:t>ие  </a:t>
            </a:r>
            <a:r>
              <a:rPr sz="4002" spc="-12" dirty="0">
                <a:solidFill>
                  <a:srgbClr val="2A70F7"/>
                </a:solidFill>
                <a:latin typeface="Museo Sans Cyrillic 500"/>
                <a:cs typeface="Arial"/>
              </a:rPr>
              <a:t>лицензий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76998" y="8970517"/>
            <a:ext cx="3179863" cy="4327448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6161">
              <a:spcBef>
                <a:spcPts val="127"/>
              </a:spcBef>
            </a:pP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У </a:t>
            </a:r>
            <a:r>
              <a:rPr sz="4002" spc="-36" dirty="0">
                <a:solidFill>
                  <a:srgbClr val="232C34"/>
                </a:solidFill>
                <a:latin typeface="Museo Sans Cyrillic 500"/>
                <a:cs typeface="Arial"/>
              </a:rPr>
              <a:t>педагогов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в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ЛК  </a:t>
            </a:r>
            <a:r>
              <a:rPr sz="4002" spc="-36" dirty="0">
                <a:solidFill>
                  <a:srgbClr val="232C34"/>
                </a:solidFill>
                <a:latin typeface="Museo Sans Cyrillic 500"/>
                <a:cs typeface="Arial"/>
              </a:rPr>
              <a:t>появляется 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возможность  </a:t>
            </a:r>
            <a:r>
              <a:rPr sz="4002" spc="-18" dirty="0">
                <a:solidFill>
                  <a:srgbClr val="232C34"/>
                </a:solidFill>
                <a:latin typeface="Museo Sans Cyrillic 500"/>
                <a:cs typeface="Arial"/>
              </a:rPr>
              <a:t>выдать  </a:t>
            </a:r>
            <a:r>
              <a:rPr sz="4002" spc="6" dirty="0">
                <a:solidFill>
                  <a:srgbClr val="232C34"/>
                </a:solidFill>
                <a:latin typeface="Museo Sans Cyrillic 500"/>
                <a:cs typeface="Arial"/>
              </a:rPr>
              <a:t>ученикам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доступ к</a:t>
            </a:r>
            <a:r>
              <a:rPr sz="4002" spc="-9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УМК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5052" y="7916822"/>
            <a:ext cx="945719" cy="1122195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/>
          <a:p>
            <a:pPr marL="15403">
              <a:spcBef>
                <a:spcPts val="164"/>
              </a:spcBef>
            </a:pPr>
            <a:r>
              <a:rPr sz="7156" spc="42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7156" dirty="0">
              <a:latin typeface="Museo Sans Cyrillic 500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62559" y="7846087"/>
            <a:ext cx="945719" cy="1122195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/>
          <a:p>
            <a:pPr marL="15403">
              <a:spcBef>
                <a:spcPts val="164"/>
              </a:spcBef>
            </a:pPr>
            <a:r>
              <a:rPr sz="7156" spc="42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7156">
              <a:latin typeface="Museo Sans Cyrillic 500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84571" y="7846087"/>
            <a:ext cx="945719" cy="1122195"/>
          </a:xfrm>
          <a:prstGeom prst="rect">
            <a:avLst/>
          </a:prstGeom>
        </p:spPr>
        <p:txBody>
          <a:bodyPr vert="horz" wrap="square" lIns="0" tIns="20793" rIns="0" bIns="0" rtlCol="0">
            <a:spAutoFit/>
          </a:bodyPr>
          <a:lstStyle/>
          <a:p>
            <a:pPr marL="15403">
              <a:spcBef>
                <a:spcPts val="164"/>
              </a:spcBef>
            </a:pPr>
            <a:r>
              <a:rPr sz="7156" spc="42" dirty="0">
                <a:solidFill>
                  <a:srgbClr val="2A70F7"/>
                </a:solidFill>
                <a:latin typeface="Museo Sans Cyrillic 500"/>
                <a:cs typeface="Segoe UI Symbol"/>
              </a:rPr>
              <a:t>➜</a:t>
            </a:r>
            <a:endParaRPr sz="7156">
              <a:latin typeface="Museo Sans Cyrillic 500"/>
              <a:cs typeface="Segoe UI 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60910" y="7140906"/>
            <a:ext cx="1777458" cy="632205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>
              <a:spcBef>
                <a:spcPts val="127"/>
              </a:spcBef>
            </a:pPr>
            <a:r>
              <a:rPr sz="4002" spc="6" dirty="0">
                <a:solidFill>
                  <a:srgbClr val="2A70F7"/>
                </a:solidFill>
                <a:latin typeface="Museo Sans Cyrillic 500"/>
                <a:cs typeface="Arial"/>
              </a:rPr>
              <a:t>О</a:t>
            </a:r>
            <a:r>
              <a:rPr sz="4002" spc="-12" dirty="0">
                <a:solidFill>
                  <a:srgbClr val="2A70F7"/>
                </a:solidFill>
                <a:latin typeface="Museo Sans Cyrillic 500"/>
                <a:cs typeface="Arial"/>
              </a:rPr>
              <a:t>п</a:t>
            </a:r>
            <a:r>
              <a:rPr sz="4002" spc="-6" dirty="0">
                <a:solidFill>
                  <a:srgbClr val="2A70F7"/>
                </a:solidFill>
                <a:latin typeface="Museo Sans Cyrillic 500"/>
                <a:cs typeface="Arial"/>
              </a:rPr>
              <a:t>л</a:t>
            </a:r>
            <a:r>
              <a:rPr sz="4002" spc="-109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r>
              <a:rPr sz="4002" spc="-61" dirty="0">
                <a:solidFill>
                  <a:srgbClr val="2A70F7"/>
                </a:solidFill>
                <a:latin typeface="Museo Sans Cyrillic 500"/>
                <a:cs typeface="Arial"/>
              </a:rPr>
              <a:t>т</a:t>
            </a:r>
            <a:r>
              <a:rPr sz="4002" dirty="0">
                <a:solidFill>
                  <a:srgbClr val="2A70F7"/>
                </a:solidFill>
                <a:latin typeface="Museo Sans Cyrillic 500"/>
                <a:cs typeface="Arial"/>
              </a:rPr>
              <a:t>а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60910" y="8970517"/>
            <a:ext cx="4354310" cy="3736260"/>
          </a:xfrm>
          <a:prstGeom prst="rect">
            <a:avLst/>
          </a:prstGeom>
        </p:spPr>
        <p:txBody>
          <a:bodyPr vert="horz" wrap="square" lIns="0" tIns="16173" rIns="0" bIns="0" rtlCol="0">
            <a:spAutoFit/>
          </a:bodyPr>
          <a:lstStyle/>
          <a:p>
            <a:pPr marL="15403" marR="366581" algn="just">
              <a:spcBef>
                <a:spcPts val="127"/>
              </a:spcBef>
            </a:pP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Выставляет </a:t>
            </a:r>
            <a:r>
              <a:rPr sz="4002" spc="-49" dirty="0">
                <a:solidFill>
                  <a:srgbClr val="232C34"/>
                </a:solidFill>
                <a:latin typeface="Museo Sans Cyrillic 500"/>
                <a:cs typeface="Arial"/>
              </a:rPr>
              <a:t>счет 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и </a:t>
            </a:r>
            <a:r>
              <a:rPr sz="4002" spc="12" dirty="0">
                <a:solidFill>
                  <a:srgbClr val="232C34"/>
                </a:solidFill>
                <a:latin typeface="Museo Sans Cyrillic 500"/>
                <a:cs typeface="Arial"/>
              </a:rPr>
              <a:t>акт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о</a:t>
            </a:r>
            <a:r>
              <a:rPr sz="4002" spc="-97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передачи  </a:t>
            </a: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лицензий.</a:t>
            </a:r>
            <a:endParaRPr sz="4002">
              <a:latin typeface="Museo Sans Cyrillic 500"/>
              <a:cs typeface="Arial"/>
            </a:endParaRPr>
          </a:p>
          <a:p>
            <a:pPr marL="15403">
              <a:lnSpc>
                <a:spcPts val="4795"/>
              </a:lnSpc>
            </a:pPr>
            <a:r>
              <a:rPr sz="4002" spc="-12" dirty="0">
                <a:solidFill>
                  <a:srgbClr val="232C34"/>
                </a:solidFill>
                <a:latin typeface="Museo Sans Cyrillic 500"/>
                <a:cs typeface="Arial"/>
              </a:rPr>
              <a:t>Школа</a:t>
            </a:r>
            <a:endParaRPr sz="4002">
              <a:latin typeface="Museo Sans Cyrillic 500"/>
              <a:cs typeface="Arial"/>
            </a:endParaRPr>
          </a:p>
          <a:p>
            <a:pPr marL="15403" marR="6161">
              <a:lnSpc>
                <a:spcPts val="4803"/>
              </a:lnSpc>
              <a:spcBef>
                <a:spcPts val="158"/>
              </a:spcBef>
            </a:pP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оплачивает</a:t>
            </a:r>
            <a:r>
              <a:rPr sz="4002" spc="-121" dirty="0">
                <a:solidFill>
                  <a:srgbClr val="232C34"/>
                </a:solidFill>
                <a:latin typeface="Museo Sans Cyrillic 500"/>
                <a:cs typeface="Arial"/>
              </a:rPr>
              <a:t> </a:t>
            </a:r>
            <a:r>
              <a:rPr sz="4002" dirty="0">
                <a:solidFill>
                  <a:srgbClr val="232C34"/>
                </a:solidFill>
                <a:latin typeface="Museo Sans Cyrillic 500"/>
                <a:cs typeface="Arial"/>
              </a:rPr>
              <a:t>сумму  </a:t>
            </a:r>
            <a:r>
              <a:rPr sz="4002" spc="-6" dirty="0">
                <a:solidFill>
                  <a:srgbClr val="232C34"/>
                </a:solidFill>
                <a:latin typeface="Museo Sans Cyrillic 500"/>
                <a:cs typeface="Arial"/>
              </a:rPr>
              <a:t>по </a:t>
            </a:r>
            <a:r>
              <a:rPr sz="4002" spc="-30" dirty="0">
                <a:solidFill>
                  <a:srgbClr val="232C34"/>
                </a:solidFill>
                <a:latin typeface="Museo Sans Cyrillic 500"/>
                <a:cs typeface="Arial"/>
              </a:rPr>
              <a:t>договору</a:t>
            </a:r>
            <a:endParaRPr sz="4002">
              <a:latin typeface="Museo Sans Cyrillic 500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1194" y="957567"/>
            <a:ext cx="11700572" cy="1370236"/>
          </a:xfrm>
          <a:prstGeom prst="rect">
            <a:avLst/>
          </a:prstGeom>
        </p:spPr>
        <p:txBody>
          <a:bodyPr vert="horz" wrap="square" lIns="0" tIns="16943" rIns="0" bIns="0" rtlCol="0" anchor="ctr">
            <a:spAutoFit/>
          </a:bodyPr>
          <a:lstStyle/>
          <a:p>
            <a:pPr marL="15403">
              <a:lnSpc>
                <a:spcPct val="100000"/>
              </a:lnSpc>
              <a:spcBef>
                <a:spcPts val="133"/>
              </a:spcBef>
            </a:pPr>
            <a:r>
              <a:rPr spc="49" dirty="0">
                <a:latin typeface="Museo Sans Cyrillic 500"/>
                <a:cs typeface="Arial"/>
              </a:rPr>
              <a:t>Закупка </a:t>
            </a:r>
            <a:r>
              <a:rPr spc="6" dirty="0">
                <a:latin typeface="Museo Sans Cyrillic 500"/>
                <a:cs typeface="Arial"/>
              </a:rPr>
              <a:t>Skyes</a:t>
            </a:r>
            <a:r>
              <a:rPr spc="-194" dirty="0">
                <a:latin typeface="Museo Sans Cyrillic 500"/>
                <a:cs typeface="Arial"/>
              </a:rPr>
              <a:t> </a:t>
            </a:r>
            <a:r>
              <a:rPr dirty="0">
                <a:latin typeface="Museo Sans Cyrillic 500"/>
                <a:cs typeface="Arial"/>
              </a:rPr>
              <a:t>школой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8AA1C6-E7D2-49A7-A4F4-03BB3E9529B8}"/>
              </a:ext>
            </a:extLst>
          </p:cNvPr>
          <p:cNvSpPr/>
          <p:nvPr/>
        </p:nvSpPr>
        <p:spPr>
          <a:xfrm>
            <a:off x="1107435" y="3004308"/>
            <a:ext cx="22169130" cy="345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638" dirty="0">
                <a:solidFill>
                  <a:srgbClr val="000000"/>
                </a:solidFill>
                <a:latin typeface="Museo Sans Cyrillic 500"/>
              </a:rPr>
              <a:t> </a:t>
            </a:r>
            <a:r>
              <a:rPr lang="ru-RU" sz="3638" dirty="0">
                <a:solidFill>
                  <a:srgbClr val="000000"/>
                </a:solidFill>
                <a:latin typeface="Museo Sans Cyrillic 500"/>
              </a:rPr>
              <a:t>Школа может приобретать </a:t>
            </a:r>
            <a:r>
              <a:rPr lang="ru-RU" sz="3638" dirty="0" err="1">
                <a:solidFill>
                  <a:srgbClr val="000000"/>
                </a:solidFill>
                <a:latin typeface="Museo Sans Cyrillic 500"/>
              </a:rPr>
              <a:t>Skyes</a:t>
            </a:r>
            <a:r>
              <a:rPr lang="ru-RU" sz="3638" dirty="0">
                <a:solidFill>
                  <a:srgbClr val="000000"/>
                </a:solidFill>
                <a:latin typeface="Museo Sans Cyrillic 500"/>
              </a:rPr>
              <a:t> за счет субсидий на цифровизацию образовательных организаций субъекта Федерации в рамках государственной программы Федерального проекта «Цифровая образовательная среда».</a:t>
            </a:r>
            <a:endParaRPr lang="en-US" sz="3638" dirty="0">
              <a:solidFill>
                <a:srgbClr val="000000"/>
              </a:solidFill>
              <a:latin typeface="Museo Sans Cyrillic 50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3638" dirty="0">
              <a:solidFill>
                <a:srgbClr val="000000"/>
              </a:solidFill>
              <a:latin typeface="Museo Sans Cyrillic 50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38" dirty="0">
                <a:solidFill>
                  <a:srgbClr val="000000"/>
                </a:solidFill>
                <a:latin typeface="Museo Sans Cyrillic 500"/>
              </a:rPr>
              <a:t> </a:t>
            </a:r>
            <a:r>
              <a:rPr lang="ru-RU" sz="3638" dirty="0">
                <a:solidFill>
                  <a:srgbClr val="000000"/>
                </a:solidFill>
                <a:latin typeface="Museo Sans Cyrillic 500"/>
              </a:rPr>
              <a:t>Школа может приобретать </a:t>
            </a:r>
            <a:r>
              <a:rPr lang="ru-RU" sz="3638" dirty="0" err="1">
                <a:solidFill>
                  <a:srgbClr val="000000"/>
                </a:solidFill>
                <a:latin typeface="Museo Sans Cyrillic 500"/>
              </a:rPr>
              <a:t>Skyes</a:t>
            </a:r>
            <a:r>
              <a:rPr lang="ru-RU" sz="3638" dirty="0">
                <a:solidFill>
                  <a:srgbClr val="000000"/>
                </a:solidFill>
                <a:latin typeface="Museo Sans Cyrillic 500"/>
              </a:rPr>
              <a:t> за счет субсидий на выполнение </a:t>
            </a:r>
            <a:r>
              <a:rPr lang="ru-RU" sz="3638" dirty="0" err="1">
                <a:solidFill>
                  <a:srgbClr val="000000"/>
                </a:solidFill>
                <a:latin typeface="Museo Sans Cyrillic 500"/>
              </a:rPr>
              <a:t>госзадания</a:t>
            </a:r>
            <a:r>
              <a:rPr lang="ru-RU" sz="3638" dirty="0">
                <a:solidFill>
                  <a:srgbClr val="000000"/>
                </a:solidFill>
                <a:latin typeface="Museo Sans Cyrillic 500"/>
              </a:rPr>
              <a:t> в случае включения директором школы учебного пособия для УМК “Английский в фокусе” в перечень приобретаемых учебных пособий.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7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5"/>
          <p:cNvPicPr/>
          <p:nvPr/>
        </p:nvPicPr>
        <p:blipFill>
          <a:blip r:embed="rId2"/>
          <a:stretch/>
        </p:blipFill>
        <p:spPr>
          <a:xfrm>
            <a:off x="3102480" y="3018600"/>
            <a:ext cx="17266320" cy="3672720"/>
          </a:xfrm>
          <a:prstGeom prst="rect">
            <a:avLst/>
          </a:prstGeom>
          <a:ln w="12600"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3102480" y="7806240"/>
            <a:ext cx="8047080" cy="1100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3"/>
          <p:cNvSpPr/>
          <p:nvPr/>
        </p:nvSpPr>
        <p:spPr>
          <a:xfrm>
            <a:off x="2699280" y="4034880"/>
            <a:ext cx="18121320" cy="1582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720" tIns="90720" rIns="90720" bIns="90720"/>
          <a:lstStyle/>
          <a:p>
            <a:pPr algn="ctr">
              <a:lnSpc>
                <a:spcPct val="100000"/>
              </a:lnSpc>
            </a:pPr>
            <a:r>
              <a:rPr lang="ru-RU" sz="9200" b="1" strike="noStrike" spc="-1">
                <a:solidFill>
                  <a:srgbClr val="2A71F7"/>
                </a:solidFill>
                <a:uFill>
                  <a:solidFill>
                    <a:srgbClr val="FFFFFF"/>
                  </a:solidFill>
                </a:uFill>
                <a:latin typeface="Museo Sans Cyrillic 900"/>
                <a:ea typeface="Museo Sans Cyrillic 900"/>
              </a:rPr>
              <a:t>Легко сказать «YES!»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3102480" y="8809200"/>
            <a:ext cx="5116320" cy="1786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A939391-1560-4CEB-B1F7-4AAB58A4EDCC}"/>
              </a:ext>
            </a:extLst>
          </p:cNvPr>
          <p:cNvSpPr txBox="1">
            <a:spLocks/>
          </p:cNvSpPr>
          <p:nvPr/>
        </p:nvSpPr>
        <p:spPr>
          <a:xfrm>
            <a:off x="4546934" y="7723357"/>
            <a:ext cx="7966610" cy="749687"/>
          </a:xfrm>
          <a:prstGeom prst="rect">
            <a:avLst/>
          </a:prstGeom>
        </p:spPr>
        <p:txBody>
          <a:bodyPr vert="horz" wrap="square" lIns="0" tIns="1091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493">
              <a:spcBef>
                <a:spcPts val="85"/>
              </a:spcBef>
            </a:pPr>
            <a:r>
              <a:rPr lang="en-US" sz="4800" kern="0" dirty="0">
                <a:solidFill>
                  <a:schemeClr val="bg1"/>
                </a:solidFill>
                <a:latin typeface="Museo Cyrl 700" panose="02000000000000000000" pitchFamily="50" charset="-52"/>
                <a:cs typeface="MuseoCyrl-500"/>
              </a:rPr>
              <a:t> </a:t>
            </a:r>
            <a:r>
              <a:rPr lang="ru-RU" sz="4800" kern="0" dirty="0">
                <a:solidFill>
                  <a:schemeClr val="bg1"/>
                </a:solidFill>
                <a:latin typeface="Museo Cyrl 700" panose="02000000000000000000" pitchFamily="50" charset="-52"/>
                <a:cs typeface="MuseoCyrl-500"/>
              </a:rPr>
              <a:t>Труфанов Антон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71E106E-A178-4035-BA06-3A156A5D2348}"/>
              </a:ext>
            </a:extLst>
          </p:cNvPr>
          <p:cNvSpPr txBox="1">
            <a:spLocks/>
          </p:cNvSpPr>
          <p:nvPr/>
        </p:nvSpPr>
        <p:spPr>
          <a:xfrm>
            <a:off x="14116297" y="7723357"/>
            <a:ext cx="5288780" cy="749687"/>
          </a:xfrm>
          <a:prstGeom prst="rect">
            <a:avLst/>
          </a:prstGeom>
        </p:spPr>
        <p:txBody>
          <a:bodyPr vert="horz" wrap="square" lIns="0" tIns="10917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493">
              <a:spcBef>
                <a:spcPts val="85"/>
              </a:spcBef>
            </a:pPr>
            <a:r>
              <a:rPr lang="en-US" sz="4800" kern="0" dirty="0">
                <a:solidFill>
                  <a:schemeClr val="bg1"/>
                </a:solidFill>
                <a:latin typeface="Museo Cyrl 700" panose="02000000000000000000" pitchFamily="50" charset="-52"/>
                <a:cs typeface="MuseoCyrl-500"/>
              </a:rPr>
              <a:t>edu.skyeng.ru</a:t>
            </a:r>
            <a:endParaRPr lang="ru-RU" sz="4800" kern="0" dirty="0">
              <a:solidFill>
                <a:schemeClr val="bg1"/>
              </a:solidFill>
              <a:latin typeface="Museo Cyrl 700" panose="02000000000000000000" pitchFamily="50" charset="-52"/>
              <a:cs typeface="MuseoCyrl-50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1AA95-E364-497E-95DF-86A632D913BD}"/>
              </a:ext>
            </a:extLst>
          </p:cNvPr>
          <p:cNvSpPr txBox="1"/>
          <p:nvPr/>
        </p:nvSpPr>
        <p:spPr>
          <a:xfrm>
            <a:off x="4558866" y="9066782"/>
            <a:ext cx="8917805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solidFill>
                  <a:schemeClr val="bg1"/>
                </a:solidFill>
                <a:latin typeface="Museo Sans Cyrl 300" panose="02000000000000000000" pitchFamily="2" charset="-52"/>
              </a:rPr>
              <a:t>Директор по развитию регионального бизнеса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00226-E1A2-40EB-9B23-986052414972}"/>
              </a:ext>
            </a:extLst>
          </p:cNvPr>
          <p:cNvSpPr txBox="1"/>
          <p:nvPr/>
        </p:nvSpPr>
        <p:spPr>
          <a:xfrm>
            <a:off x="14116297" y="9026225"/>
            <a:ext cx="8917805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Museo Sans Cyrl 300" panose="020000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ru-RU" sz="4400" dirty="0">
                <a:solidFill>
                  <a:schemeClr val="bg1"/>
                </a:solidFill>
                <a:latin typeface="Museo Sans Cyrl 300" panose="020000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4400" dirty="0">
                <a:solidFill>
                  <a:schemeClr val="bg1"/>
                </a:solidFill>
                <a:latin typeface="Museo Sans Cyrl 300" panose="020000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trufanov@skyeng.ru</a:t>
            </a:r>
            <a:endParaRPr lang="en-US" sz="4400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4400" dirty="0">
                <a:solidFill>
                  <a:schemeClr val="bg1"/>
                </a:solidFill>
                <a:latin typeface="Museo Sans Cyrl 300" panose="02000000000000000000" pitchFamily="2" charset="-52"/>
              </a:rPr>
              <a:t>+7 </a:t>
            </a:r>
            <a:r>
              <a:rPr lang="en-US" sz="4400" dirty="0">
                <a:solidFill>
                  <a:schemeClr val="bg1"/>
                </a:solidFill>
                <a:latin typeface="Museo Sans Cyrl 300" panose="02000000000000000000" pitchFamily="2" charset="-52"/>
              </a:rPr>
              <a:t>926 049-90-69</a:t>
            </a:r>
            <a:endParaRPr lang="ru-RU" sz="4400" dirty="0">
              <a:solidFill>
                <a:schemeClr val="bg1"/>
              </a:solidFill>
              <a:latin typeface="Museo Sans Cyrl 300" panose="020000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44E10-9B61-4CAA-8292-2C26D11E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66D21-F35A-4870-9BCE-AC8B779F4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30CC9D-8986-49B7-98FF-E89CB62CE0E1}"/>
              </a:ext>
            </a:extLst>
          </p:cNvPr>
          <p:cNvSpPr/>
          <p:nvPr/>
        </p:nvSpPr>
        <p:spPr>
          <a:xfrm>
            <a:off x="5143500" y="342900"/>
            <a:ext cx="2000250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030478-9324-4B5F-A8AE-8A702B674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"/>
            <a:ext cx="21488400" cy="128476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E4CDE7-C671-4219-9122-77D8900FD2FA}"/>
              </a:ext>
            </a:extLst>
          </p:cNvPr>
          <p:cNvSpPr/>
          <p:nvPr/>
        </p:nvSpPr>
        <p:spPr>
          <a:xfrm>
            <a:off x="6686550" y="342900"/>
            <a:ext cx="1514475" cy="1285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3710DBC-DFE7-4817-9982-95BBF5265642}"/>
              </a:ext>
            </a:extLst>
          </p:cNvPr>
          <p:cNvSpPr/>
          <p:nvPr/>
        </p:nvSpPr>
        <p:spPr>
          <a:xfrm>
            <a:off x="5544598" y="404146"/>
            <a:ext cx="16871259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040309-F00E-4E03-BD2D-4935BE8B71E8}"/>
              </a:ext>
            </a:extLst>
          </p:cNvPr>
          <p:cNvSpPr/>
          <p:nvPr/>
        </p:nvSpPr>
        <p:spPr>
          <a:xfrm>
            <a:off x="9744075" y="549181"/>
            <a:ext cx="16871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8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900"/>
              </a:rPr>
              <a:t>Аналитика</a:t>
            </a:r>
            <a:endParaRPr lang="ru-RU" sz="8000" b="1" spc="-1" dirty="0">
              <a:solidFill>
                <a:srgbClr val="2A71F7"/>
              </a:solidFill>
              <a:uFill>
                <a:solidFill>
                  <a:srgbClr val="FFFFFF"/>
                </a:solidFill>
              </a:uFill>
              <a:latin typeface="Museo Sans Cyrillic 500"/>
              <a:ea typeface="Museo Sans Cyrillic 900"/>
            </a:endParaRPr>
          </a:p>
        </p:txBody>
      </p:sp>
    </p:spTree>
    <p:extLst>
      <p:ext uri="{BB962C8B-B14F-4D97-AF65-F5344CB8AC3E}">
        <p14:creationId xmlns:p14="http://schemas.microsoft.com/office/powerpoint/2010/main" val="24243977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;p6">
            <a:extLst>
              <a:ext uri="{FF2B5EF4-FFF2-40B4-BE49-F238E27FC236}">
                <a16:creationId xmlns:a16="http://schemas.microsoft.com/office/drawing/2014/main" id="{424ED6FF-9CB7-4994-BFD5-BE186CF2DEA3}"/>
              </a:ext>
            </a:extLst>
          </p:cNvPr>
          <p:cNvSpPr/>
          <p:nvPr/>
        </p:nvSpPr>
        <p:spPr>
          <a:xfrm>
            <a:off x="1606549" y="3845200"/>
            <a:ext cx="19860078" cy="1029000"/>
          </a:xfrm>
          <a:prstGeom prst="rect">
            <a:avLst/>
          </a:prstGeom>
          <a:solidFill>
            <a:srgbClr val="00A7D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Museo Sans Cyrillic 500"/>
            </a:endParaRPr>
          </a:p>
        </p:txBody>
      </p:sp>
      <p:graphicFrame>
        <p:nvGraphicFramePr>
          <p:cNvPr id="7" name="Google Shape;30;p6">
            <a:extLst>
              <a:ext uri="{FF2B5EF4-FFF2-40B4-BE49-F238E27FC236}">
                <a16:creationId xmlns:a16="http://schemas.microsoft.com/office/drawing/2014/main" id="{38AF4845-9F15-44F4-A2D6-109953D27DD6}"/>
              </a:ext>
            </a:extLst>
          </p:cNvPr>
          <p:cNvGraphicFramePr/>
          <p:nvPr/>
        </p:nvGraphicFramePr>
        <p:xfrm>
          <a:off x="1606546" y="3992419"/>
          <a:ext cx="19860080" cy="82706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93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47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Цель</a:t>
                      </a:r>
                      <a:endParaRPr sz="3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Доля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Для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работы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из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них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с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конкретикой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)​</a:t>
                      </a:r>
                      <a:endParaRPr sz="36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>
                          <a:solidFill>
                            <a:schemeClr val="tx1"/>
                          </a:solidFill>
                          <a:latin typeface="+mn-lt"/>
                        </a:rPr>
                        <a:t>29 % 11%​</a:t>
                      </a:r>
                      <a:endParaRPr sz="2400" u="none" strike="noStrike" cap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Для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путешествий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​</a:t>
                      </a:r>
                      <a:endParaRPr sz="36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>
                          <a:solidFill>
                            <a:schemeClr val="tx1"/>
                          </a:solidFill>
                          <a:latin typeface="+mn-lt"/>
                        </a:rPr>
                        <a:t>15%​</a:t>
                      </a:r>
                      <a:endParaRPr sz="2400" u="none" strike="noStrike" cap="non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Переезд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за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границу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​</a:t>
                      </a:r>
                      <a:endParaRPr sz="36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10%​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Учеба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в РФ​</a:t>
                      </a:r>
                      <a:endParaRPr sz="36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6%​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>
                          <a:solidFill>
                            <a:schemeClr val="tx1"/>
                          </a:solidFill>
                          <a:latin typeface="+mn-lt"/>
                        </a:rPr>
                        <a:t>Учеба за границей​</a:t>
                      </a:r>
                      <a:endParaRPr sz="36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5%​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Предстоит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деловая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поездка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​</a:t>
                      </a:r>
                      <a:endParaRPr sz="36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2%​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>
                          <a:solidFill>
                            <a:schemeClr val="tx1"/>
                          </a:solidFill>
                          <a:latin typeface="+mn-lt"/>
                        </a:rPr>
                        <a:t>Сдавать экзамены​</a:t>
                      </a:r>
                      <a:endParaRPr sz="3600" u="sng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1%​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94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Не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могут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сформулировать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en-US" sz="3600" u="sng" strike="noStrike" cap="none" dirty="0" err="1">
                          <a:solidFill>
                            <a:schemeClr val="tx1"/>
                          </a:solidFill>
                          <a:latin typeface="+mn-lt"/>
                        </a:rPr>
                        <a:t>цель</a:t>
                      </a:r>
                      <a:r>
                        <a:rPr lang="en-US" sz="3600" u="sng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​</a:t>
                      </a:r>
                      <a:endParaRPr sz="3600" u="sng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32%​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900" marR="182900" marT="91450" marB="9145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02681D-3E23-46E4-9D86-3FFFD22F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46" y="813960"/>
            <a:ext cx="18154440" cy="4774320"/>
          </a:xfrm>
        </p:spPr>
        <p:txBody>
          <a:bodyPr/>
          <a:lstStyle/>
          <a:p>
            <a:r>
              <a:rPr lang="ru-RU" dirty="0">
                <a:latin typeface="Museo Sans Cyrillic 500"/>
              </a:rPr>
              <a:t>Цели взрослых в обучении английскому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C5F6BD-D79A-4267-B561-739C27721C7D}"/>
              </a:ext>
            </a:extLst>
          </p:cNvPr>
          <p:cNvSpPr/>
          <p:nvPr/>
        </p:nvSpPr>
        <p:spPr>
          <a:xfrm>
            <a:off x="1606546" y="827820"/>
            <a:ext cx="16871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6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useo Sans Cyrillic 500"/>
                <a:ea typeface="Museo Sans Cyrillic 900"/>
              </a:rPr>
              <a:t>Какая цель студента?</a:t>
            </a:r>
            <a:endParaRPr lang="ru-RU" sz="6000" b="1" spc="-1" dirty="0">
              <a:solidFill>
                <a:srgbClr val="2A71F7"/>
              </a:solidFill>
              <a:uFill>
                <a:solidFill>
                  <a:srgbClr val="FFFFFF"/>
                </a:solidFill>
              </a:uFill>
              <a:latin typeface="Museo Sans Cyrillic 500"/>
              <a:ea typeface="Museo Sans Cyrillic 900"/>
            </a:endParaRPr>
          </a:p>
        </p:txBody>
      </p:sp>
      <p:pic>
        <p:nvPicPr>
          <p:cNvPr id="10" name="Новая_иллюстрация Copy 5.png">
            <a:extLst>
              <a:ext uri="{FF2B5EF4-FFF2-40B4-BE49-F238E27FC236}">
                <a16:creationId xmlns:a16="http://schemas.microsoft.com/office/drawing/2014/main" id="{88A847E8-0118-48B5-B12D-29CF0C93FDA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295840" y="-678960"/>
            <a:ext cx="8292600" cy="2763720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7301492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Новая_иллюстрация.png">
            <a:extLst>
              <a:ext uri="{FF2B5EF4-FFF2-40B4-BE49-F238E27FC236}">
                <a16:creationId xmlns:a16="http://schemas.microsoft.com/office/drawing/2014/main" id="{C30A494F-CD01-49E2-9738-7B77938DA29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66321" y="12140582"/>
            <a:ext cx="16917679" cy="2281800"/>
          </a:xfrm>
          <a:prstGeom prst="rect">
            <a:avLst/>
          </a:prstGeom>
          <a:ln w="1260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51E0E-B3FB-464D-A15A-3D1D8971F1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79" b="3632"/>
          <a:stretch/>
        </p:blipFill>
        <p:spPr>
          <a:xfrm>
            <a:off x="2547566" y="655720"/>
            <a:ext cx="18126318" cy="12804508"/>
          </a:xfrm>
          <a:prstGeom prst="rect">
            <a:avLst/>
          </a:prstGeom>
        </p:spPr>
      </p:pic>
      <p:sp>
        <p:nvSpPr>
          <p:cNvPr id="7" name="Google Shape;62;p10">
            <a:extLst>
              <a:ext uri="{FF2B5EF4-FFF2-40B4-BE49-F238E27FC236}">
                <a16:creationId xmlns:a16="http://schemas.microsoft.com/office/drawing/2014/main" id="{4A7B7091-1637-4DA0-A911-4423DC305B1A}"/>
              </a:ext>
            </a:extLst>
          </p:cNvPr>
          <p:cNvSpPr txBox="1"/>
          <p:nvPr/>
        </p:nvSpPr>
        <p:spPr>
          <a:xfrm>
            <a:off x="12786522" y="9989756"/>
            <a:ext cx="3102600" cy="21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3600" dirty="0" err="1">
                <a:latin typeface="Museo Sans Cyrillic 500"/>
                <a:ea typeface="Calibri"/>
                <a:cs typeface="Calibri"/>
                <a:sym typeface="Calibri"/>
              </a:rPr>
              <a:t>Начало</a:t>
            </a:r>
            <a:r>
              <a:rPr lang="en-US" sz="36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Museo Sans Cyrillic 500"/>
                <a:ea typeface="Calibri"/>
                <a:cs typeface="Calibri"/>
                <a:sym typeface="Calibri"/>
              </a:rPr>
              <a:t>обучения</a:t>
            </a:r>
            <a:endParaRPr sz="36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3;p10">
            <a:extLst>
              <a:ext uri="{FF2B5EF4-FFF2-40B4-BE49-F238E27FC236}">
                <a16:creationId xmlns:a16="http://schemas.microsoft.com/office/drawing/2014/main" id="{0217C4A8-5B47-449A-8CAB-D3FA9259B6C3}"/>
              </a:ext>
            </a:extLst>
          </p:cNvPr>
          <p:cNvSpPr txBox="1"/>
          <p:nvPr/>
        </p:nvSpPr>
        <p:spPr>
          <a:xfrm>
            <a:off x="7983586" y="7271782"/>
            <a:ext cx="24912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9600" dirty="0">
                <a:latin typeface="Museo Sans Cyrillic 500"/>
                <a:ea typeface="Calibri"/>
                <a:cs typeface="Calibri"/>
                <a:sym typeface="Calibri"/>
              </a:rPr>
              <a:t>1-й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pPr algn="ctr"/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урок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4;p10">
            <a:extLst>
              <a:ext uri="{FF2B5EF4-FFF2-40B4-BE49-F238E27FC236}">
                <a16:creationId xmlns:a16="http://schemas.microsoft.com/office/drawing/2014/main" id="{3B44508D-D3BA-43FD-B61E-1829BFB2EECB}"/>
              </a:ext>
            </a:extLst>
          </p:cNvPr>
          <p:cNvSpPr txBox="1"/>
          <p:nvPr/>
        </p:nvSpPr>
        <p:spPr>
          <a:xfrm>
            <a:off x="13068378" y="4734223"/>
            <a:ext cx="26628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9600" dirty="0">
                <a:latin typeface="Museo Sans Cyrillic 500"/>
                <a:ea typeface="Calibri"/>
                <a:cs typeface="Calibri"/>
                <a:sym typeface="Calibri"/>
              </a:rPr>
              <a:t>5-й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pPr algn="ctr"/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урок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5;p10">
            <a:extLst>
              <a:ext uri="{FF2B5EF4-FFF2-40B4-BE49-F238E27FC236}">
                <a16:creationId xmlns:a16="http://schemas.microsoft.com/office/drawing/2014/main" id="{183D38EE-7410-4168-8DC7-321C8948485E}"/>
              </a:ext>
            </a:extLst>
          </p:cNvPr>
          <p:cNvSpPr txBox="1"/>
          <p:nvPr/>
        </p:nvSpPr>
        <p:spPr>
          <a:xfrm>
            <a:off x="7997043" y="2505256"/>
            <a:ext cx="26628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9600" dirty="0">
                <a:latin typeface="Museo Sans Cyrillic 500"/>
                <a:ea typeface="Calibri"/>
                <a:cs typeface="Calibri"/>
                <a:sym typeface="Calibri"/>
              </a:rPr>
              <a:t>8-й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pPr algn="ctr"/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урок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6;p10">
            <a:extLst>
              <a:ext uri="{FF2B5EF4-FFF2-40B4-BE49-F238E27FC236}">
                <a16:creationId xmlns:a16="http://schemas.microsoft.com/office/drawing/2014/main" id="{706274A6-4F3C-49D1-8D37-20BEA7A85B10}"/>
              </a:ext>
            </a:extLst>
          </p:cNvPr>
          <p:cNvSpPr txBox="1"/>
          <p:nvPr/>
        </p:nvSpPr>
        <p:spPr>
          <a:xfrm>
            <a:off x="12420522" y="3190892"/>
            <a:ext cx="34686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4000" b="1" dirty="0">
                <a:latin typeface="Museo Sans Cyrillic 500"/>
                <a:ea typeface="Calibri"/>
                <a:cs typeface="Calibri"/>
                <a:sym typeface="Calibri"/>
              </a:rPr>
              <a:t>25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оценок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7;p10">
            <a:extLst>
              <a:ext uri="{FF2B5EF4-FFF2-40B4-BE49-F238E27FC236}">
                <a16:creationId xmlns:a16="http://schemas.microsoft.com/office/drawing/2014/main" id="{FABA0657-C099-4A72-BB72-BEFF42031053}"/>
              </a:ext>
            </a:extLst>
          </p:cNvPr>
          <p:cNvSpPr txBox="1"/>
          <p:nvPr/>
        </p:nvSpPr>
        <p:spPr>
          <a:xfrm>
            <a:off x="7274224" y="6099456"/>
            <a:ext cx="38658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4000" b="1" dirty="0">
                <a:latin typeface="Museo Sans Cyrillic 500"/>
                <a:ea typeface="Calibri"/>
                <a:cs typeface="Calibri"/>
                <a:sym typeface="Calibri"/>
              </a:rPr>
              <a:t>13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оценок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8;p10">
            <a:extLst>
              <a:ext uri="{FF2B5EF4-FFF2-40B4-BE49-F238E27FC236}">
                <a16:creationId xmlns:a16="http://schemas.microsoft.com/office/drawing/2014/main" id="{BD926FFF-B19D-4511-A5A2-DDC00C489794}"/>
              </a:ext>
            </a:extLst>
          </p:cNvPr>
          <p:cNvSpPr txBox="1"/>
          <p:nvPr/>
        </p:nvSpPr>
        <p:spPr>
          <a:xfrm>
            <a:off x="7387024" y="835576"/>
            <a:ext cx="3468600" cy="7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/>
            <a:r>
              <a:rPr lang="en-US" sz="4000" b="1" dirty="0">
                <a:latin typeface="Museo Sans Cyrillic 500"/>
                <a:ea typeface="Calibri"/>
                <a:cs typeface="Calibri"/>
                <a:sym typeface="Calibri"/>
              </a:rPr>
              <a:t>90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оценок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69;p10">
            <a:extLst>
              <a:ext uri="{FF2B5EF4-FFF2-40B4-BE49-F238E27FC236}">
                <a16:creationId xmlns:a16="http://schemas.microsoft.com/office/drawing/2014/main" id="{8EF19C5A-0D68-4D33-B03C-A6123D55C680}"/>
              </a:ext>
            </a:extLst>
          </p:cNvPr>
          <p:cNvSpPr txBox="1"/>
          <p:nvPr/>
        </p:nvSpPr>
        <p:spPr>
          <a:xfrm>
            <a:off x="2547566" y="6825274"/>
            <a:ext cx="3971192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6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грамматики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, ​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1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аудирования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, ​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3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чтения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, ​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pPr>
              <a:lnSpc>
                <a:spcPct val="117391"/>
              </a:lnSpc>
              <a:buClr>
                <a:schemeClr val="dk1"/>
              </a:buClr>
              <a:buSzPts val="1100"/>
            </a:pP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2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письма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, ​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1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говорения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70;p10">
            <a:extLst>
              <a:ext uri="{FF2B5EF4-FFF2-40B4-BE49-F238E27FC236}">
                <a16:creationId xmlns:a16="http://schemas.microsoft.com/office/drawing/2014/main" id="{2D052F9F-3807-455B-A2B6-0747F40D8E00}"/>
              </a:ext>
            </a:extLst>
          </p:cNvPr>
          <p:cNvSpPr txBox="1"/>
          <p:nvPr/>
        </p:nvSpPr>
        <p:spPr>
          <a:xfrm>
            <a:off x="16515330" y="4273774"/>
            <a:ext cx="4342546" cy="2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Качество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оценки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скиллов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как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в </a:t>
            </a:r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скриннинг</a:t>
            </a:r>
            <a:r>
              <a:rPr lang="en-US" sz="4000" dirty="0">
                <a:latin typeface="Museo Sans Cyrillic 500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  <a:p>
            <a:r>
              <a:rPr lang="en-US" sz="4000" dirty="0" err="1">
                <a:latin typeface="Museo Sans Cyrillic 500"/>
                <a:ea typeface="Calibri"/>
                <a:cs typeface="Calibri"/>
                <a:sym typeface="Calibri"/>
              </a:rPr>
              <a:t>тесте</a:t>
            </a:r>
            <a:endParaRPr sz="4000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71;p10">
            <a:extLst>
              <a:ext uri="{FF2B5EF4-FFF2-40B4-BE49-F238E27FC236}">
                <a16:creationId xmlns:a16="http://schemas.microsoft.com/office/drawing/2014/main" id="{F3320594-E41F-4D7F-BCFD-28A026045541}"/>
              </a:ext>
            </a:extLst>
          </p:cNvPr>
          <p:cNvSpPr txBox="1"/>
          <p:nvPr/>
        </p:nvSpPr>
        <p:spPr>
          <a:xfrm>
            <a:off x="16454128" y="9884156"/>
            <a:ext cx="3865800" cy="22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-US" sz="5400" b="1" dirty="0" err="1">
                <a:latin typeface="Museo Sans Cyrillic 500"/>
                <a:ea typeface="Calibri"/>
                <a:cs typeface="Calibri"/>
                <a:sym typeface="Calibri"/>
              </a:rPr>
              <a:t>gse</a:t>
            </a:r>
            <a:r>
              <a:rPr lang="en-US" sz="5400" b="1" dirty="0">
                <a:latin typeface="Museo Sans Cyrillic 500"/>
                <a:ea typeface="Calibri"/>
                <a:cs typeface="Calibri"/>
                <a:sym typeface="Calibri"/>
              </a:rPr>
              <a:t> 33 / </a:t>
            </a:r>
            <a:endParaRPr sz="5400" b="1" dirty="0">
              <a:latin typeface="Museo Sans Cyrillic 500"/>
              <a:ea typeface="Calibri"/>
              <a:cs typeface="Calibri"/>
              <a:sym typeface="Calibri"/>
            </a:endParaRPr>
          </a:p>
          <a:p>
            <a:r>
              <a:rPr lang="en-US" sz="5400" b="1" dirty="0" err="1">
                <a:latin typeface="Museo Sans Cyrillic 500"/>
                <a:ea typeface="Calibri"/>
                <a:cs typeface="Calibri"/>
                <a:sym typeface="Calibri"/>
              </a:rPr>
              <a:t>cefr</a:t>
            </a:r>
            <a:r>
              <a:rPr lang="en-US" sz="5400" b="1" dirty="0">
                <a:latin typeface="Museo Sans Cyrillic 500"/>
                <a:ea typeface="Calibri"/>
                <a:cs typeface="Calibri"/>
                <a:sym typeface="Calibri"/>
              </a:rPr>
              <a:t> A1</a:t>
            </a:r>
            <a:endParaRPr sz="5400" b="1" dirty="0">
              <a:latin typeface="Museo Sans Cyrillic 500"/>
              <a:ea typeface="Calibri"/>
              <a:cs typeface="Calibri"/>
              <a:sym typeface="Calibri"/>
            </a:endParaRPr>
          </a:p>
          <a:p>
            <a:endParaRPr sz="4000" b="1" dirty="0">
              <a:latin typeface="Museo Sans Cyrillic 50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2;p10">
            <a:extLst>
              <a:ext uri="{FF2B5EF4-FFF2-40B4-BE49-F238E27FC236}">
                <a16:creationId xmlns:a16="http://schemas.microsoft.com/office/drawing/2014/main" id="{C77306CB-EF64-447F-BEF3-410D20D15E97}"/>
              </a:ext>
            </a:extLst>
          </p:cNvPr>
          <p:cNvSpPr/>
          <p:nvPr/>
        </p:nvSpPr>
        <p:spPr>
          <a:xfrm>
            <a:off x="2031623" y="7180174"/>
            <a:ext cx="120000" cy="3037200"/>
          </a:xfrm>
          <a:prstGeom prst="rect">
            <a:avLst/>
          </a:prstGeom>
          <a:solidFill>
            <a:srgbClr val="FF1744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000">
              <a:latin typeface="Museo Sans Cyrillic 500"/>
            </a:endParaRPr>
          </a:p>
        </p:txBody>
      </p:sp>
      <p:sp>
        <p:nvSpPr>
          <p:cNvPr id="19" name="Google Shape;73;p10">
            <a:extLst>
              <a:ext uri="{FF2B5EF4-FFF2-40B4-BE49-F238E27FC236}">
                <a16:creationId xmlns:a16="http://schemas.microsoft.com/office/drawing/2014/main" id="{0B68ACBB-0812-43CC-830D-439468345206}"/>
              </a:ext>
            </a:extLst>
          </p:cNvPr>
          <p:cNvSpPr/>
          <p:nvPr/>
        </p:nvSpPr>
        <p:spPr>
          <a:xfrm>
            <a:off x="21532442" y="4142974"/>
            <a:ext cx="120000" cy="3037200"/>
          </a:xfrm>
          <a:prstGeom prst="rect">
            <a:avLst/>
          </a:prstGeom>
          <a:solidFill>
            <a:srgbClr val="00A8DA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000">
              <a:latin typeface="Museo Sans Cyrillic 500"/>
            </a:endParaRPr>
          </a:p>
        </p:txBody>
      </p:sp>
    </p:spTree>
    <p:extLst>
      <p:ext uri="{BB962C8B-B14F-4D97-AF65-F5344CB8AC3E}">
        <p14:creationId xmlns:p14="http://schemas.microsoft.com/office/powerpoint/2010/main" val="2321137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овая_иллюстрация Copy 5.png">
            <a:extLst>
              <a:ext uri="{FF2B5EF4-FFF2-40B4-BE49-F238E27FC236}">
                <a16:creationId xmlns:a16="http://schemas.microsoft.com/office/drawing/2014/main" id="{C13150DB-1B6F-4D4F-B101-7C1C1A2D533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295840" y="-678960"/>
            <a:ext cx="8292600" cy="2763720"/>
          </a:xfrm>
          <a:prstGeom prst="rect">
            <a:avLst/>
          </a:prstGeom>
          <a:ln w="12600">
            <a:noFill/>
          </a:ln>
        </p:spPr>
      </p:pic>
      <p:pic>
        <p:nvPicPr>
          <p:cNvPr id="5" name="Google Shape;38;p7" descr="Image">
            <a:extLst>
              <a:ext uri="{FF2B5EF4-FFF2-40B4-BE49-F238E27FC236}">
                <a16:creationId xmlns:a16="http://schemas.microsoft.com/office/drawing/2014/main" id="{5C377D81-D871-421E-938F-D7295B0F93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425" r="17654" b="1697"/>
          <a:stretch/>
        </p:blipFill>
        <p:spPr>
          <a:xfrm>
            <a:off x="987276" y="702900"/>
            <a:ext cx="15176955" cy="125706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3425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Новая_иллюстрация.png">
            <a:extLst>
              <a:ext uri="{FF2B5EF4-FFF2-40B4-BE49-F238E27FC236}">
                <a16:creationId xmlns:a16="http://schemas.microsoft.com/office/drawing/2014/main" id="{58C78E94-AEF1-4F55-8C3D-FA9B33C47DA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466321" y="12140582"/>
            <a:ext cx="16917679" cy="2281800"/>
          </a:xfrm>
          <a:prstGeom prst="rect">
            <a:avLst/>
          </a:prstGeom>
          <a:ln w="12600">
            <a:noFill/>
          </a:ln>
        </p:spPr>
      </p:pic>
      <p:sp>
        <p:nvSpPr>
          <p:cNvPr id="6" name="Google Shape;25;p6">
            <a:extLst>
              <a:ext uri="{FF2B5EF4-FFF2-40B4-BE49-F238E27FC236}">
                <a16:creationId xmlns:a16="http://schemas.microsoft.com/office/drawing/2014/main" id="{424ED6FF-9CB7-4994-BFD5-BE186CF2DEA3}"/>
              </a:ext>
            </a:extLst>
          </p:cNvPr>
          <p:cNvSpPr/>
          <p:nvPr/>
        </p:nvSpPr>
        <p:spPr>
          <a:xfrm>
            <a:off x="1606549" y="1314450"/>
            <a:ext cx="17024347" cy="1029000"/>
          </a:xfrm>
          <a:prstGeom prst="rect">
            <a:avLst/>
          </a:prstGeom>
          <a:solidFill>
            <a:srgbClr val="00A7D8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aphicFrame>
        <p:nvGraphicFramePr>
          <p:cNvPr id="8" name="Google Shape;54;p9">
            <a:extLst>
              <a:ext uri="{FF2B5EF4-FFF2-40B4-BE49-F238E27FC236}">
                <a16:creationId xmlns:a16="http://schemas.microsoft.com/office/drawing/2014/main" id="{CC32EC11-EDA2-4B2B-8D44-FFCFE0E7597A}"/>
              </a:ext>
            </a:extLst>
          </p:cNvPr>
          <p:cNvGraphicFramePr/>
          <p:nvPr/>
        </p:nvGraphicFramePr>
        <p:xfrm>
          <a:off x="1606553" y="1397060"/>
          <a:ext cx="17024347" cy="111550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5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3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Оценка</a:t>
                      </a:r>
                      <a:endParaRPr sz="3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Расшифровка</a:t>
                      </a:r>
                      <a:endParaRPr sz="3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2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3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Уверенно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использую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без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ошибок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могу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сформулировать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правила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исключения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360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Уверенно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использую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без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ошибок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360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Использую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осознанном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уровне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допускаю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редкие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ошибки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360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Использую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на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интуитивном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уровне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допускаю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редкие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ошибки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360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Стихийно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использую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допускаю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частые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ошибки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360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Стараюсь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использовать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допускаю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частые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ошибки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360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Распознаю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но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могу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воспроизвести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360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Распознаю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с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трудом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велика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вероятность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ошибочного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распознавания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3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Встречаю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редко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Распознаю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только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с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автопереводчиком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​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36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Не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понимаю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о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чём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это</a:t>
                      </a:r>
                      <a:endParaRPr sz="3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2850" marR="182850" marT="182850" marB="182850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A7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78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</TotalTime>
  <Words>1383</Words>
  <Application>Microsoft Office PowerPoint</Application>
  <PresentationFormat>Произвольный</PresentationFormat>
  <Paragraphs>306</Paragraphs>
  <Slides>41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Arial</vt:lpstr>
      <vt:lpstr>Calibri</vt:lpstr>
      <vt:lpstr>Helvetica Neue</vt:lpstr>
      <vt:lpstr>Helvetica Neue Medium</vt:lpstr>
      <vt:lpstr>Museo Cyrl 700</vt:lpstr>
      <vt:lpstr>Museo Sans Cyrillic 500</vt:lpstr>
      <vt:lpstr>Museo Sans Cyrillic 900</vt:lpstr>
      <vt:lpstr>Museo Sans Cyrl 300</vt:lpstr>
      <vt:lpstr>Symbol</vt:lpstr>
      <vt:lpstr>Wingdings</vt:lpstr>
      <vt:lpstr>Office Theme</vt:lpstr>
      <vt:lpstr>Антон Труфанов директор по развитию регионального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взрослых в обучении английскому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&gt; 20 000 уроков  каждый день</vt:lpstr>
      <vt:lpstr>«Нужно переходить и к принципиально новым, в том числе индивидуальным технологиям обучения, уже с ранних лет прививать готовность к изменениям, к творческому поиску, учить работе в команде, что очень важно в современном мире, навыкам жизни в цифровую эпоху» </vt:lpstr>
      <vt:lpstr>Презентация PowerPoint</vt:lpstr>
      <vt:lpstr>Презентация PowerPoint</vt:lpstr>
      <vt:lpstr>Презентация PowerPoint</vt:lpstr>
      <vt:lpstr>Цифровая трансформация - коренное преобразование по 3 векторам:</vt:lpstr>
      <vt:lpstr>Презентация PowerPoint</vt:lpstr>
      <vt:lpstr>Что такое Skyes?</vt:lpstr>
      <vt:lpstr>Skyes</vt:lpstr>
      <vt:lpstr>Skyes</vt:lpstr>
      <vt:lpstr>Механика работы пользователей  на платформе</vt:lpstr>
      <vt:lpstr>Работа  в классе</vt:lpstr>
      <vt:lpstr>Работа  дома</vt:lpstr>
      <vt:lpstr>Для учителя</vt:lpstr>
      <vt:lpstr>Для ученика</vt:lpstr>
      <vt:lpstr>Для родителя</vt:lpstr>
      <vt:lpstr>Обучаем, тестируем, анализируем.  Это бесплатно</vt:lpstr>
      <vt:lpstr>Презентация PowerPoint</vt:lpstr>
      <vt:lpstr>Презентация PowerPoint</vt:lpstr>
      <vt:lpstr>Презентация PowerPoint</vt:lpstr>
      <vt:lpstr>Презентация PowerPoint</vt:lpstr>
      <vt:lpstr>Пользуйтесь бесплатными материалами от Skyeng</vt:lpstr>
      <vt:lpstr>Презентация PowerPoint</vt:lpstr>
      <vt:lpstr>Уже сейчас Skyes используют</vt:lpstr>
      <vt:lpstr>Презентация PowerPoint</vt:lpstr>
      <vt:lpstr>Презентация PowerPoint</vt:lpstr>
      <vt:lpstr>Закупка Skyes школой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MI</dc:creator>
  <dc:description/>
  <cp:lastModifiedBy>Антон Труфанов</cp:lastModifiedBy>
  <cp:revision>104</cp:revision>
  <dcterms:modified xsi:type="dcterms:W3CDTF">2020-02-25T04:48:46Z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