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2" r:id="rId3"/>
    <p:sldId id="258" r:id="rId4"/>
    <p:sldId id="265" r:id="rId5"/>
    <p:sldId id="259" r:id="rId6"/>
    <p:sldId id="260" r:id="rId7"/>
    <p:sldId id="257" r:id="rId8"/>
    <p:sldId id="261" r:id="rId9"/>
    <p:sldId id="268" r:id="rId10"/>
    <p:sldId id="269" r:id="rId11"/>
    <p:sldId id="270" r:id="rId12"/>
    <p:sldId id="264" r:id="rId13"/>
    <p:sldId id="271" r:id="rId14"/>
    <p:sldId id="272" r:id="rId15"/>
    <p:sldId id="267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21" autoAdjust="0"/>
    <p:restoredTop sz="79081" autoAdjust="0"/>
  </p:normalViewPr>
  <p:slideViewPr>
    <p:cSldViewPr snapToGrid="0">
      <p:cViewPr varScale="1">
        <p:scale>
          <a:sx n="67" d="100"/>
          <a:sy n="67" d="100"/>
        </p:scale>
        <p:origin x="98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26AF56-8EB4-4802-B65B-439BF467EC39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7C9842-2CD1-44F8-96F5-463B18B936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78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karm-bar.edusite.ru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C9842-2CD1-44F8-96F5-463B18B9368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6478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В </a:t>
            </a:r>
            <a:r>
              <a:rPr lang="en-US" baseline="0" dirty="0" err="1" smtClean="0"/>
              <a:t>MagicSite</a:t>
            </a:r>
            <a:r>
              <a:rPr lang="ru-RU" baseline="0" dirty="0" smtClean="0"/>
              <a:t> настроен Конструктор приказа и Конструктор Политики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MagicSite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поможет вам создать правильный Приказ и Политику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Создаете Политику и приказ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Распечатайте Приказ (на бланке организации) и Политику.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Подпишите.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Отсканируйте.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Разместите на официальном сайте.</a:t>
            </a:r>
            <a:endParaRPr lang="en-US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C9842-2CD1-44F8-96F5-463B18B9368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1610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Заполнение обязательных разделов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Раздел «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Реквизиты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 стоит проверить тщательно, так занесённые в него данные используются в других разделах, а также для формирования договора и счёта.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Реквизитах должен быть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указан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актуальный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mail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для оповещений.</a:t>
            </a:r>
            <a:endParaRPr lang="ru-RU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Система позволяет избегать двойного и тройного ввода: если вы занесёте данные в одном разделе, они появятся и в других.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Раздел «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Заполненность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 «подскажет», что уже заполнено, а что нет. </a:t>
            </a:r>
            <a:endParaRPr lang="ru-RU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hlinkClick r:id="rId3"/>
              </a:rPr>
              <a:t>Показать Заполненность</a:t>
            </a:r>
            <a:r>
              <a:rPr lang="ru-RU" baseline="0" dirty="0" smtClean="0">
                <a:hlinkClick r:id="rId3"/>
              </a:rPr>
              <a:t>  </a:t>
            </a:r>
            <a:r>
              <a:rPr lang="en-US" dirty="0" smtClean="0">
                <a:hlinkClick r:id="rId3"/>
              </a:rPr>
              <a:t>https://skarm-bar.edusite.ru/</a:t>
            </a:r>
            <a:r>
              <a:rPr lang="ru-RU" dirty="0" smtClean="0"/>
              <a:t> 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организация, которые выполнили рекомендации (читают рассылки) имеют качественные сайты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C9842-2CD1-44F8-96F5-463B18B9368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3023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На сайте в Сведениях в разделе Документы вы можете</a:t>
            </a:r>
            <a:r>
              <a:rPr lang="ru-RU" sz="1200" baseline="0" dirty="0" smtClean="0"/>
              <a:t> увидеть вместо названия файлов кодировку</a:t>
            </a:r>
            <a:endParaRPr lang="ru-RU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 среде </a:t>
            </a:r>
            <a:r>
              <a:rPr lang="en-US" dirty="0" err="1" smtClean="0"/>
              <a:t>MagicSite</a:t>
            </a:r>
            <a:r>
              <a:rPr lang="en-US" dirty="0" smtClean="0"/>
              <a:t> </a:t>
            </a:r>
            <a:r>
              <a:rPr lang="ru-RU" dirty="0" smtClean="0"/>
              <a:t>вы можете переименовать этот документ.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C9842-2CD1-44F8-96F5-463B18B93689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8560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Средства управления в «</a:t>
            </a:r>
            <a:r>
              <a:rPr lang="ru-RU" dirty="0" err="1" smtClean="0"/>
              <a:t>MagicSite</a:t>
            </a:r>
            <a:r>
              <a:rPr lang="ru-RU" dirty="0" smtClean="0"/>
              <a:t>».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Сменить пароль для публикации, а также пароль от виртуального кабинета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MagicSite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можно на вкладке «Администрирование».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Обращаю ваше внимание, здесь должна быть галка: Получать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новости проекта по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e-mail. </a:t>
            </a:r>
            <a:endParaRPr lang="ru-RU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Реквизитах должен быть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указан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актуальный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mail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для оповещений.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C9842-2CD1-44F8-96F5-463B18B93689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1559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Дополнительные материалы приведены</a:t>
            </a:r>
            <a:r>
              <a:rPr lang="ru-RU" baseline="0" dirty="0" smtClean="0"/>
              <a:t> на слайде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C9842-2CD1-44F8-96F5-463B18B93689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73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Вид</a:t>
            </a:r>
            <a:r>
              <a:rPr lang="ru-RU" baseline="0" dirty="0" smtClean="0"/>
              <a:t> главной страницы, создается автоматически с помощью нового </a:t>
            </a:r>
            <a:r>
              <a:rPr lang="en-US" baseline="0" dirty="0" err="1" smtClean="0"/>
              <a:t>MagicSite</a:t>
            </a:r>
            <a:endParaRPr lang="ru-RU" baseline="0" dirty="0" smtClean="0"/>
          </a:p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C9842-2CD1-44F8-96F5-463B18B9368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569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Этапы перехода на новую версию </a:t>
            </a:r>
            <a:r>
              <a:rPr lang="en-US" dirty="0" err="1" smtClean="0"/>
              <a:t>MagicSite</a:t>
            </a:r>
            <a:endParaRPr lang="ru-R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/>
              <a:t>16.02.2020 вышло </a:t>
            </a:r>
            <a:r>
              <a:rPr lang="ru-RU" b="0" dirty="0" smtClean="0"/>
              <a:t>о</a:t>
            </a:r>
            <a:r>
              <a:rPr lang="ru-RU" dirty="0" smtClean="0"/>
              <a:t>бновление </a:t>
            </a:r>
            <a:r>
              <a:rPr lang="ru-RU" b="1" dirty="0" smtClean="0"/>
              <a:t>4.6.16</a:t>
            </a:r>
            <a:r>
              <a:rPr lang="en-US" dirty="0" smtClean="0"/>
              <a:t> </a:t>
            </a:r>
            <a:r>
              <a:rPr lang="ru-RU" dirty="0" smtClean="0"/>
              <a:t>Конструктор сайтов Е-</a:t>
            </a:r>
            <a:r>
              <a:rPr lang="ru-RU" dirty="0" err="1" smtClean="0"/>
              <a:t>Паблиш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C9842-2CD1-44F8-96F5-463B18B9368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703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Логин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Пароль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для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входа в среду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MagicSite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совпадает с логином и паролем от вашего виртуального кабинета.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C9842-2CD1-44F8-96F5-463B18B9368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813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C9842-2CD1-44F8-96F5-463B18B9368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6189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Перешли на версию 4.6, </a:t>
            </a:r>
            <a:r>
              <a:rPr lang="ru-RU" b="1" dirty="0" smtClean="0"/>
              <a:t>но нет публикации </a:t>
            </a:r>
            <a:r>
              <a:rPr lang="ru-RU" dirty="0" smtClean="0"/>
              <a:t>в среде </a:t>
            </a:r>
            <a:r>
              <a:rPr lang="en-US" dirty="0" err="1" smtClean="0"/>
              <a:t>MagicSite</a:t>
            </a: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««Необходимо перейти в среду </a:t>
            </a:r>
            <a:r>
              <a:rPr lang="en-US" dirty="0" err="1" smtClean="0"/>
              <a:t>MagicSite</a:t>
            </a:r>
            <a:r>
              <a:rPr lang="en-US" dirty="0" smtClean="0"/>
              <a:t> </a:t>
            </a:r>
            <a:r>
              <a:rPr lang="ru-RU" dirty="0" smtClean="0"/>
              <a:t>и Опубликовать сайт.»»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/>
              <a:t>Без публикации в среде </a:t>
            </a:r>
            <a:r>
              <a:rPr lang="en-US" b="1" dirty="0" err="1" smtClean="0"/>
              <a:t>MagicSite</a:t>
            </a:r>
            <a:r>
              <a:rPr lang="ru-RU" b="1" dirty="0" smtClean="0"/>
              <a:t>  </a:t>
            </a:r>
            <a:r>
              <a:rPr lang="ru-RU" b="1" dirty="0" smtClean="0">
                <a:solidFill>
                  <a:srgbClr val="FF0000"/>
                </a:solidFill>
              </a:rPr>
              <a:t>не будет раздела </a:t>
            </a:r>
            <a:r>
              <a:rPr lang="ru-RU" b="0" dirty="0" smtClean="0">
                <a:solidFill>
                  <a:schemeClr val="accent1"/>
                </a:solidFill>
              </a:rPr>
              <a:t>Сведения об образовательной организации. Показать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C9842-2CD1-44F8-96F5-463B18B9368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7446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Выбор стартовой страницы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можете выбрать в качестве стартовой страницы: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главную страницу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MagicSite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главную страницу, созданную вами в Конструкторе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сайтов.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Чтобы выбрать, какая страница будет стартовой, проделайте следующее: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Загрузите проект сайта в Конструктор школьных сайтов (версия 4.6.16).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Щёлкните по кнопке «Выбор домашней страницы сайта»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Опубликуйте сайт, пользуясь встроенным публикатором.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C9842-2CD1-44F8-96F5-463B18B9368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2909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Для 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выбора шаблона перейдите: </a:t>
            </a:r>
          </a:p>
          <a:p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«Администрирование» / «Настройка сайта» / «Главная страница» / «Выбор шаблона»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C9842-2CD1-44F8-96F5-463B18B9368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73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загружаемый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файл должен быть размером 200x200px, а для загрузки фонового изображения - горизонтальным, размер изображения не больше 800px (в данном случае оно будет растянуто на всю ширину шапки).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Допустимый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формат -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jpg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png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C9842-2CD1-44F8-96F5-463B18B9368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619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7676D-6CAA-4A91-8545-587C1DDE2FBC}" type="datetime1">
              <a:rPr lang="ru-RU" smtClean="0"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CC547-C671-45F7-825E-A545B5AC16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563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0F901-356A-4AF7-8ABC-D22C8170C1DC}" type="datetime1">
              <a:rPr lang="ru-RU" smtClean="0"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CC547-C671-45F7-825E-A545B5AC16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53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0BD4E-D4F2-4CC0-B31A-414BF4B39453}" type="datetime1">
              <a:rPr lang="ru-RU" smtClean="0"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CC547-C671-45F7-825E-A545B5AC16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755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70E86-1746-43F2-B4D5-662AA38371B1}" type="datetime1">
              <a:rPr lang="ru-RU" smtClean="0"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CC547-C671-45F7-825E-A545B5AC16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463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9A682-6627-4CFF-B9EB-9D716684071B}" type="datetime1">
              <a:rPr lang="ru-RU" smtClean="0"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CC547-C671-45F7-825E-A545B5AC16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80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C2ABB-5771-4A95-BD5A-9421906AD1A8}" type="datetime1">
              <a:rPr lang="ru-RU" smtClean="0"/>
              <a:t>25.02.2020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CC547-C671-45F7-825E-A545B5AC16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216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8DED7-6F5D-4838-8508-BE141F1AD25B}" type="datetime1">
              <a:rPr lang="ru-RU" smtClean="0"/>
              <a:t>25.02.2020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CC547-C671-45F7-825E-A545B5AC16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595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4CE51-67CD-42DA-A2B3-CB98A3CADCF9}" type="datetime1">
              <a:rPr lang="ru-RU" smtClean="0"/>
              <a:t>25.02.2020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CC547-C671-45F7-825E-A545B5AC16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924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DB77B-CA5C-4C71-B103-0AB00AC2E37D}" type="datetime1">
              <a:rPr lang="ru-RU" smtClean="0"/>
              <a:t>25.02.2020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CC547-C671-45F7-825E-A545B5AC16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142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A18DB-4FA5-4849-81C1-5DE4B881A4FE}" type="datetime1">
              <a:rPr lang="ru-RU" smtClean="0"/>
              <a:t>25.02.2020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CC547-C671-45F7-825E-A545B5AC16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121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2A080-81CA-49D5-A0A4-3B2C71935706}" type="datetime1">
              <a:rPr lang="ru-RU" smtClean="0"/>
              <a:t>25.02.2020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CC547-C671-45F7-825E-A545B5AC16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31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142DD-42E1-4FD9-9CCC-25AE96F3E01C}" type="datetime1">
              <a:rPr lang="ru-RU" smtClean="0"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CC547-C671-45F7-825E-A545B5AC16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398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ork.edusite.ru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dusite.ru/p131aa1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hyperlink" Target="https://skarm-bar.edusite.ru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edu54.ru/videocast/view/158500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edusite.ru/DswMedia/magicsite-startpage.pdf" TargetMode="External"/><Relationship Id="rId4" Type="http://schemas.openxmlformats.org/officeDocument/2006/relationships/hyperlink" Target="https://edusite.ru/DswMedia/magicsitequickguide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-2ubin.edusite.r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cp.edusite.ru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cp.edusite.r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mdou-kolokol.edusite.ru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ork.edusite.ru/" TargetMode="External"/><Relationship Id="rId5" Type="http://schemas.openxmlformats.org/officeDocument/2006/relationships/hyperlink" Target="https://skarm-bar.edusite.ru/" TargetMode="External"/><Relationship Id="rId4" Type="http://schemas.openxmlformats.org/officeDocument/2006/relationships/hyperlink" Target="http://s-smen-sh-g-isk.edusite.ru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dou-stat-tat.edusite.ru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://work.edusite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03120" y="447358"/>
            <a:ext cx="8103870" cy="604202"/>
          </a:xfrm>
        </p:spPr>
        <p:txBody>
          <a:bodyPr>
            <a:noAutofit/>
          </a:bodyPr>
          <a:lstStyle/>
          <a:p>
            <a:r>
              <a:rPr lang="ru-RU" sz="4400" dirty="0" smtClean="0"/>
              <a:t>Ведение сайта с использованием новой версии </a:t>
            </a:r>
            <a:r>
              <a:rPr lang="en-US" sz="4400" dirty="0" err="1" smtClean="0"/>
              <a:t>MagicSite</a:t>
            </a:r>
            <a:endParaRPr lang="ru-RU" sz="4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085850" y="2529464"/>
            <a:ext cx="10824210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225425" lvl="0" indent="-342900">
              <a:lnSpc>
                <a:spcPct val="115000"/>
              </a:lnSpc>
              <a:buFont typeface="Wingdings" panose="05000000000000000000" pitchFamily="2" charset="2"/>
              <a:buChar char="ü"/>
              <a:tabLst>
                <a:tab pos="900430" algn="l"/>
              </a:tabLst>
            </a:pPr>
            <a:r>
              <a:rPr lang="ru-RU" sz="2400" dirty="0"/>
              <a:t>Обзор </a:t>
            </a:r>
            <a:r>
              <a:rPr lang="ru-RU" sz="2400" dirty="0" smtClean="0"/>
              <a:t>сайта с «</a:t>
            </a:r>
            <a:r>
              <a:rPr lang="ru-RU" sz="2400" dirty="0" err="1"/>
              <a:t>MagicSite</a:t>
            </a:r>
            <a:r>
              <a:rPr lang="ru-RU" sz="2400" dirty="0"/>
              <a:t>»</a:t>
            </a:r>
          </a:p>
          <a:p>
            <a:pPr marL="342900" marR="225425" indent="-342900">
              <a:lnSpc>
                <a:spcPct val="115000"/>
              </a:lnSpc>
              <a:buFont typeface="Wingdings" panose="05000000000000000000" pitchFamily="2" charset="2"/>
              <a:buChar char="ü"/>
              <a:tabLst>
                <a:tab pos="900430" algn="l"/>
              </a:tabLst>
            </a:pPr>
            <a:r>
              <a:rPr lang="ru-RU" sz="2400" dirty="0" smtClean="0"/>
              <a:t>Переход на новую версию </a:t>
            </a:r>
            <a:r>
              <a:rPr lang="ru-RU" sz="2400" dirty="0"/>
              <a:t>«</a:t>
            </a:r>
            <a:r>
              <a:rPr lang="ru-RU" sz="2400" dirty="0" err="1"/>
              <a:t>MagicSite</a:t>
            </a:r>
            <a:r>
              <a:rPr lang="ru-RU" sz="2400" dirty="0"/>
              <a:t>»</a:t>
            </a:r>
          </a:p>
          <a:p>
            <a:pPr marL="342900" marR="225425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900430" algn="l"/>
              </a:tabLst>
            </a:pPr>
            <a:r>
              <a:rPr lang="ru-RU" sz="2400" dirty="0" smtClean="0"/>
              <a:t>Политика </a:t>
            </a:r>
            <a:r>
              <a:rPr lang="ru-RU" sz="2400" dirty="0"/>
              <a:t>в отношении обработки персональных данных на официальном </a:t>
            </a:r>
            <a:r>
              <a:rPr lang="ru-RU" sz="2400" dirty="0" smtClean="0"/>
              <a:t>сайте</a:t>
            </a:r>
            <a:endParaRPr lang="ru-RU" sz="2400" dirty="0"/>
          </a:p>
          <a:p>
            <a:pPr marL="342900" marR="225425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900430" algn="l"/>
              </a:tabLst>
            </a:pPr>
            <a:r>
              <a:rPr lang="ru-RU" sz="2400" dirty="0"/>
              <a:t>Заполнение обязательных </a:t>
            </a:r>
            <a:r>
              <a:rPr lang="ru-RU" sz="2400" dirty="0" smtClean="0"/>
              <a:t>разделов</a:t>
            </a:r>
            <a:endParaRPr lang="ru-RU" sz="2400" dirty="0"/>
          </a:p>
          <a:p>
            <a:pPr marL="342900" marR="225425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900430" algn="l"/>
              </a:tabLst>
            </a:pPr>
            <a:r>
              <a:rPr lang="ru-RU" sz="2400" dirty="0"/>
              <a:t>Выбор стартовой страницы сайта. Связь с конструктором </a:t>
            </a:r>
            <a:r>
              <a:rPr lang="ru-RU" sz="2400" dirty="0" smtClean="0"/>
              <a:t>сайтов</a:t>
            </a:r>
            <a:endParaRPr lang="ru-RU" sz="2400" dirty="0"/>
          </a:p>
          <a:p>
            <a:pPr marL="342900" marR="225425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900430" algn="l"/>
              </a:tabLst>
            </a:pPr>
            <a:r>
              <a:rPr lang="ru-RU" sz="2400" dirty="0"/>
              <a:t>Выбор шаблона </a:t>
            </a:r>
            <a:r>
              <a:rPr lang="ru-RU" sz="2400" dirty="0" smtClean="0"/>
              <a:t>сайта</a:t>
            </a:r>
            <a:endParaRPr lang="ru-RU" sz="2400" dirty="0"/>
          </a:p>
          <a:p>
            <a:pPr marL="342900" marR="225425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900430" algn="l"/>
              </a:tabLst>
            </a:pPr>
            <a:r>
              <a:rPr lang="ru-RU" sz="2400" dirty="0"/>
              <a:t>Логотип и заголовок </a:t>
            </a:r>
            <a:r>
              <a:rPr lang="ru-RU" sz="2400" dirty="0" smtClean="0"/>
              <a:t>сайта</a:t>
            </a:r>
            <a:endParaRPr lang="ru-RU" sz="2400" dirty="0"/>
          </a:p>
          <a:p>
            <a:pPr marL="342900" marR="225425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900430" algn="l"/>
              </a:tabLst>
            </a:pPr>
            <a:r>
              <a:rPr lang="ru-RU" sz="2400" dirty="0"/>
              <a:t>Средства управления в </a:t>
            </a:r>
            <a:r>
              <a:rPr lang="ru-RU" sz="2400" dirty="0" smtClean="0"/>
              <a:t>«</a:t>
            </a:r>
            <a:r>
              <a:rPr lang="ru-RU" sz="2400" dirty="0" err="1" smtClean="0"/>
              <a:t>MagicSite</a:t>
            </a:r>
            <a:r>
              <a:rPr lang="ru-RU" sz="2400" dirty="0" smtClean="0"/>
              <a:t>»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CC547-C671-45F7-825E-A545B5AC165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91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2402" y="-196851"/>
            <a:ext cx="10515600" cy="1325563"/>
          </a:xfrm>
        </p:spPr>
        <p:txBody>
          <a:bodyPr/>
          <a:lstStyle/>
          <a:p>
            <a:r>
              <a:rPr lang="ru-RU" dirty="0"/>
              <a:t>Логотип и заголовок </a:t>
            </a:r>
            <a:r>
              <a:rPr lang="ru-RU" dirty="0" smtClean="0"/>
              <a:t>сайта в </a:t>
            </a:r>
            <a:r>
              <a:rPr lang="en-US" dirty="0" err="1" smtClean="0"/>
              <a:t>MagicSite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77890" y="6279654"/>
            <a:ext cx="5749290" cy="5327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://work.edusite.ru/</a:t>
            </a: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396241" y="1426845"/>
            <a:ext cx="12447268" cy="4852690"/>
            <a:chOff x="396241" y="1095375"/>
            <a:chExt cx="12447268" cy="4852690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9740" y="1954530"/>
              <a:ext cx="3223260" cy="3223260"/>
            </a:xfrm>
            <a:prstGeom prst="rect">
              <a:avLst/>
            </a:prstGeom>
          </p:spPr>
        </p:pic>
        <p:cxnSp>
          <p:nvCxnSpPr>
            <p:cNvPr id="7" name="Прямая со стрелкой 6"/>
            <p:cNvCxnSpPr/>
            <p:nvPr/>
          </p:nvCxnSpPr>
          <p:spPr>
            <a:xfrm>
              <a:off x="1531620" y="1634331"/>
              <a:ext cx="3771900" cy="11589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 стрелкой 8"/>
            <p:cNvCxnSpPr/>
            <p:nvPr/>
          </p:nvCxnSpPr>
          <p:spPr>
            <a:xfrm>
              <a:off x="1097280" y="1737360"/>
              <a:ext cx="0" cy="344043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3149708" y="1264841"/>
              <a:ext cx="7523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200</a:t>
              </a:r>
              <a:r>
                <a:rPr lang="en-US" dirty="0" err="1" smtClean="0"/>
                <a:t>px</a:t>
              </a:r>
              <a:endParaRPr lang="ru-RU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96241" y="3381494"/>
              <a:ext cx="7523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200</a:t>
              </a:r>
              <a:r>
                <a:rPr lang="en-US" dirty="0" err="1" smtClean="0"/>
                <a:t>px</a:t>
              </a:r>
              <a:endParaRPr lang="ru-RU" dirty="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128057" y="5486400"/>
              <a:ext cx="242662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/>
                <a:t>Ф</a:t>
              </a:r>
              <a:r>
                <a:rPr lang="ru-RU" sz="2400" dirty="0" smtClean="0"/>
                <a:t>ормат </a:t>
              </a:r>
              <a:r>
                <a:rPr lang="ru-RU" sz="2400" dirty="0"/>
                <a:t>- </a:t>
              </a:r>
              <a:r>
                <a:rPr lang="ru-RU" sz="2400" dirty="0" err="1"/>
                <a:t>jpg</a:t>
              </a:r>
              <a:r>
                <a:rPr lang="ru-RU" sz="2400" dirty="0"/>
                <a:t>, </a:t>
              </a:r>
              <a:r>
                <a:rPr lang="ru-RU" sz="2400" dirty="0" err="1"/>
                <a:t>png</a:t>
              </a:r>
              <a:endParaRPr lang="ru-RU" sz="2400" dirty="0"/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85459" y="1095375"/>
              <a:ext cx="7258050" cy="4724400"/>
            </a:xfrm>
            <a:prstGeom prst="rect">
              <a:avLst/>
            </a:prstGeom>
          </p:spPr>
        </p:pic>
        <p:sp>
          <p:nvSpPr>
            <p:cNvPr id="17" name="Скругленный прямоугольник 16"/>
            <p:cNvSpPr/>
            <p:nvPr/>
          </p:nvSpPr>
          <p:spPr>
            <a:xfrm>
              <a:off x="5585459" y="1691640"/>
              <a:ext cx="392431" cy="51435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5636741" y="2867144"/>
              <a:ext cx="392431" cy="51435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5636740" y="4558784"/>
              <a:ext cx="392431" cy="51435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760970" y="820569"/>
            <a:ext cx="109662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«Администрирование» / «Настройка сайта» / «Главная страница» / «Логотип и название сайта»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CC547-C671-45F7-825E-A545B5AC165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00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/>
              <a:t>Политика в отношении обработки персональных данных на официальном </a:t>
            </a:r>
            <a:r>
              <a:rPr lang="ru-RU" dirty="0" smtClean="0"/>
              <a:t>сайте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Требования к защите персональных данных (</a:t>
            </a:r>
            <a:r>
              <a:rPr lang="ru-RU" b="1" dirty="0" err="1"/>
              <a:t>ЗПДн</a:t>
            </a:r>
            <a:r>
              <a:rPr lang="ru-RU" b="1" dirty="0" smtClean="0"/>
              <a:t>)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edusite.ru/p131aa1.html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324225"/>
            <a:ext cx="10801350" cy="35337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38200" y="2909491"/>
            <a:ext cx="6103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MagicSite</a:t>
            </a:r>
            <a:r>
              <a:rPr lang="ru-RU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«Сведения </a:t>
            </a:r>
            <a:r>
              <a:rPr lang="ru-RU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 организации» / «Политика </a:t>
            </a:r>
            <a:r>
              <a:rPr lang="ru-RU" b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ЗПДн</a:t>
            </a:r>
            <a:r>
              <a:rPr lang="ru-RU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CC547-C671-45F7-825E-A545B5AC165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82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9145" y="146445"/>
            <a:ext cx="10735439" cy="7586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225425" lvl="0">
              <a:lnSpc>
                <a:spcPct val="115000"/>
              </a:lnSpc>
              <a:spcAft>
                <a:spcPts val="0"/>
              </a:spcAft>
              <a:tabLst>
                <a:tab pos="900430" algn="l"/>
              </a:tabLst>
            </a:pPr>
            <a:r>
              <a:rPr lang="ru-RU" sz="4000" dirty="0">
                <a:latin typeface="+mj-lt"/>
                <a:ea typeface="+mj-ea"/>
                <a:cs typeface="+mj-cs"/>
              </a:rPr>
              <a:t>Заполнение обязательных </a:t>
            </a:r>
            <a:r>
              <a:rPr lang="ru-RU" sz="4000" dirty="0" smtClean="0">
                <a:latin typeface="+mj-lt"/>
                <a:ea typeface="+mj-ea"/>
                <a:cs typeface="+mj-cs"/>
              </a:rPr>
              <a:t>разделов в </a:t>
            </a:r>
            <a:r>
              <a:rPr lang="en-US" sz="4000" dirty="0" err="1" smtClean="0">
                <a:latin typeface="+mj-lt"/>
                <a:ea typeface="+mj-ea"/>
                <a:cs typeface="+mj-cs"/>
              </a:rPr>
              <a:t>MagicSite</a:t>
            </a:r>
            <a:endParaRPr lang="ru-RU" sz="4000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145" y="1021080"/>
            <a:ext cx="10725150" cy="51816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79145" y="6318646"/>
            <a:ext cx="29797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https://skarm-bar.edusite.ru/</a:t>
            </a:r>
            <a:r>
              <a:rPr lang="ru-RU" dirty="0"/>
              <a:t>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CC547-C671-45F7-825E-A545B5AC1652}" type="slidenum">
              <a:rPr lang="ru-RU" smtClean="0"/>
              <a:t>12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1470" y="5865178"/>
            <a:ext cx="2628900" cy="276225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29599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b="27008"/>
          <a:stretch/>
        </p:blipFill>
        <p:spPr>
          <a:xfrm>
            <a:off x="260983" y="794191"/>
            <a:ext cx="11454765" cy="406952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7030" y="141312"/>
            <a:ext cx="2845651" cy="7586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225425" lvl="0">
              <a:lnSpc>
                <a:spcPct val="115000"/>
              </a:lnSpc>
              <a:spcAft>
                <a:spcPts val="0"/>
              </a:spcAft>
              <a:tabLst>
                <a:tab pos="900430" algn="l"/>
              </a:tabLst>
            </a:pPr>
            <a:r>
              <a:rPr lang="ru-RU" sz="4000" dirty="0" smtClean="0">
                <a:latin typeface="+mj-lt"/>
                <a:ea typeface="+mj-ea"/>
                <a:cs typeface="+mj-cs"/>
              </a:rPr>
              <a:t>Документы</a:t>
            </a:r>
            <a:endParaRPr lang="ru-RU" sz="4000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925" y="5460682"/>
            <a:ext cx="10915650" cy="12858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02983" y="4752796"/>
            <a:ext cx="41054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latin typeface="+mj-lt"/>
                <a:ea typeface="+mj-ea"/>
                <a:cs typeface="+mj-cs"/>
              </a:rPr>
              <a:t>В среде </a:t>
            </a:r>
            <a:r>
              <a:rPr lang="en-US" sz="4000" dirty="0" err="1" smtClean="0">
                <a:latin typeface="+mj-lt"/>
                <a:ea typeface="+mj-ea"/>
                <a:cs typeface="+mj-cs"/>
              </a:rPr>
              <a:t>MagicSite</a:t>
            </a:r>
            <a:r>
              <a:rPr lang="ru-RU" sz="4000" dirty="0">
                <a:latin typeface="+mj-lt"/>
                <a:ea typeface="+mj-ea"/>
                <a:cs typeface="+mj-cs"/>
              </a:rPr>
              <a:t>:</a:t>
            </a:r>
            <a:endParaRPr lang="ru-RU" sz="4000" dirty="0">
              <a:latin typeface="+mj-lt"/>
              <a:ea typeface="+mj-ea"/>
              <a:cs typeface="+mj-cs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447020" y="6103619"/>
            <a:ext cx="502920" cy="52578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320540" y="3809124"/>
            <a:ext cx="6770370" cy="36957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CC547-C671-45F7-825E-A545B5AC165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7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Средства управления в «</a:t>
            </a:r>
            <a:r>
              <a:rPr lang="ru-RU" dirty="0" err="1"/>
              <a:t>MagicSite</a:t>
            </a:r>
            <a:r>
              <a:rPr lang="ru-RU" dirty="0"/>
              <a:t>»</a:t>
            </a:r>
          </a:p>
        </p:txBody>
      </p:sp>
      <p:pic>
        <p:nvPicPr>
          <p:cNvPr id="4" name="Рисунок 3"/>
          <p:cNvPicPr/>
          <p:nvPr/>
        </p:nvPicPr>
        <p:blipFill>
          <a:blip r:embed="rId3"/>
          <a:stretch>
            <a:fillRect/>
          </a:stretch>
        </p:blipFill>
        <p:spPr>
          <a:xfrm>
            <a:off x="457200" y="1690688"/>
            <a:ext cx="11361420" cy="44577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6148388"/>
            <a:ext cx="10753725" cy="390525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CC547-C671-45F7-825E-A545B5AC165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54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Дополнительные материалы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746919" y="1690689"/>
            <a:ext cx="10608469" cy="4498974"/>
          </a:xfrm>
        </p:spPr>
        <p:txBody>
          <a:bodyPr/>
          <a:lstStyle/>
          <a:p>
            <a:r>
              <a:rPr lang="ru-RU" dirty="0" err="1" smtClean="0"/>
              <a:t>Вебинар</a:t>
            </a:r>
            <a:r>
              <a:rPr lang="ru-RU" dirty="0" smtClean="0"/>
              <a:t> от 19.12.2019 «</a:t>
            </a:r>
            <a:r>
              <a:rPr lang="ru-RU" dirty="0"/>
              <a:t>Выполнение требований законодательства к содержанию и форме представления сайта образовательной организации. О типовых нарушениях, выявляемых в ходе контрольно-надзорных мероприятий в части размещения информации на официальном сайте ОО в сети «</a:t>
            </a:r>
            <a:r>
              <a:rPr lang="ru-RU" dirty="0" smtClean="0"/>
              <a:t>Интернет»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edu54.ru/videocast/view/158500</a:t>
            </a:r>
            <a:r>
              <a:rPr lang="ru-RU" dirty="0" smtClean="0"/>
              <a:t> </a:t>
            </a:r>
          </a:p>
          <a:p>
            <a:r>
              <a:rPr lang="ru-RU" b="1" u="sng" dirty="0">
                <a:hlinkClick r:id="rId4" tooltip="Краткое руководство по работе с MagicSite"/>
              </a:rPr>
              <a:t>Краткое руководство по работе с </a:t>
            </a:r>
            <a:r>
              <a:rPr lang="ru-RU" b="1" u="sng" dirty="0" err="1">
                <a:hlinkClick r:id="rId4" tooltip="Краткое руководство по работе с MagicSite"/>
              </a:rPr>
              <a:t>MagicSite</a:t>
            </a:r>
            <a:endParaRPr lang="ru-RU" dirty="0"/>
          </a:p>
          <a:p>
            <a:r>
              <a:rPr lang="ru-RU" b="1" dirty="0" smtClean="0">
                <a:hlinkClick r:id="rId5" tooltip="Выбор стартовой страницы - MagicSite"/>
              </a:rPr>
              <a:t>Выбор</a:t>
            </a:r>
            <a:r>
              <a:rPr lang="ru-RU" b="1" dirty="0">
                <a:hlinkClick r:id="rId5" tooltip="Выбор стартовой страницы - MagicSite"/>
              </a:rPr>
              <a:t> стартовой страницы </a:t>
            </a:r>
            <a:r>
              <a:rPr lang="en-US" b="1" dirty="0" err="1">
                <a:hlinkClick r:id="rId5" tooltip="Выбор стартовой страницы - MagicSite"/>
              </a:rPr>
              <a:t>MagicSite</a:t>
            </a:r>
            <a:endParaRPr lang="en-US" dirty="0"/>
          </a:p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CC547-C671-45F7-825E-A545B5AC1652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93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923020" y="81915"/>
            <a:ext cx="3268980" cy="1325563"/>
          </a:xfrm>
        </p:spPr>
        <p:txBody>
          <a:bodyPr/>
          <a:lstStyle/>
          <a:p>
            <a:pPr algn="ctr"/>
            <a:r>
              <a:rPr lang="en-US" dirty="0" err="1" smtClean="0"/>
              <a:t>MagicSite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9532620" y="1825625"/>
            <a:ext cx="2434590" cy="4351338"/>
          </a:xfrm>
        </p:spPr>
        <p:txBody>
          <a:bodyPr/>
          <a:lstStyle/>
          <a:p>
            <a:r>
              <a:rPr lang="ru-RU" dirty="0" smtClean="0"/>
              <a:t>Пример сайта </a:t>
            </a:r>
          </a:p>
          <a:p>
            <a:pPr marL="0" indent="0">
              <a:buNone/>
            </a:pPr>
            <a:r>
              <a:rPr lang="en-US" sz="2000" dirty="0" smtClean="0">
                <a:hlinkClick r:id="rId3"/>
              </a:rPr>
              <a:t>http</a:t>
            </a:r>
            <a:r>
              <a:rPr lang="en-US" sz="2000" dirty="0">
                <a:hlinkClick r:id="rId3"/>
              </a:rPr>
              <a:t>://s-2ubin.edusite.ru</a:t>
            </a:r>
            <a:r>
              <a:rPr lang="en-US" sz="2000" dirty="0" smtClean="0">
                <a:hlinkClick r:id="rId3"/>
              </a:rPr>
              <a:t>/</a:t>
            </a:r>
            <a:r>
              <a:rPr lang="ru-RU" sz="2000" dirty="0" smtClean="0"/>
              <a:t> </a:t>
            </a:r>
            <a:endParaRPr lang="ru-RU" sz="2000" dirty="0" smtClean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829" y="227965"/>
            <a:ext cx="8955591" cy="6778625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CC547-C671-45F7-825E-A545B5AC165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8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8290" y="101202"/>
            <a:ext cx="10515600" cy="1325563"/>
          </a:xfrm>
        </p:spPr>
        <p:txBody>
          <a:bodyPr/>
          <a:lstStyle/>
          <a:p>
            <a:r>
              <a:rPr lang="ru-RU" dirty="0" smtClean="0"/>
              <a:t>Переход на новую версию </a:t>
            </a:r>
            <a:r>
              <a:rPr lang="en-US" dirty="0" err="1" smtClean="0"/>
              <a:t>MagicSite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8447246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27.01.2020 </a:t>
            </a:r>
            <a:r>
              <a:rPr lang="ru-RU" dirty="0" smtClean="0"/>
              <a:t>Обновление 4.5.195</a:t>
            </a:r>
            <a:r>
              <a:rPr lang="en-US" dirty="0" smtClean="0"/>
              <a:t> </a:t>
            </a:r>
            <a:r>
              <a:rPr lang="ru-RU" dirty="0"/>
              <a:t>Конструктор сайтов </a:t>
            </a:r>
            <a:r>
              <a:rPr lang="ru-RU" dirty="0" smtClean="0"/>
              <a:t>Е-</a:t>
            </a:r>
            <a:r>
              <a:rPr lang="ru-RU" dirty="0" err="1" smtClean="0"/>
              <a:t>Паблиш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16.02.2020 </a:t>
            </a:r>
            <a:r>
              <a:rPr lang="ru-RU" dirty="0" smtClean="0"/>
              <a:t>Обновление </a:t>
            </a:r>
            <a:r>
              <a:rPr lang="ru-RU" b="1" dirty="0" smtClean="0"/>
              <a:t>4.6.16</a:t>
            </a:r>
            <a:r>
              <a:rPr lang="en-US" dirty="0" smtClean="0"/>
              <a:t> </a:t>
            </a:r>
            <a:r>
              <a:rPr lang="ru-RU" dirty="0"/>
              <a:t>Конструктор сайтов </a:t>
            </a:r>
            <a:r>
              <a:rPr lang="ru-RU" dirty="0" smtClean="0"/>
              <a:t>Е-</a:t>
            </a:r>
            <a:r>
              <a:rPr lang="ru-RU" dirty="0" err="1" smtClean="0"/>
              <a:t>Паблиш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3.  </a:t>
            </a:r>
            <a:r>
              <a:rPr lang="ru-RU" u="sng" dirty="0" smtClean="0">
                <a:solidFill>
                  <a:srgbClr val="FF0000"/>
                </a:solidFill>
              </a:rPr>
              <a:t>В Виртуальном кабинете </a:t>
            </a:r>
            <a:r>
              <a:rPr lang="en-US" u="sng" dirty="0" err="1" smtClean="0">
                <a:solidFill>
                  <a:srgbClr val="FF0000"/>
                </a:solidFill>
              </a:rPr>
              <a:t>MagicSite</a:t>
            </a:r>
            <a:r>
              <a:rPr lang="ru-RU" u="sng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Опубликовать сайт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u="sng" dirty="0">
                <a:hlinkClick r:id="rId3"/>
              </a:rPr>
              <a:t>https://ncp.edusite.ru/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24292" t="-518" r="10880" b="11838"/>
          <a:stretch/>
        </p:blipFill>
        <p:spPr>
          <a:xfrm>
            <a:off x="118110" y="964538"/>
            <a:ext cx="1440180" cy="17221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/>
          <a:srcRect l="4942" b="15893"/>
          <a:stretch/>
        </p:blipFill>
        <p:spPr>
          <a:xfrm>
            <a:off x="9285446" y="1163875"/>
            <a:ext cx="2518521" cy="4388061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9338310" y="5132070"/>
            <a:ext cx="2431367" cy="39700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CC547-C671-45F7-825E-A545B5AC165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60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21" y="1082802"/>
            <a:ext cx="11566639" cy="4156899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CC547-C671-45F7-825E-A545B5AC165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47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Вход в среду </a:t>
            </a:r>
            <a:r>
              <a:rPr lang="ru-RU" b="1" dirty="0" err="1" smtClean="0"/>
              <a:t>MagicSite</a:t>
            </a:r>
            <a:r>
              <a:rPr lang="en-US" b="1" dirty="0" smtClean="0"/>
              <a:t> </a:t>
            </a:r>
            <a:r>
              <a:rPr lang="ru-RU" u="sng" dirty="0" smtClean="0">
                <a:hlinkClick r:id="rId3"/>
              </a:rPr>
              <a:t>https</a:t>
            </a:r>
            <a:r>
              <a:rPr lang="ru-RU" u="sng" dirty="0">
                <a:hlinkClick r:id="rId3"/>
              </a:rPr>
              <a:t>://</a:t>
            </a:r>
            <a:r>
              <a:rPr lang="ru-RU" b="1" u="sng" dirty="0">
                <a:hlinkClick r:id="rId3"/>
              </a:rPr>
              <a:t>n</a:t>
            </a:r>
            <a:r>
              <a:rPr lang="ru-RU" u="sng" dirty="0">
                <a:hlinkClick r:id="rId3"/>
              </a:rPr>
              <a:t>cp.edusite.ru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5345" y="2389822"/>
            <a:ext cx="7387590" cy="431965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38200" y="1412855"/>
            <a:ext cx="10515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Логин и пароль для входа совпадает с логином и паролем от вашего виртуального кабинета «Школьный сайт».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994409" y="2566708"/>
            <a:ext cx="3263265" cy="3965882"/>
            <a:chOff x="994409" y="2566708"/>
            <a:chExt cx="3263265" cy="3965882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94409" y="2566708"/>
              <a:ext cx="3263265" cy="3965882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47825" y="3823335"/>
              <a:ext cx="1009650" cy="285750"/>
            </a:xfrm>
            <a:prstGeom prst="rect">
              <a:avLst/>
            </a:prstGeom>
          </p:spPr>
        </p:pic>
      </p:grp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CC547-C671-45F7-825E-A545B5AC165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33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7243" y="0"/>
            <a:ext cx="10515600" cy="1325563"/>
          </a:xfrm>
        </p:spPr>
        <p:txBody>
          <a:bodyPr/>
          <a:lstStyle/>
          <a:p>
            <a:r>
              <a:rPr lang="ru-RU" dirty="0" smtClean="0"/>
              <a:t>Обновление конструктора до 4.6.16 версии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230110"/>
            <a:ext cx="10556557" cy="5542368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838200" y="3448945"/>
            <a:ext cx="2339340" cy="35433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618219" y="3261872"/>
            <a:ext cx="1588771" cy="7614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949440" y="3654046"/>
            <a:ext cx="96012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CC547-C671-45F7-825E-A545B5AC165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73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>
            <a:normAutofit/>
          </a:bodyPr>
          <a:lstStyle/>
          <a:p>
            <a:r>
              <a:rPr lang="ru-RU" dirty="0" smtClean="0"/>
              <a:t>Перешли на версию 4.6, </a:t>
            </a:r>
            <a:r>
              <a:rPr lang="ru-RU" b="1" dirty="0" smtClean="0"/>
              <a:t>но нет публикации </a:t>
            </a:r>
            <a:br>
              <a:rPr lang="ru-RU" b="1" dirty="0" smtClean="0"/>
            </a:br>
            <a:r>
              <a:rPr lang="ru-RU" dirty="0" smtClean="0"/>
              <a:t>в виртуальном кабинете </a:t>
            </a:r>
            <a:r>
              <a:rPr lang="en-US" dirty="0" err="1" smtClean="0"/>
              <a:t>MagicSite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920490" y="2019935"/>
            <a:ext cx="8023860" cy="4351338"/>
          </a:xfrm>
        </p:spPr>
        <p:txBody>
          <a:bodyPr/>
          <a:lstStyle/>
          <a:p>
            <a:r>
              <a:rPr lang="ru-RU" dirty="0" smtClean="0"/>
              <a:t>Необходимо перейти в Виртуальный кабинет </a:t>
            </a:r>
            <a:r>
              <a:rPr lang="en-US" dirty="0" err="1" smtClean="0"/>
              <a:t>MagicSite</a:t>
            </a:r>
            <a:r>
              <a:rPr lang="en-US" dirty="0" smtClean="0"/>
              <a:t> </a:t>
            </a:r>
            <a:r>
              <a:rPr lang="ru-RU" dirty="0" smtClean="0"/>
              <a:t>и </a:t>
            </a:r>
            <a:r>
              <a:rPr lang="ru-RU" dirty="0" smtClean="0"/>
              <a:t>опубликовать </a:t>
            </a:r>
            <a:r>
              <a:rPr lang="ru-RU" dirty="0" smtClean="0"/>
              <a:t>сайт</a:t>
            </a:r>
          </a:p>
          <a:p>
            <a:r>
              <a:rPr lang="ru-RU" dirty="0" smtClean="0"/>
              <a:t>Пример </a:t>
            </a:r>
            <a:r>
              <a:rPr lang="en-US" dirty="0">
                <a:hlinkClick r:id="rId3"/>
              </a:rPr>
              <a:t>http://mdou-kolokol.edusite.ru</a:t>
            </a:r>
            <a:r>
              <a:rPr lang="en-US" dirty="0" smtClean="0">
                <a:hlinkClick r:id="rId3"/>
              </a:rPr>
              <a:t>/</a:t>
            </a:r>
            <a:r>
              <a:rPr lang="ru-RU" dirty="0" smtClean="0"/>
              <a:t> </a:t>
            </a:r>
            <a:r>
              <a:rPr lang="ru-RU" dirty="0" smtClean="0"/>
              <a:t> </a:t>
            </a:r>
            <a:endParaRPr lang="ru-RU" dirty="0"/>
          </a:p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r>
              <a:rPr lang="ru-RU" b="1" dirty="0" smtClean="0"/>
              <a:t>Без публикации в </a:t>
            </a:r>
            <a:br>
              <a:rPr lang="ru-RU" b="1" dirty="0" smtClean="0"/>
            </a:br>
            <a:r>
              <a:rPr lang="ru-RU" b="1" dirty="0" smtClean="0"/>
              <a:t>Виртуальном кабинете </a:t>
            </a:r>
            <a:r>
              <a:rPr lang="en-US" b="1" dirty="0" err="1" smtClean="0"/>
              <a:t>MagicSite</a:t>
            </a:r>
            <a:r>
              <a:rPr lang="ru-RU" b="1" dirty="0" smtClean="0"/>
              <a:t>  </a:t>
            </a:r>
            <a:br>
              <a:rPr lang="ru-RU" b="1" dirty="0" smtClean="0"/>
            </a:br>
            <a:r>
              <a:rPr lang="ru-RU" b="1" dirty="0" smtClean="0">
                <a:solidFill>
                  <a:srgbClr val="FF0000"/>
                </a:solidFill>
              </a:rPr>
              <a:t>не будет раздела 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chemeClr val="accent1"/>
                </a:solidFill>
              </a:rPr>
              <a:t>Сведения об образовательной организации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4942" b="15893"/>
          <a:stretch/>
        </p:blipFill>
        <p:spPr>
          <a:xfrm>
            <a:off x="987266" y="1983212"/>
            <a:ext cx="2518521" cy="4388061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030842" y="5951407"/>
            <a:ext cx="2431367" cy="39700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CC547-C671-45F7-825E-A545B5AC165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94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/>
          <a:lstStyle/>
          <a:p>
            <a:r>
              <a:rPr lang="ru-RU" dirty="0"/>
              <a:t>Выбор стартовой </a:t>
            </a:r>
            <a:r>
              <a:rPr lang="ru-RU" dirty="0" smtClean="0"/>
              <a:t>страницы</a:t>
            </a:r>
            <a:r>
              <a:rPr lang="ru-RU" dirty="0"/>
              <a:t> </a:t>
            </a:r>
            <a:r>
              <a:rPr lang="ru-RU" dirty="0" smtClean="0"/>
              <a:t>в Конструкторе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027" y="1802130"/>
            <a:ext cx="11751945" cy="455320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38199" y="1403152"/>
            <a:ext cx="34697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http://s-smen-sh-g-isk.edusite.ru/</a:t>
            </a:r>
            <a:r>
              <a:rPr lang="ru-RU" dirty="0"/>
              <a:t>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93878" y="1403152"/>
            <a:ext cx="30326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https://skarm-bar.edusite.ru</a:t>
            </a:r>
            <a:r>
              <a:rPr lang="en-US" dirty="0" smtClean="0">
                <a:hlinkClick r:id="rId5"/>
              </a:rPr>
              <a:t>/</a:t>
            </a:r>
            <a:r>
              <a:rPr lang="ru-RU" dirty="0" smtClean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261156" y="1403152"/>
            <a:ext cx="2439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6"/>
              </a:rPr>
              <a:t>http://work.edusite.ru/</a:t>
            </a:r>
            <a:r>
              <a:rPr lang="ru-RU" dirty="0"/>
              <a:t> 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CC547-C671-45F7-825E-A545B5AC165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50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9610" y="0"/>
            <a:ext cx="10515600" cy="1325563"/>
          </a:xfrm>
        </p:spPr>
        <p:txBody>
          <a:bodyPr/>
          <a:lstStyle/>
          <a:p>
            <a:r>
              <a:rPr lang="ru-RU" dirty="0" smtClean="0"/>
              <a:t>Выбор шаблона сайта</a:t>
            </a:r>
            <a:r>
              <a:rPr lang="en-US" dirty="0" smtClean="0"/>
              <a:t> </a:t>
            </a:r>
            <a:r>
              <a:rPr lang="ru-RU" dirty="0" smtClean="0"/>
              <a:t>в </a:t>
            </a:r>
            <a:r>
              <a:rPr lang="en-US" dirty="0" err="1" smtClean="0"/>
              <a:t>MagicSite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01050" y="1825625"/>
            <a:ext cx="3383280" cy="4351338"/>
          </a:xfrm>
        </p:spPr>
        <p:txBody>
          <a:bodyPr>
            <a:normAutofit/>
          </a:bodyPr>
          <a:lstStyle/>
          <a:p>
            <a:r>
              <a:rPr lang="en-US" sz="2400" dirty="0">
                <a:hlinkClick r:id="rId3"/>
              </a:rPr>
              <a:t>http://dou-stat-tat.edusite.ru</a:t>
            </a:r>
            <a:r>
              <a:rPr lang="en-US" sz="2400" dirty="0" smtClean="0">
                <a:hlinkClick r:id="rId3"/>
              </a:rPr>
              <a:t>/</a:t>
            </a:r>
            <a:r>
              <a:rPr lang="ru-RU" sz="2400" dirty="0" smtClean="0"/>
              <a:t>  Стандартный шаблон</a:t>
            </a:r>
          </a:p>
          <a:p>
            <a:r>
              <a:rPr lang="en-US" sz="2400" dirty="0">
                <a:hlinkClick r:id="rId4"/>
              </a:rPr>
              <a:t>http://work.edusite.ru/</a:t>
            </a:r>
            <a:r>
              <a:rPr lang="ru-RU" sz="2400" dirty="0"/>
              <a:t> </a:t>
            </a:r>
            <a:r>
              <a:rPr lang="ru-RU" sz="2400" dirty="0" smtClean="0"/>
              <a:t>Настроенный шаблон</a:t>
            </a:r>
            <a:endParaRPr lang="ru-RU" sz="2400" dirty="0"/>
          </a:p>
          <a:p>
            <a:pPr marL="0" indent="0">
              <a:buNone/>
            </a:pPr>
            <a:endParaRPr lang="ru-RU" sz="2400" dirty="0" smtClean="0"/>
          </a:p>
          <a:p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0520" y="1458129"/>
            <a:ext cx="78676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Для выбора шаблона перейдите: </a:t>
            </a:r>
          </a:p>
          <a:p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«Администрирование» / «Настройка сайта» / «Главная страница» / «Выбор шаблона»: 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967" y="2588261"/>
            <a:ext cx="7189260" cy="4148772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CC547-C671-45F7-825E-A545B5AC165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76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750</TotalTime>
  <Words>779</Words>
  <Application>Microsoft Office PowerPoint</Application>
  <PresentationFormat>Широкоэкранный</PresentationFormat>
  <Paragraphs>119</Paragraphs>
  <Slides>15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MagicSite</vt:lpstr>
      <vt:lpstr>Переход на новую версию MagicSite</vt:lpstr>
      <vt:lpstr>Презентация PowerPoint</vt:lpstr>
      <vt:lpstr>Вход в среду MagicSite https://ncp.edusite.ru </vt:lpstr>
      <vt:lpstr>Обновление конструктора до 4.6.16 версии</vt:lpstr>
      <vt:lpstr>Перешли на версию 4.6, но нет публикации  в виртуальном кабинете MagicSite</vt:lpstr>
      <vt:lpstr>Выбор стартовой страницы в Конструкторе</vt:lpstr>
      <vt:lpstr>Выбор шаблона сайта в MagicSite</vt:lpstr>
      <vt:lpstr>Логотип и заголовок сайта в MagicSite </vt:lpstr>
      <vt:lpstr>Политика в отношении обработки персональных данных на официальном сайте</vt:lpstr>
      <vt:lpstr>Презентация PowerPoint</vt:lpstr>
      <vt:lpstr>Презентация PowerPoint</vt:lpstr>
      <vt:lpstr>Средства управления в «MagicSite»</vt:lpstr>
      <vt:lpstr>Дополнительные материалы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Сергеевна Осипова</dc:creator>
  <cp:lastModifiedBy>Анастасия Сергеевна Осипова</cp:lastModifiedBy>
  <cp:revision>84</cp:revision>
  <dcterms:created xsi:type="dcterms:W3CDTF">2020-02-17T08:41:20Z</dcterms:created>
  <dcterms:modified xsi:type="dcterms:W3CDTF">2020-02-25T06:34:09Z</dcterms:modified>
</cp:coreProperties>
</file>