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56" r:id="rId2"/>
    <p:sldId id="326" r:id="rId3"/>
    <p:sldId id="320" r:id="rId4"/>
    <p:sldId id="321" r:id="rId5"/>
    <p:sldId id="331" r:id="rId6"/>
    <p:sldId id="328" r:id="rId7"/>
    <p:sldId id="329" r:id="rId8"/>
    <p:sldId id="330" r:id="rId9"/>
    <p:sldId id="306" r:id="rId10"/>
    <p:sldId id="307" r:id="rId11"/>
    <p:sldId id="308" r:id="rId12"/>
    <p:sldId id="319" r:id="rId13"/>
    <p:sldId id="311" r:id="rId14"/>
    <p:sldId id="312" r:id="rId15"/>
    <p:sldId id="285" r:id="rId16"/>
    <p:sldId id="286" r:id="rId17"/>
    <p:sldId id="287" r:id="rId18"/>
    <p:sldId id="327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98" autoAdjust="0"/>
    <p:restoredTop sz="94660"/>
  </p:normalViewPr>
  <p:slideViewPr>
    <p:cSldViewPr snapToGrid="0">
      <p:cViewPr>
        <p:scale>
          <a:sx n="78" d="100"/>
          <a:sy n="78" d="100"/>
        </p:scale>
        <p:origin x="-9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DF50E7-1CB0-4A57-9A3A-AE277E7B05E0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AB4CA-2B45-4E4B-A278-0DABB0DC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247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469EA91-EFE5-4442-B03A-1B40E179D0AC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69EA91-EFE5-4442-B03A-1B40E179D0AC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69EA91-EFE5-4442-B03A-1B40E179D0AC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69EA91-EFE5-4442-B03A-1B40E179D0AC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69EA91-EFE5-4442-B03A-1B40E179D0AC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69EA91-EFE5-4442-B03A-1B40E179D0AC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69EA91-EFE5-4442-B03A-1B40E179D0AC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69EA91-EFE5-4442-B03A-1B40E179D0AC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69EA91-EFE5-4442-B03A-1B40E179D0AC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C469EA91-EFE5-4442-B03A-1B40E179D0AC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469EA91-EFE5-4442-B03A-1B40E179D0AC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469EA91-EFE5-4442-B03A-1B40E179D0AC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F1A502C-D067-76B3-E91A-A3D0C7DCAD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4928" y="336431"/>
            <a:ext cx="8991600" cy="1984076"/>
          </a:xfrm>
        </p:spPr>
        <p:txBody>
          <a:bodyPr>
            <a:noAutofit/>
          </a:bodyPr>
          <a:lstStyle/>
          <a:p>
            <a:pPr algn="ctr"/>
            <a:r>
              <a:rPr lang="ru-RU" sz="4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Решение генетических задач второй части ЕГЭ по биологии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6F8C0D5-3FA6-95F0-E42D-9195A6A068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4655" y="3605843"/>
            <a:ext cx="6001700" cy="2096218"/>
          </a:xfrm>
        </p:spPr>
        <p:txBody>
          <a:bodyPr>
            <a:normAutofit fontScale="62500" lnSpcReduction="20000"/>
          </a:bodyPr>
          <a:lstStyle/>
          <a:p>
            <a:pPr algn="l">
              <a:spcBef>
                <a:spcPts val="600"/>
              </a:spcBef>
            </a:pPr>
            <a:r>
              <a:rPr lang="ru-RU" dirty="0" err="1">
                <a:latin typeface="Calibri" panose="020F0502020204030204" pitchFamily="34" charset="0"/>
                <a:cs typeface="Calibri" panose="020F0502020204030204" pitchFamily="34" charset="0"/>
              </a:rPr>
              <a:t>Мазяркина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Татьяна Вячеславовна </a:t>
            </a:r>
          </a:p>
          <a:p>
            <a:pPr algn="l">
              <a:spcBef>
                <a:spcPts val="600"/>
              </a:spcBef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доцент кафедры биохимии, молекулярной биологии и генетики 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Института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биологии и химии Московского педагогического государственного университета, </a:t>
            </a:r>
          </a:p>
          <a:p>
            <a:pPr marL="82296" algn="l">
              <a:defRPr/>
            </a:pP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член ФКР  </a:t>
            </a:r>
            <a:r>
              <a:rPr lang="ru-RU" alt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 разработке контрольных измерительных материалов, используемых при проведении государственной итоговой аттестации по образовательным программам среднего общего образования по биологии</a:t>
            </a:r>
          </a:p>
          <a:p>
            <a:pPr algn="l">
              <a:spcBef>
                <a:spcPts val="60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9820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610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1841738"/>
              </p:ext>
            </p:extLst>
          </p:nvPr>
        </p:nvGraphicFramePr>
        <p:xfrm>
          <a:off x="2548975" y="192404"/>
          <a:ext cx="7984913" cy="6665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Документ" r:id="rId3" imgW="6078322" imgH="6441983" progId="Word.Document.12">
                  <p:embed/>
                </p:oleObj>
              </mc:Choice>
              <mc:Fallback>
                <p:oleObj name="Документ" r:id="rId3" imgW="6078322" imgH="6441983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8975" y="192404"/>
                        <a:ext cx="7984913" cy="66655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85404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634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3461661"/>
              </p:ext>
            </p:extLst>
          </p:nvPr>
        </p:nvGraphicFramePr>
        <p:xfrm>
          <a:off x="1678518" y="144780"/>
          <a:ext cx="9410700" cy="6713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Документ" r:id="rId3" imgW="6078322" imgH="4676544" progId="Word.Document.12">
                  <p:embed/>
                </p:oleObj>
              </mc:Choice>
              <mc:Fallback>
                <p:oleObj name="Документ" r:id="rId3" imgW="6078322" imgH="4676544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8518" y="144780"/>
                        <a:ext cx="9410700" cy="67132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192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Евгений\Desktop\гомогаметный пол\genetics_homoga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7830" y="1379234"/>
            <a:ext cx="8881273" cy="3826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3369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157288" y="450850"/>
            <a:ext cx="10376229" cy="5603875"/>
          </a:xfrm>
        </p:spPr>
        <p:txBody>
          <a:bodyPr>
            <a:normAutofit/>
          </a:bodyPr>
          <a:lstStyle/>
          <a:p>
            <a:pPr indent="0" algn="just">
              <a:buNone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человека между аллелями генов отсутствия потовых желёз и гемофилии типа А происходит кроссинговер. Не имеющая указанных заболеваний женщина, у отца которой была гемофилия, а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дигомозиготной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матери – отсутствие потовых желез, вышла замуж за мужчину, не имеющего этих заболеваний. Родившаяся в этом браке гомозиготная здоровая дочь вышла замуж за мужчину, не имеющего этих заболеваний, в этой семье родился ребёнок-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гемофилик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Составьте схемы решения задачи. Укажите генотипы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 генотипы, фенотипы, пол возможного потомства в двух браках. Возможно ли в первом браке рождение больного этими заболеваниями ребёнка? Ответ поясните. 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5661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946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062193"/>
              </p:ext>
            </p:extLst>
          </p:nvPr>
        </p:nvGraphicFramePr>
        <p:xfrm>
          <a:off x="2048256" y="0"/>
          <a:ext cx="8046719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Документ" r:id="rId3" imgW="6078322" imgH="6264288" progId="Word.Document.12">
                  <p:embed/>
                </p:oleObj>
              </mc:Choice>
              <mc:Fallback>
                <p:oleObj name="Документ" r:id="rId3" imgW="6078322" imgH="6264288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8256" y="0"/>
                        <a:ext cx="8046719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76162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4544" y="341377"/>
            <a:ext cx="99852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X и Y хромосомах человека существуют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псевдоаутосомные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участки, которые содержат аллели одного гена  и между ними происходит кроссинговер. Женщина, имеющая нарушения в развитии скелета и страдающая красно-зеленым дальтонизмом, вышла замуж за мужчину  без этих заболеваний, мать которого страдала нарушениями в развитии скелета. Родившаяся в этом браке дочь без указанных заболеваний, вышла замуж за мужчину, страдающего нарушениями развития скелета, но не имеющего дальтонизма. Определите генотипы родителей, генотипы, фенотипы, пол возможного потомства. Возможно ли рождение в первом браке ребенка, страдающего двумя названными заболеваниями? Ответ поясните.</a:t>
            </a:r>
          </a:p>
        </p:txBody>
      </p:sp>
    </p:spTree>
    <p:extLst>
      <p:ext uri="{BB962C8B-B14F-4D97-AF65-F5344CB8AC3E}">
        <p14:creationId xmlns:p14="http://schemas.microsoft.com/office/powerpoint/2010/main" val="4220294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99744" y="231648"/>
            <a:ext cx="1003401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решения задачи включает: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♀ Х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♂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8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Х</a:t>
            </a:r>
            <a:r>
              <a:rPr lang="en-US" sz="28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Х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8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генотипы, фенотипы возможных дочерей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8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нарушения в развитии скелета, отсутствие дальтонизма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нормальное развитие скелета, отсутствие дальтонизма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генотипы, фенотипы возможных сыновей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нормальное развитие скелета, дальтонизм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8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нарушения в развитии скелета, дальтонизм</a:t>
            </a:r>
          </a:p>
        </p:txBody>
      </p:sp>
    </p:spTree>
    <p:extLst>
      <p:ext uri="{BB962C8B-B14F-4D97-AF65-F5344CB8AC3E}">
        <p14:creationId xmlns:p14="http://schemas.microsoft.com/office/powerpoint/2010/main" val="4220294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2896" y="-219456"/>
            <a:ext cx="1033881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♀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ru-RU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ru-RU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♂ Х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генотипы, фенотипы возможных дочерей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ru-RU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нарушения в развитии скелета, отсутствие дальтонизма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нормальное развитие скелета, отсутствие дальтонизма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нарушения в развитии скелета, отсутствие дальтонизма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нормальное развитие скелета, отсутствие дальтонизма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генотипы, фенотипы возможных сыновей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нарушения в развитии скелета, дальтонизм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нормальное развитие скелета, отсутствие дальтонизма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нарушения в развитии скелета, отсутствие дальтонизма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нормальное развитие скелета, дальтонизм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в первом браке возможно рождение сына-дальтоника с нарушениями в развитии скелета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В генотипе этого ребенка находятся материнская Х-хромосома с двумя рецессивными аллелями и отцовская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хромосома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образовавшаяся в результате кроссинговера.</a:t>
            </a:r>
          </a:p>
        </p:txBody>
      </p:sp>
    </p:spTree>
    <p:extLst>
      <p:ext uri="{BB962C8B-B14F-4D97-AF65-F5344CB8AC3E}">
        <p14:creationId xmlns:p14="http://schemas.microsoft.com/office/powerpoint/2010/main" val="4220294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ритерии 29-0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6023"/>
          <a:stretch>
            <a:fillRect/>
          </a:stretch>
        </p:blipFill>
        <p:spPr bwMode="auto">
          <a:xfrm>
            <a:off x="3422931" y="1424198"/>
            <a:ext cx="5785805" cy="238715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9727933"/>
              </p:ext>
            </p:extLst>
          </p:nvPr>
        </p:nvGraphicFramePr>
        <p:xfrm>
          <a:off x="3680201" y="4385883"/>
          <a:ext cx="3966772" cy="1009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r:id="rId4" imgW="1079500" imgH="279400" progId="Equation.DSMT4">
                  <p:embed/>
                </p:oleObj>
              </mc:Choice>
              <mc:Fallback>
                <p:oleObj r:id="rId4" imgW="1079500" imgH="279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0201" y="4385883"/>
                        <a:ext cx="3966772" cy="10090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92717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BB54908B-D869-C600-DAF2-9C5FABE89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485" y="2686050"/>
            <a:ext cx="9601200" cy="1485900"/>
          </a:xfrm>
        </p:spPr>
        <p:txBody>
          <a:bodyPr/>
          <a:lstStyle/>
          <a:p>
            <a:pPr algn="ctr"/>
            <a:r>
              <a:rPr lang="ru-RU" b="1" i="1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964914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1414272"/>
            <a:ext cx="10403633" cy="44531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                       23х2 хромосомы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/>
              <a:t> </a:t>
            </a:r>
            <a:r>
              <a:rPr lang="ru-RU" sz="2800" dirty="0" smtClean="0"/>
              <a:t>           </a:t>
            </a:r>
            <a:r>
              <a:rPr lang="ru-RU" sz="2800" dirty="0" smtClean="0"/>
              <a:t>соматической </a:t>
            </a:r>
            <a:r>
              <a:rPr lang="ru-RU" sz="2800" dirty="0"/>
              <a:t>клетки человека</a:t>
            </a:r>
          </a:p>
          <a:p>
            <a:endParaRPr lang="ru-RU" sz="2800" dirty="0"/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22х2 </a:t>
            </a:r>
            <a:r>
              <a:rPr lang="ru-RU" sz="2800" dirty="0" err="1"/>
              <a:t>аутосомы</a:t>
            </a:r>
            <a:r>
              <a:rPr lang="ru-RU" sz="2800" dirty="0"/>
              <a:t>                       </a:t>
            </a:r>
            <a:r>
              <a:rPr lang="ru-RU" sz="2800" dirty="0" smtClean="0"/>
              <a:t> </a:t>
            </a:r>
            <a:r>
              <a:rPr lang="ru-RU" sz="2800" dirty="0"/>
              <a:t>1х2 половые хромосомы</a:t>
            </a:r>
          </a:p>
          <a:p>
            <a:pPr marL="0" indent="0">
              <a:buNone/>
            </a:pPr>
            <a:r>
              <a:rPr lang="ru-RU" sz="2800" dirty="0"/>
              <a:t>                                                </a:t>
            </a:r>
            <a:r>
              <a:rPr lang="ru-RU" sz="2800" dirty="0" smtClean="0"/>
              <a:t>            </a:t>
            </a:r>
            <a:r>
              <a:rPr lang="ru-RU" sz="2800" dirty="0"/>
              <a:t>(♀-ХХ, ♂-XY)</a:t>
            </a:r>
          </a:p>
          <a:p>
            <a:pPr marL="0" indent="0">
              <a:buNone/>
            </a:pPr>
            <a:endParaRPr lang="ru-RU" sz="3600" dirty="0"/>
          </a:p>
        </p:txBody>
      </p:sp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xmlns="" id="{0F3AD7E0-1497-4ABD-42F1-59B8BC62B77B}"/>
              </a:ext>
            </a:extLst>
          </p:cNvPr>
          <p:cNvCxnSpPr/>
          <p:nvPr/>
        </p:nvCxnSpPr>
        <p:spPr>
          <a:xfrm flipH="1">
            <a:off x="3090377" y="2703001"/>
            <a:ext cx="1028700" cy="55626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  <a:tailEnd type="triangle"/>
          </a:ln>
          <a:effectLst/>
        </p:spPr>
      </p:cxn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xmlns="" id="{B274ADE6-5DF3-69C4-58BA-48F40F1706E5}"/>
              </a:ext>
            </a:extLst>
          </p:cNvPr>
          <p:cNvCxnSpPr/>
          <p:nvPr/>
        </p:nvCxnSpPr>
        <p:spPr>
          <a:xfrm>
            <a:off x="8526002" y="2703001"/>
            <a:ext cx="701040" cy="55626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982465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085850" y="487363"/>
            <a:ext cx="10533931" cy="5567362"/>
          </a:xfrm>
        </p:spPr>
        <p:txBody>
          <a:bodyPr>
            <a:normAutofit/>
          </a:bodyPr>
          <a:lstStyle/>
          <a:p>
            <a:pPr indent="0" algn="just">
              <a:buNone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дрозофилы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гетерогаметным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полом является мужской пол. При скрещивании самки дрозофилы с красными глазами, серым телом и самца с пурпурными глазами, жёлтым телом всё гибридное потомство было единообразным по окраске глаз и тела. При скрещивании самки дрозофилы с пурпурными глазами, жёлтым телом и самца с красными глазами, серым телом в потомстве получились самки с красными глазами, серым телом и самцы с красными глазами, жёлтым телом. Составьте схемы скрещиваний. Определите генотипы родительских особей и генотипы, фенотипы, пол потомства в двух скрещиваниях. Объясните фенотипическое расщепление во втором скрещивании.</a:t>
            </a:r>
          </a:p>
          <a:p>
            <a:pPr algn="just">
              <a:defRPr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622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850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571977"/>
              </p:ext>
            </p:extLst>
          </p:nvPr>
        </p:nvGraphicFramePr>
        <p:xfrm>
          <a:off x="1967315" y="0"/>
          <a:ext cx="8773837" cy="7083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Документ" r:id="rId3" imgW="6081559" imgH="5337684" progId="Word.Document.12">
                  <p:embed/>
                </p:oleObj>
              </mc:Choice>
              <mc:Fallback>
                <p:oleObj name="Документ" r:id="rId3" imgW="6081559" imgH="5337684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7315" y="0"/>
                        <a:ext cx="8773837" cy="70835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1273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8D459A9-6303-63FE-BAF4-6A7690D95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569167"/>
            <a:ext cx="10161037" cy="5298233"/>
          </a:xfrm>
        </p:spPr>
        <p:txBody>
          <a:bodyPr/>
          <a:lstStyle/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зависимости от того, как расположены аллели генов в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дигетерозиготе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результаты анализирующего скрещивания получаются разные.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xmlns="" id="{3FB94CE8-27F3-9582-4222-D78D9B69B2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655611"/>
              </p:ext>
            </p:extLst>
          </p:nvPr>
        </p:nvGraphicFramePr>
        <p:xfrm>
          <a:off x="1231641" y="1614196"/>
          <a:ext cx="10580914" cy="2847840"/>
        </p:xfrm>
        <a:graphic>
          <a:graphicData uri="http://schemas.openxmlformats.org/drawingml/2006/table">
            <a:tbl>
              <a:tblPr firstRow="1" firstCol="1" bandRow="1"/>
              <a:tblGrid>
                <a:gridCol w="5289905">
                  <a:extLst>
                    <a:ext uri="{9D8B030D-6E8A-4147-A177-3AD203B41FA5}">
                      <a16:colId xmlns:a16="http://schemas.microsoft.com/office/drawing/2014/main" xmlns="" val="2671383602"/>
                    </a:ext>
                  </a:extLst>
                </a:gridCol>
                <a:gridCol w="5291009">
                  <a:extLst>
                    <a:ext uri="{9D8B030D-6E8A-4147-A177-3AD203B41FA5}">
                      <a16:colId xmlns:a16="http://schemas.microsoft.com/office/drawing/2014/main" xmlns="" val="1391257704"/>
                    </a:ext>
                  </a:extLst>
                </a:gridCol>
              </a:tblGrid>
              <a:tr h="2738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Независимое наследование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Сцепленное наследование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80983929"/>
                  </a:ext>
                </a:extLst>
              </a:tr>
              <a:tr h="24973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♀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Аа</a:t>
                      </a:r>
                      <a:r>
                        <a:rPr lang="de-DE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Bb</a:t>
                      </a:r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♂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аа</a:t>
                      </a:r>
                      <a:r>
                        <a:rPr lang="de-DE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bb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 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B, Ab, </a:t>
                      </a:r>
                      <a:r>
                        <a:rPr lang="de-DE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ab        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de-DE" sz="20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Аа</a:t>
                      </a:r>
                      <a:r>
                        <a:rPr lang="de-DE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Bb</a:t>
                      </a:r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de-DE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Aabb</a:t>
                      </a:r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de-DE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aaBb</a:t>
                      </a:r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de-DE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aabb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Расщепление</a:t>
                      </a:r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1:1:1:1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♀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Аа</a:t>
                      </a:r>
                      <a:r>
                        <a:rPr lang="de-DE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Bb</a:t>
                      </a:r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♂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аа</a:t>
                      </a:r>
                      <a:r>
                        <a:rPr lang="de-DE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bb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    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B,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              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ru-RU" sz="20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  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Bb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(ИЛИ               ),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bb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(ИЛИ               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Расщепление 1:1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508798"/>
                  </a:ext>
                </a:extLst>
              </a:tr>
            </a:tbl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842AEEE6-F35B-389B-858E-E5D5856A37D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12" t="14667" r="75566" b="20000"/>
          <a:stretch/>
        </p:blipFill>
        <p:spPr bwMode="auto">
          <a:xfrm>
            <a:off x="8318911" y="2933130"/>
            <a:ext cx="827658" cy="72374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C0BBF0B8-8494-8FF7-9338-ED9964332B7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839" t="13181" b="22563"/>
          <a:stretch/>
        </p:blipFill>
        <p:spPr bwMode="auto">
          <a:xfrm>
            <a:off x="10704978" y="3091085"/>
            <a:ext cx="827658" cy="56578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5BD95CA1-D488-1F73-0A01-A197B3524D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4169" y="4513971"/>
            <a:ext cx="3557546" cy="2193820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448C04B7-0D9C-AA3C-E12F-927166C387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2738" y="4515063"/>
            <a:ext cx="3347663" cy="2024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526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07698" y="623087"/>
            <a:ext cx="979960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скрещивании растения высокого томата с заострёнными плодами и карликового растения с круглыми плодами всё потомство получилось высокое с круглыми плодами. В анализирующем скрещивании гибридного потомства получилось четыре разные фенотипические группы, две из них составили по 16% от общего количества потомков. Составьте схемы скрещиваний. Укажите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генотипы родительских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особей и генотипы, фенотипы, процентную вероятность каждой группы потомков в анализирующем скрещивании. Постройте генетическую карту для вышеуказанных генов, укажите на ней местоположение каждого гена и расстояние между ними, определите тип наследования генов вышеуказанных признаков.</a:t>
            </a:r>
          </a:p>
        </p:txBody>
      </p:sp>
    </p:spTree>
    <p:extLst>
      <p:ext uri="{BB962C8B-B14F-4D97-AF65-F5344CB8AC3E}">
        <p14:creationId xmlns:p14="http://schemas.microsoft.com/office/powerpoint/2010/main" val="3652707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Прямая соединительная линия 11"/>
          <p:cNvCxnSpPr/>
          <p:nvPr/>
        </p:nvCxnSpPr>
        <p:spPr>
          <a:xfrm>
            <a:off x="1059180" y="7519670"/>
            <a:ext cx="2354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1546860" y="7511415"/>
            <a:ext cx="45720" cy="4508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2522220" y="7512685"/>
            <a:ext cx="45720" cy="4508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902208" y="364142"/>
            <a:ext cx="1021689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AAbb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aaBB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                    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AaBb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высокое растение, круглые плоды;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анализирующее скрещивание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AaBb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aabb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высокое растение,                       карликовое растение,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круглые плоды                           заострённые плоды   </a:t>
            </a:r>
          </a:p>
          <a:p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AaBb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высокое растение, круглые плоды, 16%;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Aabb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высокое растение, заострённые плоды, 34%;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aaBb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карликовое растение, круглые плоды,  34%;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aabb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карликовое растение, заострённые плоды, 16%;</a:t>
            </a:r>
          </a:p>
        </p:txBody>
      </p:sp>
    </p:spTree>
    <p:extLst>
      <p:ext uri="{BB962C8B-B14F-4D97-AF65-F5344CB8AC3E}">
        <p14:creationId xmlns:p14="http://schemas.microsoft.com/office/powerpoint/2010/main" val="2331765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059180" y="7519670"/>
            <a:ext cx="2354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1546860" y="7511415"/>
            <a:ext cx="45720" cy="4508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522220" y="7512685"/>
            <a:ext cx="45720" cy="4508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92580" y="679875"/>
            <a:ext cx="8885190" cy="671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3) </a:t>
            </a:r>
            <a:r>
              <a:rPr kumimoji="0" lang="en-US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32%       </a:t>
            </a:r>
            <a:r>
              <a:rPr kumimoji="0" lang="en-US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</a:t>
            </a: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171148" y="900344"/>
            <a:ext cx="10151576" cy="5447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u-RU" altLang="ru-RU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u-RU" alt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 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наследования генов – сцепленное наследование.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4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(Допускается иная генетическая символика изображения сцепленных генов в виде             )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Если </a:t>
            </a:r>
            <a:r>
              <a:rPr kumimoji="0" lang="ru-RU" altLang="ru-RU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в решении не определено сцепление генов, и задача решена по схеме независимого наследования, за задание выставляется 0 баллов.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Элемент 2 засчитывается только при наличии и генотипов, и фенотипов и процентной вероятности каждой группы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потомков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2" name="Рисунок 2" descr="крит_генетика-01-01">
            <a:extLst>
              <a:ext uri="{FF2B5EF4-FFF2-40B4-BE49-F238E27FC236}">
                <a16:creationId xmlns:a16="http://schemas.microsoft.com/office/drawing/2014/main" xmlns="" id="{ABDA8747-C479-EE94-C4D8-682FA6BBE9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795" y="3580712"/>
            <a:ext cx="70485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xmlns="" id="{28067050-A3A9-7234-FA75-6D270A3D0476}"/>
              </a:ext>
            </a:extLst>
          </p:cNvPr>
          <p:cNvCxnSpPr>
            <a:cxnSpLocks/>
          </p:cNvCxnSpPr>
          <p:nvPr/>
        </p:nvCxnSpPr>
        <p:spPr>
          <a:xfrm>
            <a:off x="1808428" y="1351854"/>
            <a:ext cx="202645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5597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206500" y="549275"/>
            <a:ext cx="10508172" cy="5505450"/>
          </a:xfrm>
        </p:spPr>
        <p:txBody>
          <a:bodyPr>
            <a:normAutofit/>
          </a:bodyPr>
          <a:lstStyle/>
          <a:p>
            <a:pPr indent="0" algn="just">
              <a:buNone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человека между аллелями генов куриной слепоты (ночная слепота) и дальтонизма (красно-зелёного) происходит  кроссинговер.</a:t>
            </a:r>
          </a:p>
          <a:p>
            <a:pPr indent="0" algn="just">
              <a:buNone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Женщина, не имеющая этих заболеваний, у матери которой был дальтонизм, а у отца – куриная слепота, вышла замуж за мужчину, не имеющего этих заболеваний. Родившаяся в этом браке гомозиготная здоровая дочь вышла замуж за мужчину, не имеющего этих заболеваний. В их семье родился ребёнок-дальтоник. Составьте схемы решения задачи. Укажите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генотипы родителей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генотипы, фенотипы, пол возможного потомства в двух браках. Возможно ли в первом браке рождение больного этими заболеваниями ребёнка? Ответ поясните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79567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259</TotalTime>
  <Words>737</Words>
  <Application>Microsoft Office PowerPoint</Application>
  <PresentationFormat>Произвольный</PresentationFormat>
  <Paragraphs>76</Paragraphs>
  <Slides>19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Открытая</vt:lpstr>
      <vt:lpstr>Документ</vt:lpstr>
      <vt:lpstr>Equation.DSMT4</vt:lpstr>
      <vt:lpstr>Решение генетических задач второй части ЕГЭ по биологии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Изменение генетического аспекта в КИМах ЕГЭ по биологии в период 2012-2022гг.</dc:title>
  <dc:creator>Alex .</dc:creator>
  <cp:lastModifiedBy>Евгений Мазяркин</cp:lastModifiedBy>
  <cp:revision>51</cp:revision>
  <dcterms:created xsi:type="dcterms:W3CDTF">2022-10-08T06:51:37Z</dcterms:created>
  <dcterms:modified xsi:type="dcterms:W3CDTF">2024-02-14T08:11:47Z</dcterms:modified>
</cp:coreProperties>
</file>