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2"/>
  </p:notesMasterIdLst>
  <p:sldIdLst>
    <p:sldId id="256" r:id="rId2"/>
    <p:sldId id="267" r:id="rId3"/>
    <p:sldId id="261" r:id="rId4"/>
    <p:sldId id="266" r:id="rId5"/>
    <p:sldId id="262" r:id="rId6"/>
    <p:sldId id="263" r:id="rId7"/>
    <p:sldId id="257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D61B-C29A-47B7-857E-9230324FF1D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0919D-D947-40A0-AEDB-C78164C1C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281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https://sever-it.ru/blog/kak-sformirovat-razdel-obrashcheniya-grazhdan-na-sajte-obrazovatelnoj-organizatsii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FA772-D0EF-4EAE-9EC8-7DB99569A05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099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73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5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6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09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678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51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24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34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22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72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FA7C861-A6AC-456C-BA13-2ADA00906759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BB0DDC8-1969-425A-BB02-46826169BEB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94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54.ru/videocast/view/15850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inobr.nso.ru/sites/minobr.nso.ru/wodby_files/files/wiki/2019/03/4_sayty_1.pdf" TargetMode="External"/><Relationship Id="rId2" Type="http://schemas.openxmlformats.org/officeDocument/2006/relationships/hyperlink" Target="file:///C:\Users\gtf\Downloads\4_sayty_1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cey86.ru/files/polozh_obrasch_gr.pdf" TargetMode="External"/><Relationship Id="rId2" Type="http://schemas.openxmlformats.org/officeDocument/2006/relationships/hyperlink" Target="https://sch5.edusite.ru/p26aa1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site.ru/DswMedia/n531-fzovneseniiizmeneniyfz149.pdf" TargetMode="External"/><Relationship Id="rId2" Type="http://schemas.openxmlformats.org/officeDocument/2006/relationships/hyperlink" Target="https://www.edusite.ru/DswMedia/pis-mo_rosobrnadzora_07-675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dusite.ru/DswMedia/konvenciyaopravaxinvalidov.pdf" TargetMode="External"/><Relationship Id="rId4" Type="http://schemas.openxmlformats.org/officeDocument/2006/relationships/hyperlink" Target="https://www.edusite.ru/DswMedia/n419-fz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site.ru/DswMedia/528722007gostnovyiydlyaslabovidyashaix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9571" y="1978152"/>
            <a:ext cx="10058400" cy="3566160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О нарушениях, выявленных в ходе проведения независимой оценки качества условий осуществления образовательной деятельности организациями, осуществляющими образовательную деятельность, в части размещения информации на официальном сайте ОО в сети Интернет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44178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0408" y="1745949"/>
            <a:ext cx="10058400" cy="1450757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63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6444" y="3611694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Семинар «Выполнение </a:t>
            </a:r>
            <a:r>
              <a:rPr lang="ru-RU" dirty="0"/>
              <a:t>требований законодательства к содержанию и форме представления сайта образовательной организации. О типовых нарушениях, выявляемых в ходе контрольно-надзорных мероприятий в части размещения информации на официальном сайте ОО в сети «Интернет</a:t>
            </a:r>
            <a:r>
              <a:rPr lang="ru-RU" dirty="0" smtClean="0"/>
              <a:t>»» от 19.12.2019 года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5062451"/>
            <a:ext cx="10058400" cy="1020003"/>
          </a:xfrm>
        </p:spPr>
        <p:txBody>
          <a:bodyPr/>
          <a:lstStyle/>
          <a:p>
            <a:endParaRPr lang="ru-RU" dirty="0">
              <a:hlinkClick r:id="rId2"/>
            </a:endParaRPr>
          </a:p>
          <a:p>
            <a:pPr algn="ctr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://www.edu54.ru/videocast/view/158500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0346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236" y="448252"/>
            <a:ext cx="11665527" cy="1325563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Результат независимой оценки качества условий осуществления образовательной деятельности организациями в 2019 году </a:t>
            </a:r>
            <a:br>
              <a:rPr lang="ru-RU" sz="2800" dirty="0"/>
            </a:br>
            <a:r>
              <a:rPr lang="ru-RU" sz="2800" dirty="0"/>
              <a:t>(нарушения по представлению информации на официальных сайтах ОО в сети Интернет</a:t>
            </a:r>
            <a:r>
              <a:rPr lang="ru-RU" sz="2800" dirty="0">
                <a:sym typeface="Wingdings" panose="05000000000000000000" pitchFamily="2" charset="2"/>
              </a:rPr>
              <a:t>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6589" y="2658534"/>
            <a:ext cx="10058400" cy="402336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несоблюдение </a:t>
            </a:r>
            <a:r>
              <a:rPr lang="ru-RU" dirty="0"/>
              <a:t>«Правил размещения на </a:t>
            </a:r>
            <a:r>
              <a:rPr lang="ru-RU" dirty="0" smtClean="0"/>
              <a:t>официальном </a:t>
            </a:r>
            <a:r>
              <a:rPr lang="ru-RU" dirty="0"/>
              <a:t>сайте образовательной организации в информационно-телекоммуникационной сети </a:t>
            </a:r>
            <a:r>
              <a:rPr lang="ru-RU" dirty="0" smtClean="0"/>
              <a:t>«Интернет» </a:t>
            </a:r>
            <a:r>
              <a:rPr lang="ru-RU" dirty="0"/>
              <a:t>и своевременном обновлении информации об образовательной организации», утвержденных постановлением правительства РФ от 17 мая 2017 года, №575;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отсутствие или некорректная работа блока по организации дистанционного способа обратной связи на сайте образовательной </a:t>
            </a:r>
            <a:r>
              <a:rPr lang="ru-RU" dirty="0" smtClean="0"/>
              <a:t>организации;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несоблюдение в полном объёме требований наличия альтернативной версии сайта образовательной организации для инвалидов по зрению в соответствии с ГОСТ Р 52872-2012 «Интернет-ресурсы. Требования доступности для инвалидов по зрению</a:t>
            </a:r>
            <a:r>
              <a:rPr lang="ru-RU" dirty="0" smtClean="0"/>
              <a:t>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281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2625" y="633923"/>
            <a:ext cx="10058400" cy="1804477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«</a:t>
            </a:r>
            <a:r>
              <a:rPr lang="ru-RU" sz="2800" dirty="0" smtClean="0"/>
              <a:t>Правила </a:t>
            </a:r>
            <a:r>
              <a:rPr lang="ru-RU" sz="2800" dirty="0"/>
              <a:t>размещения на официальном сайте образовательной организации в информационно-телекоммуникационной сети «Интернет» и </a:t>
            </a:r>
            <a:r>
              <a:rPr lang="ru-RU" sz="2800" dirty="0" smtClean="0"/>
              <a:t>своевременное обновление </a:t>
            </a:r>
            <a:r>
              <a:rPr lang="ru-RU" sz="2800" dirty="0"/>
              <a:t>информации об образовательной организации», </a:t>
            </a:r>
            <a:r>
              <a:rPr lang="ru-RU" sz="2800" dirty="0" smtClean="0"/>
              <a:t>утвержденные </a:t>
            </a:r>
            <a:r>
              <a:rPr lang="ru-RU" sz="2800" dirty="0"/>
              <a:t>постановлением правительства РФ от 17 мая 2017 года, №575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2625" y="3157297"/>
            <a:ext cx="10058400" cy="402336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Требования к структуре официального сайта ОО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Требования к срокам обновления информации на официальном сайте ОО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Структура и содержание официального сайта образовательной организации - </a:t>
            </a:r>
            <a:endParaRPr lang="ru-RU" dirty="0" smtClean="0">
              <a:hlinkClick r:id="rId2" action="ppaction://hlinkfile"/>
            </a:endParaRPr>
          </a:p>
          <a:p>
            <a:pPr marL="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minobr.nso.ru/sites/minobr.nso.ru/wodby_files/files/wiki/2019/03/4_sayty_1.pdf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40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182" y="914676"/>
            <a:ext cx="10601498" cy="1450757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Нормативные правовые акты, регулирующие порядок рассмотрения обращений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576944"/>
            <a:ext cx="10058400" cy="329214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Федеральный закон </a:t>
            </a:r>
            <a:r>
              <a:rPr lang="ru-RU" dirty="0"/>
              <a:t>N 59 - ФЗ от 02.05.2006 (ред. от 03.11.2015) </a:t>
            </a:r>
            <a:r>
              <a:rPr lang="ru-RU" dirty="0" smtClean="0"/>
              <a:t>«О </a:t>
            </a:r>
            <a:r>
              <a:rPr lang="ru-RU" dirty="0"/>
              <a:t>порядке рассмотрения обращений граждан Российской </a:t>
            </a:r>
            <a:r>
              <a:rPr lang="ru-RU" dirty="0" smtClean="0"/>
              <a:t>Федерации»</a:t>
            </a:r>
            <a:endParaRPr lang="ru-RU" dirty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Указ </a:t>
            </a:r>
            <a:r>
              <a:rPr lang="ru-RU" dirty="0"/>
              <a:t>Президента Российской Федерации от 17.04.2017 г. No171 </a:t>
            </a:r>
            <a:r>
              <a:rPr lang="ru-RU" dirty="0" smtClean="0"/>
              <a:t>«О </a:t>
            </a:r>
            <a:r>
              <a:rPr lang="ru-RU" dirty="0"/>
              <a:t>мониторинге и анализе результатов рассмотрения обращений граждан и </a:t>
            </a:r>
            <a:r>
              <a:rPr lang="ru-RU" dirty="0" smtClean="0"/>
              <a:t>организаций»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42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78966"/>
            <a:ext cx="10058400" cy="1145033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Примеры оформления модуля «Обращение граждан»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Подразделы модуля «Обращение граждан»:</a:t>
            </a:r>
            <a:endParaRPr lang="ru-RU" dirty="0" smtClean="0">
              <a:hlinkClick r:id="rId2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Личный </a:t>
            </a:r>
            <a:r>
              <a:rPr lang="ru-RU" dirty="0"/>
              <a:t>прием граждан. 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Обращение </a:t>
            </a:r>
            <a:r>
              <a:rPr lang="ru-RU" dirty="0"/>
              <a:t>на сайт.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Письменные </a:t>
            </a:r>
            <a:r>
              <a:rPr lang="ru-RU" dirty="0"/>
              <a:t>обращения. 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Информация </a:t>
            </a:r>
            <a:r>
              <a:rPr lang="ru-RU" dirty="0"/>
              <a:t>о рассмотрении обращений.</a:t>
            </a:r>
          </a:p>
          <a:p>
            <a:endParaRPr lang="ru-RU" dirty="0">
              <a:hlinkClick r:id="rId2"/>
            </a:endParaRPr>
          </a:p>
          <a:p>
            <a:r>
              <a:rPr lang="ru-RU" dirty="0" smtClean="0"/>
              <a:t>Пример оформления раздела «Обращение граждан»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sch5.edusite.ru/p26aa1.html</a:t>
            </a:r>
            <a:endParaRPr lang="ru-RU" dirty="0" smtClean="0"/>
          </a:p>
          <a:p>
            <a:r>
              <a:rPr lang="ru-RU" dirty="0" smtClean="0"/>
              <a:t>Пример локальной документации </a:t>
            </a:r>
            <a:r>
              <a:rPr lang="en-US" dirty="0" smtClean="0">
                <a:hlinkClick r:id="rId3"/>
              </a:rPr>
              <a:t>http://www.licey86.ru/files/polozh_obrasch_gr.pdf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98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692" y="365125"/>
            <a:ext cx="11558954" cy="1325563"/>
          </a:xfrm>
        </p:spPr>
        <p:txBody>
          <a:bodyPr>
            <a:noAutofit/>
          </a:bodyPr>
          <a:lstStyle/>
          <a:p>
            <a:pPr algn="ctr"/>
            <a:r>
              <a:rPr lang="ru-RU" sz="4000" dirty="0"/>
              <a:t>Государственные и муниципальные образовательные организации обязаны вести версию сайта для слабовидящих с 1 января 2016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677" y="1793630"/>
            <a:ext cx="11887200" cy="48650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Требование </a:t>
            </a:r>
            <a:r>
              <a:rPr lang="ru-RU" dirty="0"/>
              <a:t>прописано в следующих документах:</a:t>
            </a:r>
          </a:p>
          <a:p>
            <a:r>
              <a:rPr lang="ru-RU" b="1" dirty="0">
                <a:hlinkClick r:id="rId2" tooltip="Письмо Федеральной службы по надзору в сфере образования и науки от 25 марта 2015 г. № 07-675"/>
              </a:rPr>
              <a:t>Письмо Федеральной службы по надзору в сфере образования и науки от 25 марта 2015 г. № 07-675</a:t>
            </a:r>
            <a:r>
              <a:rPr lang="ru-RU" dirty="0"/>
              <a:t>: "Версия официального сайта для слабовидящих:  ... образовательные организации должны обеспечить наличие альтернативной версии официального сайта образовательной организации в сети "Интернет" для слабовидящих".</a:t>
            </a:r>
          </a:p>
          <a:p>
            <a:r>
              <a:rPr lang="ru-RU" dirty="0"/>
              <a:t>Федеральный закон от 24.11.1995 N 181-ФЗ (ред. от 21.07.2014, с изм. от 01.12.2014) "О социальной защите инвалидов в Российской Федерации" (24 ноября 1995 г.) Статья 14: «Обеспечение беспрепятственного доступа инвалидов к информации».</a:t>
            </a:r>
          </a:p>
          <a:p>
            <a:r>
              <a:rPr lang="ru-RU" b="1" dirty="0">
                <a:hlinkClick r:id="rId3" tooltip="ФЗ-531"/>
              </a:rPr>
              <a:t>Федеральный закон Российской Федерации от 31 декабря 2014 г. N 531-ФЗ "О внесении изменений в статьи 13 и 14 Федерального закона "Об информации, информационных технологиях и о защите информации" и  Кодекс Российской Федерации об административных правонарушениях"</a:t>
            </a:r>
            <a:r>
              <a:rPr lang="ru-RU" dirty="0"/>
              <a:t>:</a:t>
            </a:r>
          </a:p>
          <a:p>
            <a:r>
              <a:rPr lang="ru-RU" b="1" dirty="0">
                <a:hlinkClick r:id="rId4" tooltip="Федеральный закон Российской Федерации от 1 декабря 2014 г. N 419-ФЗ "/>
              </a:rPr>
              <a:t>Федеральный закон Российской Федерации от 1 декабря 2014 г. N 419-ФЗ "О внесении изменений в отдельные законодательные акты Российской Федерации по вопросам социальной защиты инвалидов в связи с ратификацией Конвенции о правах инвалидов":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«Статью 10 Федерального закона от 9 февраля 2009 года N 8-ФЗ "Об обеспечении доступа к информации о деятельности государственных органов и органов местного самоуправления" (Собрание законодательства Российской Федерации, 2009, N 7, ст. 776; 2011, N 29, ст. 4291; 2013, N 23, ст. 2870) дополнить частью 6 следующего содержания: "6. Порядок обеспечения условий доступности для инвалидов по зрению официальных сайтов федеральных органов государственной власти, органов государственной власти субъектов Российской Федерации и органов местного самоуправления в сети "Интернет" устанавливается уполномоченным Правительством Российской Федерации федеральным органом исполнительной власти".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hlinkClick r:id="rId5"/>
              </a:rPr>
              <a:t>Конвенция </a:t>
            </a:r>
            <a:r>
              <a:rPr lang="ru-RU" b="1" dirty="0">
                <a:hlinkClick r:id="rId5"/>
              </a:rPr>
              <a:t>о правах инвалидов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236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738" y="365125"/>
            <a:ext cx="1164101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Требования к версии сайта для слабовидящих: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8246" y="1825625"/>
            <a:ext cx="11535508" cy="4645513"/>
          </a:xfrm>
        </p:spPr>
        <p:txBody>
          <a:bodyPr/>
          <a:lstStyle/>
          <a:p>
            <a:r>
              <a:rPr lang="ru-RU" dirty="0"/>
              <a:t>Требования записаны в </a:t>
            </a:r>
            <a:r>
              <a:rPr lang="ru-RU" b="1" dirty="0">
                <a:hlinkClick r:id="rId2"/>
              </a:rPr>
              <a:t>ГОСТ Р 52872-2012 "Интернет-ресурсы. Требования доступности для инвалидов по зрению."</a:t>
            </a:r>
            <a:endParaRPr lang="ru-RU" dirty="0"/>
          </a:p>
          <a:p>
            <a:pPr marL="0" indent="0">
              <a:buNone/>
            </a:pPr>
            <a:endParaRPr lang="ru-RU" u="sng" dirty="0" smtClean="0"/>
          </a:p>
          <a:p>
            <a:pPr marL="0" indent="0" algn="ctr">
              <a:buNone/>
            </a:pPr>
            <a:r>
              <a:rPr lang="ru-RU" u="sng" dirty="0" smtClean="0"/>
              <a:t>Основные </a:t>
            </a:r>
            <a:r>
              <a:rPr lang="ru-RU" u="sng" dirty="0"/>
              <a:t>положения ГОСТ: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Возможность изменить размер шрифта.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Возможность преобразовать все иллюстрации в </a:t>
            </a:r>
            <a:r>
              <a:rPr lang="ru-RU" dirty="0" smtClean="0"/>
              <a:t>черно-белый </a:t>
            </a:r>
            <a:r>
              <a:rPr lang="ru-RU" dirty="0"/>
              <a:t>вариант, либо отключить иллюстрации.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Все иллюстрации должны иметь текстовое описание (в теге ALT).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Возможность смены фона страницы.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03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769" y="177557"/>
            <a:ext cx="11664461" cy="9947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Создание версии для слабовидящих в </a:t>
            </a:r>
            <a:br>
              <a:rPr lang="ru-RU" dirty="0" smtClean="0"/>
            </a:br>
            <a:r>
              <a:rPr lang="ru-RU" dirty="0" smtClean="0"/>
              <a:t>Конструкторе школьных сайтов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123" y="1266092"/>
            <a:ext cx="11189677" cy="5591908"/>
          </a:xfrm>
        </p:spPr>
        <p:txBody>
          <a:bodyPr/>
          <a:lstStyle/>
          <a:p>
            <a:pPr lvl="1"/>
            <a:r>
              <a:rPr lang="ru-RU" dirty="0" smtClean="0"/>
              <a:t>Откройте </a:t>
            </a:r>
            <a:r>
              <a:rPr lang="ru-RU" dirty="0"/>
              <a:t>а меню «</a:t>
            </a:r>
            <a:r>
              <a:rPr lang="ru-RU" b="1" dirty="0"/>
              <a:t>Проект</a:t>
            </a:r>
            <a:r>
              <a:rPr lang="ru-RU" dirty="0"/>
              <a:t>» пункт «</a:t>
            </a:r>
            <a:r>
              <a:rPr lang="ru-RU" b="1" dirty="0"/>
              <a:t>Свойства проекта</a:t>
            </a:r>
            <a:r>
              <a:rPr lang="ru-RU" dirty="0"/>
              <a:t>».</a:t>
            </a:r>
          </a:p>
          <a:p>
            <a:pPr lvl="1"/>
            <a:r>
              <a:rPr lang="ru-RU" dirty="0"/>
              <a:t>Перейдите на закладку «</a:t>
            </a:r>
            <a:r>
              <a:rPr lang="ru-RU" b="1" dirty="0"/>
              <a:t>Дополнительные параметры</a:t>
            </a:r>
            <a:r>
              <a:rPr lang="ru-RU" dirty="0"/>
              <a:t>».</a:t>
            </a:r>
          </a:p>
          <a:p>
            <a:pPr lvl="1"/>
            <a:r>
              <a:rPr lang="ru-RU" dirty="0"/>
              <a:t>Отметьте галочку «</a:t>
            </a:r>
            <a:r>
              <a:rPr lang="ru-RU" b="1" dirty="0"/>
              <a:t>Версия для слабовидящих</a:t>
            </a:r>
            <a:r>
              <a:rPr lang="ru-RU" dirty="0"/>
              <a:t>»: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dirty="0"/>
          </a:p>
          <a:p>
            <a:pPr lvl="1"/>
            <a:r>
              <a:rPr lang="ru-RU" dirty="0"/>
              <a:t>Теперь </a:t>
            </a:r>
            <a:r>
              <a:rPr lang="ru-RU" u="sng" dirty="0"/>
              <a:t>после конвертации </a:t>
            </a:r>
            <a:r>
              <a:rPr lang="ru-RU" dirty="0"/>
              <a:t>появится кнопка </a:t>
            </a:r>
            <a:r>
              <a:rPr lang="ru-RU" b="1" dirty="0"/>
              <a:t>«Версия для слабовидящих»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2619" y="1931887"/>
            <a:ext cx="5190392" cy="351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83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358</TotalTime>
  <Words>764</Words>
  <Application>Microsoft Office PowerPoint</Application>
  <PresentationFormat>Широкоэкранный</PresentationFormat>
  <Paragraphs>55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Ретро</vt:lpstr>
      <vt:lpstr>О нарушениях, выявленных в ходе проведения независимой оценки качества условий осуществления образовательной деятельности организациями, осуществляющими образовательную деятельность, в части размещения информации на официальном сайте ОО в сети Интернет</vt:lpstr>
      <vt:lpstr>Семинар «Выполнение требований законодательства к содержанию и форме представления сайта образовательной организации. О типовых нарушениях, выявляемых в ходе контрольно-надзорных мероприятий в части размещения информации на официальном сайте ОО в сети «Интернет»» от 19.12.2019 года</vt:lpstr>
      <vt:lpstr>Результат независимой оценки качества условий осуществления образовательной деятельности организациями в 2019 году  (нарушения по представлению информации на официальных сайтах ОО в сети Интернет)</vt:lpstr>
      <vt:lpstr>«Правила размещения на официальном сайте образовательной организации в информационно-телекоммуникационной сети «Интернет» и своевременное обновление информации об образовательной организации», утвержденные постановлением правительства РФ от 17 мая 2017 года, №575</vt:lpstr>
      <vt:lpstr>Нормативные правовые акты, регулирующие порядок рассмотрения обращений</vt:lpstr>
      <vt:lpstr>Примеры оформления модуля «Обращение граждан»</vt:lpstr>
      <vt:lpstr>Государственные и муниципальные образовательные организации обязаны вести версию сайта для слабовидящих с 1 января 2016 года</vt:lpstr>
      <vt:lpstr>Требования к версии сайта для слабовидящих:</vt:lpstr>
      <vt:lpstr>Создание версии для слабовидящих в  Конструкторе школьных сайтов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Гродина Татьяна Францевна</dc:creator>
  <cp:lastModifiedBy>Гродина Татьяна Францевна</cp:lastModifiedBy>
  <cp:revision>17</cp:revision>
  <dcterms:created xsi:type="dcterms:W3CDTF">2020-01-30T04:05:03Z</dcterms:created>
  <dcterms:modified xsi:type="dcterms:W3CDTF">2020-02-25T05:58:49Z</dcterms:modified>
</cp:coreProperties>
</file>