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95" r:id="rId2"/>
    <p:sldId id="279" r:id="rId3"/>
    <p:sldId id="301" r:id="rId4"/>
    <p:sldId id="302" r:id="rId5"/>
    <p:sldId id="285" r:id="rId6"/>
    <p:sldId id="289" r:id="rId7"/>
    <p:sldId id="303" r:id="rId8"/>
    <p:sldId id="294" r:id="rId9"/>
    <p:sldId id="292" r:id="rId10"/>
    <p:sldId id="296" r:id="rId11"/>
    <p:sldId id="291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78440" autoAdjust="0"/>
  </p:normalViewPr>
  <p:slideViewPr>
    <p:cSldViewPr>
      <p:cViewPr>
        <p:scale>
          <a:sx n="90" d="100"/>
          <a:sy n="90" d="100"/>
        </p:scale>
        <p:origin x="-58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8667-5010-4CB8-B0D2-8D1AB67A7CF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ECB76-9D29-4A8B-B823-288633AD1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ECB76-9D29-4A8B-B823-288633AD12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b541ce5-8252-4c8c-8ec1-b3ebe6f22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9"/>
            <a:ext cx="8800237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" pitchFamily="18" charset="0"/>
              </a:rPr>
              <a:t>Пешком (8 км) покорили гору под названием Машук (1000км над уровнем моря), посетили достопримечательности  и знаковые места Пятигорска.</a:t>
            </a:r>
            <a:endParaRPr lang="ru-RU" sz="2800" b="1" dirty="0">
              <a:latin typeface="Century" pitchFamily="18" charset="0"/>
            </a:endParaRPr>
          </a:p>
        </p:txBody>
      </p:sp>
      <p:pic>
        <p:nvPicPr>
          <p:cNvPr id="5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266" y="4500569"/>
            <a:ext cx="3311734" cy="2357431"/>
          </a:xfrm>
          <a:prstGeom prst="rect">
            <a:avLst/>
          </a:prstGeom>
          <a:noFill/>
        </p:spPr>
      </p:pic>
      <p:pic>
        <p:nvPicPr>
          <p:cNvPr id="5122" name="Picture 2" descr="C:\Users\User\Desktop\af3daa95-a361-4107-ad96-97cd5b2cd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6072230" cy="405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7643834" cy="44291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Candara Light" pitchFamily="34" charset="0"/>
            </a:endParaRPr>
          </a:p>
          <a:p>
            <a:endParaRPr lang="ru-RU" dirty="0"/>
          </a:p>
        </p:txBody>
      </p:sp>
      <p:pic>
        <p:nvPicPr>
          <p:cNvPr id="14337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1911" y="4429133"/>
            <a:ext cx="3412089" cy="2428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"/>
            <a:ext cx="528641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Прослушали лекцию «</a:t>
            </a:r>
            <a:r>
              <a:rPr lang="ru-RU" sz="2500" b="1" dirty="0" err="1" smtClean="0">
                <a:latin typeface="Century" pitchFamily="18" charset="0"/>
              </a:rPr>
              <a:t>Межпоколенческая</a:t>
            </a:r>
            <a:r>
              <a:rPr lang="ru-RU" sz="2500" b="1" dirty="0" smtClean="0">
                <a:latin typeface="Century" pitchFamily="18" charset="0"/>
              </a:rPr>
              <a:t> теория</a:t>
            </a:r>
            <a:r>
              <a:rPr lang="ru-RU" sz="2000" b="1" dirty="0" smtClean="0">
                <a:latin typeface="Century" pitchFamily="18" charset="0"/>
              </a:rPr>
              <a:t>» </a:t>
            </a:r>
          </a:p>
          <a:p>
            <a:r>
              <a:rPr lang="ru-RU" sz="2000" b="1" dirty="0" smtClean="0">
                <a:latin typeface="Century" pitchFamily="18" charset="0"/>
              </a:rPr>
              <a:t>от кандидата педагогических наук, доцента кафедры журналистики и бизнес-тренера Аллы Григорьевой о «проблеме отцов и детей».</a:t>
            </a:r>
          </a:p>
          <a:p>
            <a:r>
              <a:rPr lang="ru-RU" sz="2000" b="1" dirty="0" smtClean="0">
                <a:latin typeface="Century" pitchFamily="18" charset="0"/>
              </a:rPr>
              <a:t>Познакомились с работой «Семейные путешествия» - от независимого эксперта в сфере туризма и самостоятельно разрабатывали  план  «Семейного туризма».</a:t>
            </a:r>
          </a:p>
          <a:p>
            <a:r>
              <a:rPr lang="ru-RU" sz="2000" b="1" dirty="0" smtClean="0">
                <a:latin typeface="Century" pitchFamily="18" charset="0"/>
              </a:rPr>
              <a:t> Обучались практике взаимодействия с ребенком через игру «Ювелиры» от кандидата экономических наук Алексея Ильина. Прослушали лекции бизнес -лектора, филолога и преподавателя – Леонида Клейна о том «Как полюбить читать книги вместе». Ознакомились  с проектной работой Анатолия Некрасова – психолога , специалиста по семейным отношениям.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3074" name="Picture 2" descr="C:\Users\User\Desktop\19c8c56e-a2a7-420a-9472-77a337c466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6" y="928670"/>
            <a:ext cx="3508364" cy="264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Машук\Фото\RFF-000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8300" y="-4824413"/>
            <a:ext cx="12420600" cy="16506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572126"/>
            <a:ext cx="9429784" cy="163121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ru-RU" sz="5000" b="1" dirty="0" smtClean="0">
                <a:solidFill>
                  <a:srgbClr val="0070C0"/>
                </a:solidFill>
                <a:latin typeface="Century" pitchFamily="18" charset="0"/>
              </a:rPr>
              <a:t>Что подарила мне поездка в ЦЗ «Машук»?</a:t>
            </a:r>
            <a:endParaRPr lang="ru-RU" sz="5000" b="1" dirty="0">
              <a:solidFill>
                <a:srgbClr val="0070C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281593"/>
            <a:ext cx="2214546" cy="15764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15"/>
            <a:ext cx="48577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entury" pitchFamily="18" charset="0"/>
              </a:rPr>
              <a:t>Все присутствующие участники – 150 человек – имели возможность делиться своими практиками внутрисемейных отношений. Общение, новые познания через дискуссии, проекты, лекции, встречи с замечательными людьми и разговоры о важном! Каждый из нас получил множество ответов на болезненные вопросы.</a:t>
            </a:r>
          </a:p>
          <a:p>
            <a:r>
              <a:rPr lang="ru-RU" sz="2200" b="1" dirty="0" smtClean="0">
                <a:latin typeface="Century" pitchFamily="18" charset="0"/>
              </a:rPr>
              <a:t>Конечно же буквально накрыла волна вдохновения и желания саморазвития с целью реализовывать свои идеи и начинания по выбранному нашим активом пути в помощи именно тем, кому эта помощь на самом деле  нужна.</a:t>
            </a:r>
            <a:endParaRPr lang="ru-RU" sz="2200" b="1" dirty="0">
              <a:latin typeface="Century" pitchFamily="18" charset="0"/>
            </a:endParaRPr>
          </a:p>
        </p:txBody>
      </p:sp>
      <p:pic>
        <p:nvPicPr>
          <p:cNvPr id="6146" name="Picture 2" descr="C:\Users\User\Desktop\5bb0da7e-7ea8-4b2a-8f1c-c4f51c2abc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e9602961-92d0-4864-8cb6-d4477978fc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714620"/>
            <a:ext cx="3786214" cy="284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Сар\IMG-20221111-WA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318" y="0"/>
            <a:ext cx="6933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1911" y="4429133"/>
            <a:ext cx="3412089" cy="242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071678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" pitchFamily="18" charset="0"/>
              </a:rPr>
              <a:t>Презентацию подготовила:</a:t>
            </a:r>
          </a:p>
          <a:p>
            <a:pPr algn="ctr"/>
            <a:r>
              <a:rPr lang="ru-RU" sz="3200" b="1" dirty="0" smtClean="0">
                <a:latin typeface="Century" pitchFamily="18" charset="0"/>
              </a:rPr>
              <a:t> ученица 8 «А» класса</a:t>
            </a:r>
          </a:p>
          <a:p>
            <a:pPr algn="ctr"/>
            <a:r>
              <a:rPr lang="ru-RU" sz="3200" b="1" dirty="0" smtClean="0">
                <a:latin typeface="Century" pitchFamily="18" charset="0"/>
              </a:rPr>
              <a:t> МБОУ Лицей №3 г. Барабинск</a:t>
            </a:r>
          </a:p>
          <a:p>
            <a:pPr algn="ctr"/>
            <a:r>
              <a:rPr lang="ru-RU" sz="4400" b="1" dirty="0" smtClean="0">
                <a:latin typeface="Century" pitchFamily="18" charset="0"/>
              </a:rPr>
              <a:t>Ксения Белая</a:t>
            </a:r>
            <a:endParaRPr lang="ru-RU" sz="32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7145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entury" pitchFamily="18" charset="0"/>
              </a:rPr>
              <a:t>2022-2024гг.</a:t>
            </a:r>
            <a:br>
              <a:rPr lang="ru-RU" sz="2400" b="1" dirty="0" smtClean="0">
                <a:latin typeface="Century" pitchFamily="18" charset="0"/>
              </a:rPr>
            </a:br>
            <a:r>
              <a:rPr lang="ru-RU" sz="2400" b="1" dirty="0" smtClean="0">
                <a:latin typeface="Century" pitchFamily="18" charset="0"/>
              </a:rPr>
              <a:t>Авторские инициативы благотворительного характера!</a:t>
            </a:r>
            <a:r>
              <a:rPr lang="ru-RU" sz="2400" b="1" dirty="0" smtClean="0">
                <a:latin typeface="Book Antiqua" pitchFamily="18" charset="0"/>
              </a:rPr>
              <a:t/>
            </a:r>
            <a:br>
              <a:rPr lang="ru-RU" sz="2400" b="1" dirty="0" smtClean="0">
                <a:latin typeface="Book Antiqua" pitchFamily="18" charset="0"/>
              </a:rPr>
            </a:b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20482" name="AutoShape 2" descr="blob:https://web.whatsapp.com/65385eda-faf8-48cd-bac1-3d5223ffde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407" y="4929198"/>
            <a:ext cx="2709592" cy="19288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000240"/>
            <a:ext cx="71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Century" pitchFamily="18" charset="0"/>
            </a:endParaRPr>
          </a:p>
          <a:p>
            <a:r>
              <a:rPr lang="ru-RU" b="1" dirty="0" smtClean="0">
                <a:latin typeface="Century" pitchFamily="18" charset="0"/>
              </a:rPr>
              <a:t>                </a:t>
            </a:r>
            <a:r>
              <a:rPr lang="ru-RU" sz="3000" b="1" dirty="0" smtClean="0">
                <a:latin typeface="Century" pitchFamily="18" charset="0"/>
              </a:rPr>
              <a:t> 39 </a:t>
            </a:r>
            <a:r>
              <a:rPr lang="ru-RU" dirty="0" smtClean="0">
                <a:latin typeface="Century" pitchFamily="18" charset="0"/>
              </a:rPr>
              <a:t>акций </a:t>
            </a:r>
          </a:p>
          <a:p>
            <a:r>
              <a:rPr lang="ru-RU" b="1" dirty="0" smtClean="0">
                <a:latin typeface="Century" pitchFamily="18" charset="0"/>
              </a:rPr>
              <a:t>                  </a:t>
            </a:r>
            <a:r>
              <a:rPr lang="ru-RU" sz="3000" b="1" dirty="0" smtClean="0">
                <a:latin typeface="Century" pitchFamily="18" charset="0"/>
              </a:rPr>
              <a:t>48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dirty="0" smtClean="0">
                <a:latin typeface="Century" pitchFamily="18" charset="0"/>
              </a:rPr>
              <a:t>мероприятий</a:t>
            </a:r>
          </a:p>
          <a:p>
            <a:r>
              <a:rPr lang="ru-RU" dirty="0" smtClean="0">
                <a:latin typeface="Century" pitchFamily="18" charset="0"/>
              </a:rPr>
              <a:t>                   Участие :</a:t>
            </a:r>
            <a:r>
              <a:rPr lang="ru-RU" sz="3000" b="1" dirty="0" smtClean="0">
                <a:latin typeface="Century" pitchFamily="18" charset="0"/>
              </a:rPr>
              <a:t>27</a:t>
            </a:r>
            <a:r>
              <a:rPr lang="ru-RU" dirty="0" smtClean="0">
                <a:latin typeface="Century" pitchFamily="18" charset="0"/>
              </a:rPr>
              <a:t> общественных мероприятиях</a:t>
            </a:r>
          </a:p>
          <a:p>
            <a:r>
              <a:rPr lang="ru-RU" b="1" dirty="0" smtClean="0">
                <a:latin typeface="Century" pitchFamily="18" charset="0"/>
              </a:rPr>
              <a:t>                  </a:t>
            </a:r>
            <a:r>
              <a:rPr lang="ru-RU" dirty="0" smtClean="0">
                <a:latin typeface="Century" pitchFamily="18" charset="0"/>
              </a:rPr>
              <a:t>освещено СМИ </a:t>
            </a:r>
            <a:r>
              <a:rPr lang="ru-RU" b="1" dirty="0" smtClean="0">
                <a:latin typeface="Century" pitchFamily="18" charset="0"/>
              </a:rPr>
              <a:t>:</a:t>
            </a:r>
            <a:r>
              <a:rPr lang="ru-RU" sz="3000" b="1" dirty="0" smtClean="0">
                <a:latin typeface="Century" pitchFamily="18" charset="0"/>
              </a:rPr>
              <a:t> 18 </a:t>
            </a:r>
            <a:r>
              <a:rPr lang="ru-RU" dirty="0" smtClean="0">
                <a:latin typeface="Century" pitchFamily="18" charset="0"/>
              </a:rPr>
              <a:t>мероприятий </a:t>
            </a:r>
          </a:p>
          <a:p>
            <a:r>
              <a:rPr lang="ru-RU" b="1" dirty="0" smtClean="0">
                <a:latin typeface="Century" pitchFamily="18" charset="0"/>
              </a:rPr>
              <a:t>                  </a:t>
            </a:r>
            <a:r>
              <a:rPr lang="ru-RU" dirty="0" smtClean="0">
                <a:latin typeface="Century" pitchFamily="18" charset="0"/>
              </a:rPr>
              <a:t>Выигран </a:t>
            </a:r>
            <a:r>
              <a:rPr lang="ru-RU" sz="3000" b="1" dirty="0" smtClean="0">
                <a:latin typeface="Century" pitchFamily="18" charset="0"/>
              </a:rPr>
              <a:t>1</a:t>
            </a:r>
            <a:r>
              <a:rPr lang="ru-RU" b="1" dirty="0" smtClean="0">
                <a:latin typeface="Century" pitchFamily="18" charset="0"/>
              </a:rPr>
              <a:t>грант- -</a:t>
            </a:r>
            <a:r>
              <a:rPr lang="ru-RU" dirty="0" smtClean="0">
                <a:latin typeface="Century" pitchFamily="18" charset="0"/>
              </a:rPr>
              <a:t>проведено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sz="3000" b="1" dirty="0" smtClean="0">
                <a:latin typeface="Century" pitchFamily="18" charset="0"/>
              </a:rPr>
              <a:t>4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dirty="0" smtClean="0">
                <a:latin typeface="Century" pitchFamily="18" charset="0"/>
              </a:rPr>
              <a:t>широкомасштабных</a:t>
            </a:r>
          </a:p>
          <a:p>
            <a:r>
              <a:rPr lang="ru-RU" b="1" dirty="0" smtClean="0">
                <a:latin typeface="Century" pitchFamily="18" charset="0"/>
              </a:rPr>
              <a:t>                         «ПАТРИОТИЧЕСКИХ» </a:t>
            </a:r>
            <a:r>
              <a:rPr lang="ru-RU" dirty="0" smtClean="0">
                <a:latin typeface="Century" pitchFamily="18" charset="0"/>
              </a:rPr>
              <a:t>мероприятия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dirty="0" smtClean="0">
                <a:latin typeface="Century" pitchFamily="18" charset="0"/>
              </a:rPr>
              <a:t>в районе:</a:t>
            </a:r>
          </a:p>
          <a:p>
            <a:r>
              <a:rPr lang="ru-RU" b="1" dirty="0" smtClean="0">
                <a:latin typeface="Century" pitchFamily="18" charset="0"/>
              </a:rPr>
              <a:t>                            « ДНИ ВОИНСКОЙ СЛАВЫ»  </a:t>
            </a:r>
          </a:p>
          <a:p>
            <a:r>
              <a:rPr lang="ru-RU" b="1" dirty="0" smtClean="0">
                <a:latin typeface="Century" pitchFamily="18" charset="0"/>
              </a:rPr>
              <a:t>                  </a:t>
            </a:r>
            <a:r>
              <a:rPr lang="ru-RU" dirty="0" smtClean="0">
                <a:latin typeface="Century" pitchFamily="18" charset="0"/>
              </a:rPr>
              <a:t>Создан свой авторский </a:t>
            </a:r>
            <a:r>
              <a:rPr lang="ru-RU" b="1" dirty="0" smtClean="0">
                <a:latin typeface="Century" pitchFamily="18" charset="0"/>
              </a:rPr>
              <a:t>гимн, </a:t>
            </a:r>
            <a:r>
              <a:rPr lang="ru-RU" dirty="0" smtClean="0">
                <a:latin typeface="Century" pitchFamily="18" charset="0"/>
              </a:rPr>
              <a:t>свой </a:t>
            </a:r>
            <a:r>
              <a:rPr lang="ru-RU" b="1" dirty="0" smtClean="0">
                <a:latin typeface="Century" pitchFamily="18" charset="0"/>
              </a:rPr>
              <a:t>флаг </a:t>
            </a:r>
            <a:r>
              <a:rPr lang="ru-RU" dirty="0" smtClean="0">
                <a:latin typeface="Century" pitchFamily="18" charset="0"/>
              </a:rPr>
              <a:t>и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b="1" dirty="0" err="1" smtClean="0">
                <a:latin typeface="Century" pitchFamily="18" charset="0"/>
              </a:rPr>
              <a:t>мерч</a:t>
            </a:r>
            <a:r>
              <a:rPr lang="ru-RU" b="1" dirty="0" smtClean="0">
                <a:latin typeface="Century" pitchFamily="18" charset="0"/>
              </a:rPr>
              <a:t>. </a:t>
            </a:r>
          </a:p>
          <a:p>
            <a:r>
              <a:rPr lang="ru-RU" b="1" dirty="0" smtClean="0">
                <a:latin typeface="Century" pitchFamily="18" charset="0"/>
              </a:rPr>
              <a:t>                  </a:t>
            </a:r>
            <a:r>
              <a:rPr lang="ru-RU" dirty="0" smtClean="0">
                <a:latin typeface="Century" pitchFamily="18" charset="0"/>
              </a:rPr>
              <a:t> Участие </a:t>
            </a:r>
            <a:r>
              <a:rPr lang="ru-RU" b="1" dirty="0" smtClean="0">
                <a:latin typeface="Century" pitchFamily="18" charset="0"/>
              </a:rPr>
              <a:t>: </a:t>
            </a:r>
            <a:r>
              <a:rPr lang="ru-RU" sz="3000" b="1" dirty="0" smtClean="0">
                <a:latin typeface="Century" pitchFamily="18" charset="0"/>
              </a:rPr>
              <a:t>5</a:t>
            </a:r>
            <a:r>
              <a:rPr lang="ru-RU" b="1" dirty="0" smtClean="0">
                <a:latin typeface="Century" pitchFamily="18" charset="0"/>
              </a:rPr>
              <a:t> </a:t>
            </a:r>
            <a:r>
              <a:rPr lang="ru-RU" sz="1500" dirty="0" smtClean="0">
                <a:latin typeface="Century" pitchFamily="18" charset="0"/>
              </a:rPr>
              <a:t>конференциях всероссийского формата.</a:t>
            </a:r>
          </a:p>
          <a:p>
            <a:r>
              <a:rPr lang="ru-RU" sz="1500" dirty="0" smtClean="0">
                <a:latin typeface="Century" pitchFamily="18" charset="0"/>
              </a:rPr>
              <a:t>                                             конкурсы РСВ</a:t>
            </a:r>
          </a:p>
          <a:p>
            <a:endParaRPr lang="ru-RU" sz="1500" dirty="0" smtClean="0">
              <a:latin typeface="Century" pitchFamily="18" charset="0"/>
            </a:endParaRPr>
          </a:p>
          <a:p>
            <a:endParaRPr lang="ru-RU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513410" cy="305102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dirty="0" smtClean="0"/>
              <a:t>2022-2024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User\Downloads\IMG-20240208-WA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25733" y="-953143"/>
            <a:ext cx="5871087" cy="860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1" name="Picture 7" descr="C:\Users\User\Downloads\170739455697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1" r="1351"/>
          <a:stretch>
            <a:fillRect/>
          </a:stretch>
        </p:blipFill>
        <p:spPr bwMode="auto">
          <a:xfrm>
            <a:off x="1928794" y="0"/>
            <a:ext cx="51435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496"/>
            <a:ext cx="2408522" cy="1714488"/>
          </a:xfrm>
          <a:prstGeom prst="rect">
            <a:avLst/>
          </a:prstGeom>
          <a:noFill/>
        </p:spPr>
      </p:pic>
      <p:pic>
        <p:nvPicPr>
          <p:cNvPr id="19458" name="Picture 2" descr="C:\Users\User\Desktop\c476e036-b0ef-4f7b-9a43-28cd526865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5236874" cy="296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User\Desktop\c3e15f25-451c-419d-bfd7-686a7b39aa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4073735" cy="269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Users\User\Desktop\553e1d3d-7492-4583-b96a-06d925322afb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14818"/>
            <a:ext cx="3118826" cy="234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142852"/>
            <a:ext cx="50720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С 28 по 31 января во Всероссийском образовательном Центре знаний «Машук» прошло образовательное мероприятие по наставничеству в семье «Родительская Академия». Из более чем 2000 заявок, поданных на участие в форуме было отобрано 150 успешных практик, в том числе и опыт «</a:t>
            </a:r>
            <a:r>
              <a:rPr lang="ru-RU" sz="2000" b="1" dirty="0" err="1" smtClean="0">
                <a:latin typeface="Century" pitchFamily="18" charset="0"/>
              </a:rPr>
              <a:t>Барабинского</a:t>
            </a:r>
            <a:r>
              <a:rPr lang="ru-RU" sz="2000" b="1" dirty="0" smtClean="0">
                <a:latin typeface="Century" pitchFamily="18" charset="0"/>
              </a:rPr>
              <a:t> Совета активных родителей».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65385eda-faf8-48cd-bac1-3d5223ffde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33339" y="4714885"/>
            <a:ext cx="3010662" cy="21431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" pitchFamily="18" charset="0"/>
              </a:rPr>
              <a:t>по указу </a:t>
            </a:r>
            <a:r>
              <a:rPr lang="ru-RU" sz="3200" b="1" dirty="0" smtClean="0">
                <a:latin typeface="Century" pitchFamily="18" charset="0"/>
              </a:rPr>
              <a:t>Президента Российской Федерации </a:t>
            </a:r>
          </a:p>
          <a:p>
            <a:pPr algn="ctr"/>
            <a:r>
              <a:rPr lang="ru-RU" sz="3200" b="1" dirty="0" smtClean="0">
                <a:latin typeface="Century" pitchFamily="18" charset="0"/>
              </a:rPr>
              <a:t>Владимира Владимировича Путина</a:t>
            </a:r>
          </a:p>
          <a:p>
            <a:pPr algn="ctr"/>
            <a:r>
              <a:rPr lang="ru-RU" sz="3200" dirty="0" smtClean="0">
                <a:latin typeface="Century" pitchFamily="18" charset="0"/>
              </a:rPr>
              <a:t>в</a:t>
            </a:r>
            <a:r>
              <a:rPr lang="ru-RU" sz="3200" b="1" dirty="0" smtClean="0">
                <a:latin typeface="Century" pitchFamily="18" charset="0"/>
              </a:rPr>
              <a:t> </a:t>
            </a:r>
            <a:r>
              <a:rPr lang="ru-RU" sz="3200" dirty="0" smtClean="0">
                <a:latin typeface="Century" pitchFamily="18" charset="0"/>
              </a:rPr>
              <a:t>Российской Федерации </a:t>
            </a:r>
            <a:r>
              <a:rPr lang="ru-RU" sz="3200" dirty="0" smtClean="0">
                <a:latin typeface="Century" pitchFamily="18" charset="0"/>
              </a:rPr>
              <a:t>-</a:t>
            </a:r>
            <a:r>
              <a:rPr lang="ru-RU" sz="3200" b="1" dirty="0" smtClean="0">
                <a:latin typeface="Century" pitchFamily="18" charset="0"/>
              </a:rPr>
              <a:t> 2024 </a:t>
            </a:r>
            <a:r>
              <a:rPr lang="ru-RU" sz="3200" dirty="0" smtClean="0">
                <a:latin typeface="Century" pitchFamily="18" charset="0"/>
              </a:rPr>
              <a:t>год </a:t>
            </a:r>
            <a:r>
              <a:rPr lang="ru-RU" sz="3200" b="1" dirty="0" smtClean="0">
                <a:latin typeface="Century" pitchFamily="18" charset="0"/>
              </a:rPr>
              <a:t>«</a:t>
            </a:r>
            <a:r>
              <a:rPr lang="ru-RU" sz="4000" b="1" dirty="0" smtClean="0">
                <a:latin typeface="Century" pitchFamily="18" charset="0"/>
              </a:rPr>
              <a:t>Год </a:t>
            </a:r>
            <a:r>
              <a:rPr lang="ru-RU" sz="4000" b="1" dirty="0" smtClean="0">
                <a:latin typeface="Century" pitchFamily="18" charset="0"/>
              </a:rPr>
              <a:t>семьи</a:t>
            </a:r>
            <a:r>
              <a:rPr lang="ru-RU" sz="3200" b="1" dirty="0" smtClean="0">
                <a:latin typeface="Century" pitchFamily="18" charset="0"/>
              </a:rPr>
              <a:t>» </a:t>
            </a:r>
            <a:endParaRPr lang="ru-RU" sz="3200" b="1" dirty="0" smtClean="0">
              <a:latin typeface="Century" pitchFamily="18" charset="0"/>
            </a:endParaRPr>
          </a:p>
          <a:p>
            <a:pPr algn="ctr"/>
            <a:r>
              <a:rPr lang="ru-RU" sz="3200" dirty="0" smtClean="0">
                <a:latin typeface="Century" pitchFamily="18" charset="0"/>
              </a:rPr>
              <a:t>суть </a:t>
            </a:r>
            <a:r>
              <a:rPr lang="ru-RU" sz="3200" dirty="0" smtClean="0">
                <a:latin typeface="Century" pitchFamily="18" charset="0"/>
              </a:rPr>
              <a:t>мероприятия </a:t>
            </a:r>
            <a:r>
              <a:rPr lang="ru-RU" sz="3200" b="1" dirty="0" smtClean="0">
                <a:latin typeface="Century" pitchFamily="18" charset="0"/>
              </a:rPr>
              <a:t>в выявлении успешного и позитивного семейного опыта </a:t>
            </a:r>
            <a:r>
              <a:rPr lang="ru-RU" sz="3200" dirty="0" smtClean="0">
                <a:latin typeface="Century" pitchFamily="18" charset="0"/>
              </a:rPr>
              <a:t>в вопросах </a:t>
            </a:r>
            <a:r>
              <a:rPr lang="ru-RU" sz="3200" b="1" dirty="0" smtClean="0">
                <a:latin typeface="Century" pitchFamily="18" charset="0"/>
              </a:rPr>
              <a:t>развития и воспитания детей! Обмен практиками </a:t>
            </a:r>
            <a:r>
              <a:rPr lang="ru-RU" sz="3200" dirty="0" smtClean="0">
                <a:latin typeface="Century" pitchFamily="18" charset="0"/>
              </a:rPr>
              <a:t>среди активистов </a:t>
            </a:r>
            <a:r>
              <a:rPr lang="ru-RU" sz="3200" b="1" dirty="0" smtClean="0">
                <a:latin typeface="Century" pitchFamily="18" charset="0"/>
              </a:rPr>
              <a:t>Российской Федерации. </a:t>
            </a:r>
            <a:endParaRPr lang="ru-RU" sz="32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КС\Downloads\1707451278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18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1414"/>
            <a:ext cx="6215106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Century" pitchFamily="18" charset="0"/>
                <a:ea typeface="Cambria Math" pitchFamily="18" charset="0"/>
              </a:rPr>
              <a:t>     </a:t>
            </a:r>
            <a:r>
              <a:rPr lang="ru-RU" sz="2000" dirty="0" smtClean="0">
                <a:latin typeface="Century" pitchFamily="18" charset="0"/>
                <a:ea typeface="Cambria Math" pitchFamily="18" charset="0"/>
              </a:rPr>
              <a:t>В программе </a:t>
            </a:r>
            <a:r>
              <a:rPr lang="ru-RU" sz="2000" b="1" dirty="0" smtClean="0">
                <a:latin typeface="Century" pitchFamily="18" charset="0"/>
                <a:ea typeface="Cambria Math" pitchFamily="18" charset="0"/>
              </a:rPr>
              <a:t>«Родительской Академии» </a:t>
            </a:r>
            <a:r>
              <a:rPr lang="ru-RU" sz="2000" dirty="0" smtClean="0">
                <a:latin typeface="Century" pitchFamily="18" charset="0"/>
                <a:ea typeface="Cambria Math" pitchFamily="18" charset="0"/>
              </a:rPr>
              <a:t>прослушали лекцию директора института изучения детства, семьи и воспитания -</a:t>
            </a:r>
            <a:r>
              <a:rPr lang="ru-RU" sz="2000" b="1" dirty="0" smtClean="0">
                <a:latin typeface="Century" pitchFamily="18" charset="0"/>
                <a:ea typeface="Cambria Math" pitchFamily="18" charset="0"/>
              </a:rPr>
              <a:t>Натальи </a:t>
            </a:r>
            <a:r>
              <a:rPr lang="ru-RU" sz="2000" b="1" dirty="0" err="1" smtClean="0">
                <a:latin typeface="Century" pitchFamily="18" charset="0"/>
                <a:ea typeface="Cambria Math" pitchFamily="18" charset="0"/>
              </a:rPr>
              <a:t>Агре</a:t>
            </a:r>
            <a:r>
              <a:rPr lang="ru-RU" sz="2000" b="1" dirty="0" smtClean="0">
                <a:latin typeface="Century" pitchFamily="18" charset="0"/>
                <a:ea typeface="Cambria Math" pitchFamily="18" charset="0"/>
              </a:rPr>
              <a:t>: «Родитель, как наставник», </a:t>
            </a:r>
            <a:r>
              <a:rPr lang="ru-RU" sz="2000" dirty="0" smtClean="0">
                <a:latin typeface="Century" pitchFamily="18" charset="0"/>
                <a:ea typeface="Cambria Math" pitchFamily="18" charset="0"/>
              </a:rPr>
              <a:t>в которой рассказала об организации функции наставничества, о  важности родительского самообразования в различных видах деятельности, о трансляции опыта и знаний и о важности функции родителя в роли наставника. </a:t>
            </a:r>
          </a:p>
        </p:txBody>
      </p:sp>
      <p:pic>
        <p:nvPicPr>
          <p:cNvPr id="16385" name="Picture 1" descr="C:\Users\User\Desktop\65385eda-faf8-48cd-bac1-3d5223ffd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569" y="4495801"/>
            <a:ext cx="3318431" cy="2362199"/>
          </a:xfrm>
          <a:prstGeom prst="rect">
            <a:avLst/>
          </a:prstGeom>
          <a:noFill/>
        </p:spPr>
      </p:pic>
      <p:pic>
        <p:nvPicPr>
          <p:cNvPr id="2050" name="Picture 2" descr="C:\Users\User\Desktop\274e94c5-e003-434e-99b7-341b5c3dd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3342690" cy="444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c290746f-cd79-4753-b548-1366c8523b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466" y="3500438"/>
            <a:ext cx="5258007" cy="328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392909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В дискуссии с почетными гостями: </a:t>
            </a:r>
            <a:r>
              <a:rPr lang="ru-RU" b="1" dirty="0" smtClean="0">
                <a:latin typeface="Century" pitchFamily="18" charset="0"/>
              </a:rPr>
              <a:t>председателем Комиссии общественной палаты Российской Федерации по просвещению и воспитанию </a:t>
            </a:r>
            <a:r>
              <a:rPr lang="ru-RU" sz="2000" b="1" dirty="0" smtClean="0">
                <a:latin typeface="Century" pitchFamily="18" charset="0"/>
              </a:rPr>
              <a:t>– </a:t>
            </a:r>
            <a:r>
              <a:rPr lang="ru-RU" sz="2500" b="1" dirty="0" smtClean="0">
                <a:latin typeface="Century" pitchFamily="18" charset="0"/>
              </a:rPr>
              <a:t>Натальей Кравченко; </a:t>
            </a:r>
          </a:p>
          <a:p>
            <a:r>
              <a:rPr lang="ru-RU" b="1" dirty="0" smtClean="0">
                <a:latin typeface="Century" pitchFamily="18" charset="0"/>
              </a:rPr>
              <a:t>первым заместителем председателя Государственной Ду</a:t>
            </a:r>
            <a:r>
              <a:rPr lang="ru-RU" sz="2000" b="1" dirty="0" smtClean="0">
                <a:latin typeface="Century" pitchFamily="18" charset="0"/>
              </a:rPr>
              <a:t>мы – </a:t>
            </a:r>
            <a:r>
              <a:rPr lang="ru-RU" sz="2500" b="1" dirty="0" smtClean="0">
                <a:latin typeface="Century" pitchFamily="18" charset="0"/>
              </a:rPr>
              <a:t>Денисом Кравченко </a:t>
            </a:r>
          </a:p>
          <a:p>
            <a:r>
              <a:rPr lang="ru-RU" b="1" dirty="0" smtClean="0">
                <a:latin typeface="Century" pitchFamily="18" charset="0"/>
              </a:rPr>
              <a:t>и директором Института изучения детства, семьи и воспитания </a:t>
            </a:r>
          </a:p>
          <a:p>
            <a:r>
              <a:rPr lang="ru-RU" sz="2000" b="1" dirty="0" smtClean="0">
                <a:latin typeface="Century" pitchFamily="18" charset="0"/>
              </a:rPr>
              <a:t>- </a:t>
            </a:r>
            <a:r>
              <a:rPr lang="ru-RU" sz="2500" b="1" dirty="0" smtClean="0">
                <a:latin typeface="Century" pitchFamily="18" charset="0"/>
              </a:rPr>
              <a:t>Натальей </a:t>
            </a:r>
            <a:r>
              <a:rPr lang="ru-RU" sz="2500" b="1" dirty="0" err="1" smtClean="0">
                <a:latin typeface="Century" pitchFamily="18" charset="0"/>
              </a:rPr>
              <a:t>Агре</a:t>
            </a:r>
            <a:r>
              <a:rPr lang="ru-RU" sz="2500" b="1" dirty="0" smtClean="0">
                <a:latin typeface="Century" pitchFamily="18" charset="0"/>
              </a:rPr>
              <a:t> </a:t>
            </a:r>
            <a:r>
              <a:rPr lang="ru-RU" b="1" dirty="0" smtClean="0">
                <a:latin typeface="Century" pitchFamily="18" charset="0"/>
              </a:rPr>
              <a:t>обсуждалась тема </a:t>
            </a:r>
            <a:r>
              <a:rPr lang="ru-RU" sz="2000" b="1" dirty="0" smtClean="0">
                <a:latin typeface="Century" pitchFamily="18" charset="0"/>
              </a:rPr>
              <a:t>«Года семьи». </a:t>
            </a:r>
            <a:r>
              <a:rPr lang="ru-RU" b="1" dirty="0" smtClean="0">
                <a:latin typeface="Century" pitchFamily="18" charset="0"/>
              </a:rPr>
              <a:t>Почетные гости охотно отвечали на вопросы участников мероприятия, а так же оказывали практическую помощь, помогая на месте разрешать те или иные вопросы. 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4098" name="Picture 2" descr="C:\Users\User\Desktop\6564d1d3-208a-4d89-a5f4-a35c373ac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52"/>
            <a:ext cx="4644387" cy="349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e54fd5a8-a71b-4841-b3bc-97e018897d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735613" cy="313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1377</TotalTime>
  <Words>518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2022-2024гг. Авторские инициативы благотворительного характера!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Паньково</dc:creator>
  <cp:lastModifiedBy>User</cp:lastModifiedBy>
  <cp:revision>143</cp:revision>
  <dcterms:created xsi:type="dcterms:W3CDTF">2017-02-17T11:33:25Z</dcterms:created>
  <dcterms:modified xsi:type="dcterms:W3CDTF">2024-02-09T06:51:44Z</dcterms:modified>
</cp:coreProperties>
</file>