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7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oms@npk1.ru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1166843"/>
            <a:ext cx="83529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dirty="0"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Методические рекомендации</a:t>
            </a:r>
            <a:endParaRPr lang="ru-RU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pPr lvl="0"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dirty="0"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для проведения оценки состояния и условий осуществления образовательной деятельности победителями конкурсного отбора муниципальных образовательных организаций, расположенных на территории Новосибирской области, </a:t>
            </a:r>
            <a:endParaRPr lang="en-US" b="1" dirty="0">
              <a:solidFill>
                <a:srgbClr val="000000"/>
              </a:solidFill>
              <a:latin typeface="Arial" pitchFamily="34"/>
              <a:ea typeface="Times New Roman" pitchFamily="18"/>
              <a:cs typeface="Arial" pitchFamily="34"/>
            </a:endParaRPr>
          </a:p>
          <a:p>
            <a:pPr lvl="0"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dirty="0"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в рамках реализации части образовательной программы дошкольного образования, формируемой участниками образовательных </a:t>
            </a:r>
            <a:r>
              <a:rPr lang="ru-RU" b="1" dirty="0" smtClean="0"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отношений</a:t>
            </a:r>
            <a:r>
              <a:rPr lang="ru-RU" b="1" dirty="0"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, в нескольких </a:t>
            </a:r>
            <a:endParaRPr lang="ru-RU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pPr lvl="0"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dirty="0"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образовательных областях (далее – мониторинг</a:t>
            </a:r>
            <a:r>
              <a:rPr lang="ru-RU" b="1" dirty="0" smtClean="0"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)</a:t>
            </a:r>
          </a:p>
          <a:p>
            <a:pPr lvl="0"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pPr lvl="0" algn="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dirty="0" smtClean="0">
                <a:solidFill>
                  <a:srgbClr val="000000"/>
                </a:solidFill>
                <a:latin typeface="Arial" pitchFamily="34"/>
                <a:cs typeface="Arial" pitchFamily="34"/>
              </a:rPr>
              <a:t>Селина Т.М., руководитель Центра НМС деятельности МОУ</a:t>
            </a:r>
          </a:p>
          <a:p>
            <a:pPr lvl="0" algn="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dirty="0" smtClean="0">
                <a:solidFill>
                  <a:srgbClr val="000000"/>
                </a:solidFill>
                <a:latin typeface="Arial" pitchFamily="34"/>
                <a:cs typeface="Arial" pitchFamily="34"/>
              </a:rPr>
              <a:t>ГАПОУ НСО «Новосибирский педагогический </a:t>
            </a:r>
          </a:p>
          <a:p>
            <a:pPr lvl="0" algn="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dirty="0" smtClean="0">
                <a:solidFill>
                  <a:srgbClr val="000000"/>
                </a:solidFill>
                <a:latin typeface="Arial" pitchFamily="34"/>
                <a:cs typeface="Arial" pitchFamily="34"/>
              </a:rPr>
              <a:t>колледж №1 им. А.С. Макаренко», </a:t>
            </a:r>
            <a:r>
              <a:rPr lang="ru-RU" b="1" dirty="0" err="1" smtClean="0">
                <a:solidFill>
                  <a:srgbClr val="000000"/>
                </a:solidFill>
                <a:latin typeface="Arial" pitchFamily="34"/>
                <a:cs typeface="Arial" pitchFamily="34"/>
              </a:rPr>
              <a:t>к.п.н</a:t>
            </a:r>
            <a:r>
              <a:rPr lang="ru-RU" b="1" dirty="0" smtClean="0">
                <a:solidFill>
                  <a:srgbClr val="000000"/>
                </a:solidFill>
                <a:latin typeface="Arial" pitchFamily="34"/>
                <a:cs typeface="Arial" pitchFamily="34"/>
              </a:rPr>
              <a:t>.</a:t>
            </a:r>
          </a:p>
          <a:p>
            <a:pPr lvl="0"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pPr lvl="0"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0036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99392"/>
            <a:ext cx="9324528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3568" y="1196752"/>
            <a:ext cx="770485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Расчет средней </a:t>
            </a:r>
            <a:r>
              <a:rPr lang="ru-RU" sz="2800" b="1" dirty="0" smtClean="0"/>
              <a:t>оценки</a:t>
            </a:r>
          </a:p>
          <a:p>
            <a:r>
              <a:rPr lang="ru-RU" sz="2800" dirty="0" smtClean="0"/>
              <a:t>В </a:t>
            </a:r>
            <a:r>
              <a:rPr lang="ru-RU" sz="2800" dirty="0"/>
              <a:t>графу «Самооценка» формы № 2 заносится средняя общая оценка для каждого показателя в рамках реализуемой образовательной </a:t>
            </a:r>
            <a:r>
              <a:rPr lang="ru-RU" sz="2800" dirty="0" smtClean="0"/>
              <a:t>области по формуле</a:t>
            </a:r>
          </a:p>
          <a:p>
            <a:endParaRPr lang="ru-RU" sz="2800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501008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/>
              <a:t>Сроки проведения самооценки – </a:t>
            </a:r>
            <a:r>
              <a:rPr lang="ru-RU" sz="2800" b="1" dirty="0"/>
              <a:t>16 сентября – 7 октября 2019</a:t>
            </a:r>
            <a:r>
              <a:rPr lang="ru-RU" sz="2800" dirty="0"/>
              <a:t> </a:t>
            </a:r>
            <a:r>
              <a:rPr lang="ru-RU" sz="2800" b="1" dirty="0"/>
              <a:t>года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38092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980728"/>
            <a:ext cx="871296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II</a:t>
            </a:r>
            <a:r>
              <a:rPr lang="ru-RU" sz="2800" b="1" dirty="0"/>
              <a:t> </a:t>
            </a:r>
            <a:r>
              <a:rPr lang="ru-RU" sz="2800" b="1" dirty="0" smtClean="0"/>
              <a:t>уровень</a:t>
            </a:r>
          </a:p>
          <a:p>
            <a:endParaRPr lang="ru-RU" sz="2800" b="1" dirty="0"/>
          </a:p>
          <a:p>
            <a:pPr marL="457200" lvl="0" indent="-457200">
              <a:buFontTx/>
              <a:buChar char="-"/>
            </a:pPr>
            <a:r>
              <a:rPr lang="ru-RU" sz="2800" b="1" dirty="0" smtClean="0"/>
              <a:t>внешняя </a:t>
            </a:r>
            <a:r>
              <a:rPr lang="ru-RU" sz="2800" b="1" dirty="0"/>
              <a:t>оценка </a:t>
            </a:r>
            <a:r>
              <a:rPr lang="ru-RU" sz="2800" dirty="0"/>
              <a:t>– муниципальный уровень (специалисты по дошкольному образованию на основании приказов органов управления образованием муниципальных районов и городских округов Новосибирской области), проводится после самооценки ДОО</a:t>
            </a:r>
            <a:r>
              <a:rPr lang="ru-RU" sz="2800" dirty="0" smtClean="0"/>
              <a:t>.</a:t>
            </a:r>
          </a:p>
          <a:p>
            <a:pPr marL="457200" indent="-457200" algn="just">
              <a:buFontTx/>
              <a:buChar char="-"/>
            </a:pPr>
            <a:r>
              <a:rPr lang="ru-RU" sz="2800" dirty="0"/>
              <a:t>Региональный оператор (ГАПОУ НСО «Новосибирский педагогический колледж №1 им. А.С. Макаренко) имеет право осуществить выборочный мониторинг в любой дошкольной образовательной организации.</a:t>
            </a:r>
          </a:p>
          <a:p>
            <a:pPr marL="457200" lvl="0" indent="-457200">
              <a:buFontTx/>
              <a:buChar char="-"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91451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496" y="908720"/>
            <a:ext cx="8784976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Методы проведения внешней </a:t>
            </a:r>
            <a:r>
              <a:rPr lang="ru-RU" sz="2800" b="1" dirty="0" smtClean="0"/>
              <a:t>оценки</a:t>
            </a:r>
            <a:endParaRPr lang="ru-RU" sz="2800" b="1" dirty="0"/>
          </a:p>
          <a:p>
            <a:pPr lvl="0"/>
            <a:r>
              <a:rPr lang="ru-RU" sz="2800" dirty="0"/>
              <a:t>1) </a:t>
            </a:r>
            <a:r>
              <a:rPr lang="ru-RU" sz="2800" u="sng" dirty="0"/>
              <a:t>анализ документации </a:t>
            </a:r>
            <a:r>
              <a:rPr lang="ru-RU" sz="2800" dirty="0"/>
              <a:t>(изучается содержание вариативной программы, планов деятельности педагогов);</a:t>
            </a:r>
          </a:p>
          <a:p>
            <a:pPr lvl="0"/>
            <a:r>
              <a:rPr lang="ru-RU" sz="2800" dirty="0"/>
              <a:t>2) </a:t>
            </a:r>
            <a:r>
              <a:rPr lang="ru-RU" sz="2800" u="sng" dirty="0"/>
              <a:t>непосредственное наблюдение в группах</a:t>
            </a:r>
            <a:r>
              <a:rPr lang="ru-RU" sz="2800" dirty="0"/>
              <a:t>, в которых реализуются вариативные программы</a:t>
            </a:r>
          </a:p>
          <a:p>
            <a:pPr lvl="0"/>
            <a:r>
              <a:rPr lang="ru-RU" sz="2800" dirty="0"/>
              <a:t>Полученные результаты по каждой вариативной программе фиксируются в форме № 1.</a:t>
            </a:r>
          </a:p>
          <a:p>
            <a:pPr lvl="0"/>
            <a:r>
              <a:rPr lang="ru-RU" sz="2800" b="1" dirty="0"/>
              <a:t>Форма № 2 </a:t>
            </a:r>
            <a:r>
              <a:rPr lang="ru-RU" sz="2800" dirty="0"/>
              <a:t>заполняется по каждой реализуемой образовательной области.</a:t>
            </a:r>
          </a:p>
          <a:p>
            <a:pPr lvl="0"/>
            <a:r>
              <a:rPr lang="ru-RU" sz="2800" dirty="0"/>
              <a:t>В графу «Внешняя оценка» формы № 2 заносится среднее значение по каждому показателю в рамках реализуемой образовательной области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0304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908720"/>
            <a:ext cx="522306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Средняя </a:t>
            </a:r>
            <a:r>
              <a:rPr lang="ru-RU" sz="2800" b="1" dirty="0" smtClean="0"/>
              <a:t>оценка</a:t>
            </a:r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47384"/>
            <a:ext cx="770485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В графе «Средняя оценка» формы № 2 специалисты ОУО указывают среднее значение для каждого показателя в рамках реализуемой образовательной области по итогам самооценки и внешней оценки, которое рассчитывается по </a:t>
            </a:r>
            <a:r>
              <a:rPr lang="ru-RU" sz="2800" dirty="0" smtClean="0"/>
              <a:t>формуле</a:t>
            </a:r>
            <a:r>
              <a:rPr lang="ru-RU" sz="2800" dirty="0"/>
              <a:t> 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800" dirty="0" smtClean="0"/>
              <a:t>В </a:t>
            </a:r>
            <a:r>
              <a:rPr lang="ru-RU" sz="2800" dirty="0"/>
              <a:t>строки с указанием критериев заносится среднее значение по каждому из них путем деления суммы значений показателей </a:t>
            </a:r>
            <a:r>
              <a:rPr lang="en-US" sz="2800" baseline="-25000" dirty="0" err="1"/>
              <a:t>i</a:t>
            </a:r>
            <a:r>
              <a:rPr lang="en-US" sz="2800" baseline="-25000" dirty="0"/>
              <a:t> </a:t>
            </a:r>
            <a:r>
              <a:rPr lang="ru-RU" sz="2800" dirty="0"/>
              <a:t>на количество критериев по </a:t>
            </a:r>
            <a:r>
              <a:rPr lang="ru-RU" sz="2800" dirty="0" smtClean="0"/>
              <a:t>формуле.</a:t>
            </a:r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36828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124745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dirty="0"/>
              <a:t>При расхождении самооценки и внешней оценки по какому-либо показателю более чем на 2 балла, специалист ОУО направляет региональному оператору электронное письмо на адрес электронной почты </a:t>
            </a:r>
            <a:r>
              <a:rPr lang="en-US" sz="2800" u="sng" dirty="0">
                <a:hlinkClick r:id="rId3"/>
              </a:rPr>
              <a:t>oms</a:t>
            </a:r>
            <a:r>
              <a:rPr lang="ru-RU" sz="2800" u="sng" dirty="0">
                <a:hlinkClick r:id="rId3"/>
              </a:rPr>
              <a:t>@</a:t>
            </a:r>
            <a:r>
              <a:rPr lang="en-US" sz="2800" u="sng" dirty="0" err="1">
                <a:hlinkClick r:id="rId3"/>
              </a:rPr>
              <a:t>npk</a:t>
            </a:r>
            <a:r>
              <a:rPr lang="ru-RU" sz="2800" u="sng" dirty="0">
                <a:hlinkClick r:id="rId3"/>
              </a:rPr>
              <a:t>1.</a:t>
            </a:r>
            <a:r>
              <a:rPr lang="en-US" sz="2800" u="sng" dirty="0" err="1">
                <a:hlinkClick r:id="rId3"/>
              </a:rPr>
              <a:t>ru</a:t>
            </a:r>
            <a:r>
              <a:rPr lang="ru-RU" sz="2800" dirty="0"/>
              <a:t> с указанием темы письма «Мониторинг» в срок </a:t>
            </a:r>
            <a:r>
              <a:rPr lang="ru-RU" sz="2800" b="1" dirty="0"/>
              <a:t>до 28 октября 2019 года</a:t>
            </a:r>
            <a:r>
              <a:rPr lang="ru-RU" sz="2800" dirty="0"/>
              <a:t>.</a:t>
            </a:r>
          </a:p>
          <a:p>
            <a:pPr lvl="0" algn="just"/>
            <a:r>
              <a:rPr lang="ru-RU" sz="2800" dirty="0"/>
              <a:t>В данном случае мониторинг ДОО осуществляет региональный </a:t>
            </a:r>
            <a:r>
              <a:rPr lang="ru-RU" sz="2800" dirty="0" smtClean="0"/>
              <a:t>оператор.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485116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06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908721"/>
            <a:ext cx="849694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Региональному оператору должны быть </a:t>
            </a:r>
            <a:r>
              <a:rPr lang="ru-RU" sz="2800" b="1" dirty="0" smtClean="0"/>
              <a:t>направлены: </a:t>
            </a:r>
            <a:endParaRPr lang="ru-RU" sz="2800" b="1" dirty="0"/>
          </a:p>
          <a:p>
            <a:pPr marL="457200" lvl="0" indent="-457200">
              <a:buFontTx/>
              <a:buChar char="-"/>
            </a:pPr>
            <a:r>
              <a:rPr lang="ru-RU" sz="2800" dirty="0" smtClean="0"/>
              <a:t>заполненные </a:t>
            </a:r>
            <a:r>
              <a:rPr lang="ru-RU" sz="2800" dirty="0"/>
              <a:t>формы № 2</a:t>
            </a:r>
            <a:r>
              <a:rPr lang="ru-RU" sz="2800" b="1" dirty="0"/>
              <a:t> </a:t>
            </a:r>
            <a:r>
              <a:rPr lang="ru-RU" sz="2800" dirty="0"/>
              <a:t>по каждой ДОО в сканированном </a:t>
            </a:r>
            <a:r>
              <a:rPr lang="ru-RU" sz="2800" dirty="0" smtClean="0"/>
              <a:t>виде;</a:t>
            </a:r>
          </a:p>
          <a:p>
            <a:pPr marL="457200" lvl="0" indent="-457200">
              <a:buFontTx/>
              <a:buChar char="-"/>
            </a:pPr>
            <a:r>
              <a:rPr lang="ru-RU" sz="2800" dirty="0" smtClean="0"/>
              <a:t>Сводная ведомость результатов оценки (приложение к приказу Минобразования НСО №1303 от 28 мая 2018 г.) (</a:t>
            </a:r>
            <a:r>
              <a:rPr lang="en-US" sz="2800" dirty="0" smtClean="0"/>
              <a:t>Word)</a:t>
            </a:r>
            <a:endParaRPr lang="ru-RU" sz="2800" dirty="0" smtClean="0"/>
          </a:p>
          <a:p>
            <a:pPr marL="457200" lvl="0" indent="-457200">
              <a:buFontTx/>
              <a:buChar char="-"/>
            </a:pPr>
            <a:r>
              <a:rPr lang="ru-RU" sz="2800" dirty="0" smtClean="0"/>
              <a:t>Сопроводительное письмо </a:t>
            </a:r>
            <a:r>
              <a:rPr lang="ru-RU" sz="2800" dirty="0"/>
              <a:t>за подписью руководителя органа управления образованием муниципального района, городского округа Новосибирской </a:t>
            </a:r>
            <a:r>
              <a:rPr lang="ru-RU" sz="2800" dirty="0" smtClean="0"/>
              <a:t>области</a:t>
            </a:r>
            <a:r>
              <a:rPr lang="en-US" sz="2800" dirty="0" smtClean="0"/>
              <a:t> </a:t>
            </a:r>
            <a:r>
              <a:rPr lang="ru-RU" sz="2800" dirty="0"/>
              <a:t>в сканированном виде.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41418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908721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2800" dirty="0" smtClean="0"/>
          </a:p>
          <a:p>
            <a:pPr lvl="0"/>
            <a:r>
              <a:rPr lang="ru-RU" sz="2800" dirty="0" smtClean="0"/>
              <a:t>Сроки </a:t>
            </a:r>
            <a:r>
              <a:rPr lang="ru-RU" sz="2800" dirty="0"/>
              <a:t>проведения внешней оценки – </a:t>
            </a:r>
            <a:r>
              <a:rPr lang="ru-RU" sz="2800" b="1" dirty="0"/>
              <a:t>8-28 октября 2019 года.</a:t>
            </a:r>
            <a:endParaRPr lang="ru-RU" sz="2800" dirty="0"/>
          </a:p>
          <a:p>
            <a:pPr lvl="0"/>
            <a:endParaRPr lang="en-US" sz="2800" dirty="0" smtClean="0"/>
          </a:p>
          <a:p>
            <a:pPr lvl="0"/>
            <a:endParaRPr lang="en-US" sz="2800" dirty="0"/>
          </a:p>
          <a:p>
            <a:pPr lvl="0"/>
            <a:endParaRPr lang="en-US" sz="2800" dirty="0" smtClean="0"/>
          </a:p>
          <a:p>
            <a:pPr lvl="0" algn="just"/>
            <a:r>
              <a:rPr lang="ru-RU" sz="2800" dirty="0" smtClean="0"/>
              <a:t>Результаты </a:t>
            </a:r>
            <a:r>
              <a:rPr lang="ru-RU" sz="2800" dirty="0"/>
              <a:t>мониторинга </a:t>
            </a:r>
            <a:r>
              <a:rPr lang="ru-RU" sz="2800" dirty="0" smtClean="0"/>
              <a:t>направляются </a:t>
            </a:r>
            <a:r>
              <a:rPr lang="ru-RU" sz="2800" dirty="0"/>
              <a:t>региональному оператору в срок до </a:t>
            </a:r>
            <a:r>
              <a:rPr lang="ru-RU" sz="2800" b="1" dirty="0"/>
              <a:t>4 ноября 2019 года.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04053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908721"/>
            <a:ext cx="849694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/>
              <a:t>III</a:t>
            </a:r>
            <a:r>
              <a:rPr lang="ru-RU" sz="2800" b="1" u="sng" dirty="0"/>
              <a:t> уровень – анализ результатов мониторинга – региональный </a:t>
            </a:r>
            <a:r>
              <a:rPr lang="ru-RU" sz="2800" b="1" u="sng" dirty="0" smtClean="0"/>
              <a:t>уровень</a:t>
            </a:r>
          </a:p>
          <a:p>
            <a:pPr lvl="0"/>
            <a:r>
              <a:rPr lang="ru-RU" sz="2800" dirty="0"/>
              <a:t>Анализ результатов мониторинга осуществляет региональный оператор.</a:t>
            </a:r>
          </a:p>
          <a:p>
            <a:pPr lvl="0"/>
            <a:r>
              <a:rPr lang="ru-RU" sz="2800" dirty="0" smtClean="0"/>
              <a:t>	Региональный </a:t>
            </a:r>
            <a:r>
              <a:rPr lang="ru-RU" sz="2800" dirty="0"/>
              <a:t>оператор имеет право проводить выборочный мониторинг в любой ДОО.</a:t>
            </a:r>
          </a:p>
          <a:p>
            <a:pPr lvl="0"/>
            <a:r>
              <a:rPr lang="ru-RU" sz="2800" dirty="0" smtClean="0"/>
              <a:t>	Результаты </a:t>
            </a:r>
            <a:r>
              <a:rPr lang="ru-RU" sz="2800" dirty="0"/>
              <a:t>мониторинга заносятся в форму согласно приложению к приказу министерства образования Новосибирской области от 28.05.2018 № 1303</a:t>
            </a:r>
          </a:p>
          <a:p>
            <a:endParaRPr lang="ru-RU" b="1" u="sng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60583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908721"/>
            <a:ext cx="856895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Региональный </a:t>
            </a:r>
            <a:r>
              <a:rPr lang="ru-RU" sz="2400" b="1" dirty="0" smtClean="0"/>
              <a:t>уровень</a:t>
            </a:r>
          </a:p>
          <a:p>
            <a:pPr lvl="0"/>
            <a:r>
              <a:rPr lang="ru-RU" sz="2400" dirty="0" smtClean="0"/>
              <a:t>	Сроки </a:t>
            </a:r>
            <a:r>
              <a:rPr lang="ru-RU" sz="2400" dirty="0"/>
              <a:t>проведения анализа результатов мониторинга региональным оператором – </a:t>
            </a:r>
            <a:r>
              <a:rPr lang="ru-RU" sz="2400" b="1" dirty="0"/>
              <a:t>5-18 ноября 2019 года.</a:t>
            </a:r>
            <a:endParaRPr lang="ru-RU" sz="2400" dirty="0"/>
          </a:p>
          <a:p>
            <a:pPr lvl="0"/>
            <a:r>
              <a:rPr lang="ru-RU" sz="2400" dirty="0" smtClean="0"/>
              <a:t>	Заполненные </a:t>
            </a:r>
            <a:r>
              <a:rPr lang="ru-RU" sz="2400" dirty="0"/>
              <a:t>сводные ведомости в разрезе муниципальных районов и городских округов Новосибирской области направляются в министерство образования Новосибирской области не позднее </a:t>
            </a:r>
            <a:r>
              <a:rPr lang="ru-RU" sz="2400" b="1" dirty="0"/>
              <a:t>25 ноября 2019 года.</a:t>
            </a:r>
            <a:endParaRPr lang="ru-RU" sz="2400" dirty="0"/>
          </a:p>
          <a:p>
            <a:pPr lvl="0"/>
            <a:r>
              <a:rPr lang="ru-RU" sz="2400" dirty="0" smtClean="0"/>
              <a:t>	По </a:t>
            </a:r>
            <a:r>
              <a:rPr lang="ru-RU" sz="2400" dirty="0"/>
              <a:t>результатам мониторинга министерство образования издает соответствующий приказ и публикует его на официальном сайте министерства образования Новосибирской области в течение трех дней с момента издания.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45892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908720"/>
            <a:ext cx="7776864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Критерии и показатели </a:t>
            </a:r>
            <a:r>
              <a:rPr lang="ru-RU" sz="2800" b="1" dirty="0" smtClean="0"/>
              <a:t>эффективности</a:t>
            </a:r>
          </a:p>
          <a:p>
            <a:endParaRPr lang="ru-RU" sz="2800" b="1" dirty="0"/>
          </a:p>
          <a:p>
            <a:pPr lvl="0">
              <a:buNone/>
            </a:pPr>
            <a:r>
              <a:rPr lang="ru-RU" sz="2800" b="1" dirty="0" smtClean="0"/>
              <a:t> </a:t>
            </a:r>
            <a:r>
              <a:rPr lang="ru-RU" sz="2800" b="1" dirty="0"/>
              <a:t>1. Оценка содержания программы</a:t>
            </a:r>
          </a:p>
          <a:p>
            <a:pPr lvl="0">
              <a:buNone/>
            </a:pPr>
            <a:r>
              <a:rPr lang="ru-RU" sz="2800" b="1" dirty="0"/>
              <a:t>2. Оценка реализации программы в ДОО</a:t>
            </a:r>
          </a:p>
          <a:p>
            <a:pPr lvl="0">
              <a:buNone/>
            </a:pPr>
            <a:r>
              <a:rPr lang="ru-RU" sz="2800" b="1" dirty="0"/>
              <a:t>3. Оценка развивающей предметно-пространственной среды</a:t>
            </a:r>
          </a:p>
          <a:p>
            <a:pPr lvl="0">
              <a:buNone/>
            </a:pPr>
            <a:r>
              <a:rPr lang="ru-RU" sz="2800" b="1" dirty="0"/>
              <a:t>4. Оценка кадровых условий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35590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84976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tm\Desktop\0004-005-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stm\Desktop\0004-005-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980728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Приказ о внесении изменений в приказ министерства образования, науки и инновационной политики Новосибирской области от 09.06.2017 года №1307</a:t>
            </a:r>
          </a:p>
          <a:p>
            <a:r>
              <a:rPr lang="ru-RU" sz="2000" dirty="0" smtClean="0"/>
              <a:t>П.4 </a:t>
            </a:r>
          </a:p>
          <a:p>
            <a:pPr algn="just"/>
            <a:r>
              <a:rPr lang="ru-RU" sz="2000" dirty="0" smtClean="0"/>
              <a:t>3) Пункт 7 дополнить словами: «Мониторинг осуществляется ежегодно»</a:t>
            </a:r>
          </a:p>
          <a:p>
            <a:pPr algn="just"/>
            <a:r>
              <a:rPr lang="ru-RU" sz="2000" dirty="0" smtClean="0"/>
              <a:t>4) Дополнить пунктами 7.1, 7.2, 7.3 следующего содержания: </a:t>
            </a:r>
          </a:p>
          <a:p>
            <a:pPr algn="just"/>
            <a:r>
              <a:rPr lang="ru-RU" sz="2000" dirty="0" smtClean="0"/>
              <a:t>«7.1. Результаты мониторинга учитываются при формировании областного бюджета Новосибирской области на очередной финансовый год и плановый период».</a:t>
            </a:r>
          </a:p>
          <a:p>
            <a:pPr algn="just"/>
            <a:r>
              <a:rPr lang="ru-RU" sz="2000" dirty="0" smtClean="0"/>
              <a:t>7.2. Победителям конкурсного отбора, набравшим по результатам мониторинга не менее 8 баллов по каждой из заявленных областей, устанавливаются поправочные коэффициенты на очередной финансовый год. </a:t>
            </a:r>
          </a:p>
          <a:p>
            <a:pPr algn="just"/>
            <a:r>
              <a:rPr lang="ru-RU" sz="2000" dirty="0" smtClean="0"/>
              <a:t>7.3. Победителям конкурсного отбора, не набравшим по результатам мониторинга требуемого количества баллов, поправочные коэффициенты на очередной финансовый год не устанавливаются»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1439098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908720"/>
            <a:ext cx="806489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Шкала оценивания</a:t>
            </a:r>
            <a:r>
              <a:rPr lang="ru-RU" sz="2800" b="1" dirty="0" smtClean="0"/>
              <a:t>:</a:t>
            </a:r>
          </a:p>
          <a:p>
            <a:endParaRPr lang="ru-RU" sz="2800" b="1" dirty="0"/>
          </a:p>
          <a:p>
            <a:pPr lvl="0"/>
            <a:r>
              <a:rPr lang="ru-RU" sz="2800" b="1" dirty="0"/>
              <a:t>показатель подтверждается - 3 балла;</a:t>
            </a:r>
          </a:p>
          <a:p>
            <a:pPr lvl="0"/>
            <a:r>
              <a:rPr lang="ru-RU" sz="2800" b="1" dirty="0"/>
              <a:t>показатель скорее подтверждается - 2 балла;</a:t>
            </a:r>
          </a:p>
          <a:p>
            <a:pPr lvl="0"/>
            <a:r>
              <a:rPr lang="ru-RU" sz="2800" b="1" dirty="0"/>
              <a:t>показатель скорее не подтверждается - 1 балл;</a:t>
            </a:r>
          </a:p>
          <a:p>
            <a:pPr lvl="0"/>
            <a:r>
              <a:rPr lang="ru-RU" sz="2800" b="1" dirty="0"/>
              <a:t>показатель  не подтверждается - 0 баллов.</a:t>
            </a:r>
          </a:p>
          <a:p>
            <a:r>
              <a:rPr lang="ru-RU" b="1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512899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90400" y="3244334"/>
            <a:ext cx="656320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None/>
            </a:pPr>
            <a:r>
              <a:rPr lang="ru-RU" sz="3200" b="1" dirty="0"/>
              <a:t>Спасибо за внимание</a:t>
            </a:r>
            <a:r>
              <a:rPr lang="ru-RU" sz="3200" b="1" dirty="0" smtClean="0"/>
              <a:t>!</a:t>
            </a:r>
          </a:p>
          <a:p>
            <a:pPr lvl="0" algn="ctr">
              <a:buNone/>
            </a:pPr>
            <a:r>
              <a:rPr lang="ru-RU" sz="3200" b="1" dirty="0" smtClean="0"/>
              <a:t>Тел. 223-09-02, </a:t>
            </a:r>
            <a:r>
              <a:rPr lang="en-US" sz="3200" b="1" dirty="0" smtClean="0"/>
              <a:t>e-mail</a:t>
            </a:r>
            <a:r>
              <a:rPr lang="ru-RU" sz="3200" b="1" dirty="0" smtClean="0"/>
              <a:t>: </a:t>
            </a:r>
            <a:r>
              <a:rPr lang="en-US" sz="3200" b="1" smtClean="0"/>
              <a:t>oms@npk1.ru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951713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52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908720"/>
            <a:ext cx="813690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Предмет оценки</a:t>
            </a:r>
            <a:r>
              <a:rPr lang="ru-RU" sz="2800" b="1" dirty="0" smtClean="0"/>
              <a:t>:</a:t>
            </a:r>
          </a:p>
          <a:p>
            <a:pPr lvl="0"/>
            <a:r>
              <a:rPr lang="ru-RU" sz="2800" b="1" dirty="0"/>
              <a:t>содержание части ООП ДО, формируемой участниками образовательных отношений (далее – вариативные программы); условия осуществления образовательной деятельности в рамках реализации вариативных программ (развивающая предметно-пространственная среда, кадровые условия).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0472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1052736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/>
              <a:t>Цель оценки</a:t>
            </a:r>
            <a:r>
              <a:rPr lang="ru-RU" sz="3600" b="1" dirty="0" smtClean="0"/>
              <a:t>:</a:t>
            </a:r>
          </a:p>
          <a:p>
            <a:pPr lvl="0" algn="just"/>
            <a:r>
              <a:rPr lang="ru-RU" sz="3600" b="1" dirty="0"/>
              <a:t>определение эффективности образовательной деятельности победителей конкурсного отбора в рамках реализации вариативных программ.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05903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908720"/>
            <a:ext cx="8352927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Участники оценки</a:t>
            </a:r>
            <a:r>
              <a:rPr lang="ru-RU" sz="2800" dirty="0" smtClean="0"/>
              <a:t>:</a:t>
            </a:r>
          </a:p>
          <a:p>
            <a:pPr lvl="0" algn="just"/>
            <a:r>
              <a:rPr lang="ru-RU" sz="2800" b="1" dirty="0"/>
              <a:t>п</a:t>
            </a:r>
            <a:r>
              <a:rPr lang="ru-RU" sz="2800" b="1" dirty="0" smtClean="0"/>
              <a:t>едагоги ДОО</a:t>
            </a:r>
            <a:r>
              <a:rPr lang="ru-RU" sz="2800" b="1" dirty="0"/>
              <a:t>, </a:t>
            </a:r>
            <a:r>
              <a:rPr lang="ru-RU" sz="2800" dirty="0"/>
              <a:t>руководители ДОО, заместители руководителей ДОО по учебно-методической работе, методисты и старшие воспитатели ДОО;</a:t>
            </a:r>
          </a:p>
          <a:p>
            <a:pPr lvl="0" algn="just"/>
            <a:r>
              <a:rPr lang="ru-RU" sz="2800" b="1" dirty="0"/>
              <a:t>специалисты в сфере дошкольного образования </a:t>
            </a:r>
            <a:r>
              <a:rPr lang="ru-RU" sz="2800" dirty="0"/>
              <a:t>органов управления образованием муниципальных районов и городских округов Новосибирской области (далее – специалисты ОУО),</a:t>
            </a:r>
          </a:p>
          <a:p>
            <a:pPr lvl="0" algn="just"/>
            <a:r>
              <a:rPr lang="ru-RU" sz="2800" dirty="0"/>
              <a:t>государственное автономное профессиональное образовательное учреждение Новосибирской области </a:t>
            </a:r>
            <a:r>
              <a:rPr lang="ru-RU" sz="2800" b="1" dirty="0"/>
              <a:t>«Новосибирский педагогический колледж № 1 им. А. С. Макаренко» </a:t>
            </a:r>
            <a:r>
              <a:rPr lang="ru-RU" sz="2800" dirty="0"/>
              <a:t>–региональный оператор.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2563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1052736"/>
            <a:ext cx="88569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Механизм </a:t>
            </a:r>
            <a:r>
              <a:rPr lang="ru-RU" sz="3200" b="1" dirty="0" smtClean="0"/>
              <a:t>оценки</a:t>
            </a:r>
          </a:p>
          <a:p>
            <a:pPr lvl="0"/>
            <a:r>
              <a:rPr lang="ru-RU" sz="3200" b="1" dirty="0"/>
              <a:t>Изучение и оценка состояния и условий осуществления образовательной деятельности победителями конкурсного отбора осуществляется с учетом критериев и показателей согласно приложениям № 1 и № 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91070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980728"/>
            <a:ext cx="871296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Механизм </a:t>
            </a:r>
            <a:r>
              <a:rPr lang="ru-RU" sz="2800" b="1" dirty="0" smtClean="0"/>
              <a:t>оценки</a:t>
            </a:r>
          </a:p>
          <a:p>
            <a:pPr lvl="0"/>
            <a:r>
              <a:rPr lang="en-US" sz="2800" b="1" u="sng" dirty="0"/>
              <a:t>I</a:t>
            </a:r>
            <a:r>
              <a:rPr lang="ru-RU" sz="2800" b="1" u="sng" dirty="0"/>
              <a:t> уровень – самооценка – уровень дошкольной образовательной организации.</a:t>
            </a:r>
            <a:endParaRPr lang="ru-RU" sz="2800" dirty="0"/>
          </a:p>
          <a:p>
            <a:pPr lvl="0"/>
            <a:r>
              <a:rPr lang="ru-RU" sz="2800" b="1" dirty="0"/>
              <a:t>В самооценке принимают участие:</a:t>
            </a:r>
          </a:p>
          <a:p>
            <a:pPr lvl="0"/>
            <a:r>
              <a:rPr lang="ru-RU" sz="2800" b="1" dirty="0"/>
              <a:t>руководитель ДОО, заместитель руководителя ДОО (далее – администрация),</a:t>
            </a:r>
          </a:p>
          <a:p>
            <a:pPr lvl="0"/>
            <a:r>
              <a:rPr lang="ru-RU" sz="2800" b="1" dirty="0"/>
              <a:t>педагогические работники ДОО, участвующие в реализации вариативных программ, включая старшего воспитателя, воспитателей, музыкальных руководителей, инструкторов по физической культуре и других (далее - педагоги).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11022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79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980728"/>
            <a:ext cx="871296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Методы </a:t>
            </a:r>
            <a:r>
              <a:rPr lang="ru-RU" sz="2400" b="1" dirty="0" smtClean="0"/>
              <a:t>самооценки</a:t>
            </a:r>
          </a:p>
          <a:p>
            <a:pPr lvl="0">
              <a:buNone/>
            </a:pPr>
            <a:r>
              <a:rPr lang="ru-RU" sz="2400" dirty="0"/>
              <a:t>1. </a:t>
            </a:r>
            <a:r>
              <a:rPr lang="ru-RU" sz="2400" b="1" dirty="0"/>
              <a:t>Анализ документации </a:t>
            </a:r>
            <a:r>
              <a:rPr lang="ru-RU" sz="2400" dirty="0"/>
              <a:t>(изучается содержание вариативной программы, планов деятельности педагогов).</a:t>
            </a:r>
          </a:p>
          <a:p>
            <a:pPr lvl="0">
              <a:buNone/>
            </a:pPr>
            <a:r>
              <a:rPr lang="ru-RU" sz="2400" dirty="0"/>
              <a:t>2. </a:t>
            </a:r>
            <a:r>
              <a:rPr lang="ru-RU" sz="2400" b="1" dirty="0"/>
              <a:t>Наблюдение:</a:t>
            </a:r>
          </a:p>
          <a:p>
            <a:pPr lvl="0">
              <a:buNone/>
            </a:pPr>
            <a:r>
              <a:rPr lang="ru-RU" sz="2400" dirty="0"/>
              <a:t>1) </a:t>
            </a:r>
            <a:r>
              <a:rPr lang="ru-RU" sz="2400" u="sng" dirty="0"/>
              <a:t>непосредственное наблюдение в группах </a:t>
            </a:r>
            <a:r>
              <a:rPr lang="ru-RU" sz="2400" dirty="0"/>
              <a:t>(администрация, старший воспитатель проводят наблюдение во всех группах, в которых реализуются вариативные программы; воспитатели проводят наблюдение только в своих группах);</a:t>
            </a:r>
          </a:p>
          <a:p>
            <a:pPr lvl="0">
              <a:buNone/>
            </a:pPr>
            <a:r>
              <a:rPr lang="ru-RU" sz="2400" dirty="0"/>
              <a:t>2) </a:t>
            </a:r>
            <a:r>
              <a:rPr lang="ru-RU" sz="2400" u="sng" dirty="0"/>
              <a:t>перекрестное наблюдение </a:t>
            </a:r>
            <a:r>
              <a:rPr lang="ru-RU" sz="2400" dirty="0"/>
              <a:t>(педагоги посещают групповые занятия друг друга).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80355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stm\Desktop\0004-005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908720"/>
            <a:ext cx="864095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Самооценка</a:t>
            </a:r>
          </a:p>
          <a:p>
            <a:pPr lvl="0"/>
            <a:r>
              <a:rPr lang="ru-RU" sz="2400" dirty="0"/>
              <a:t>После проведения анализа документации и наблюдения, администрация и педагоги </a:t>
            </a:r>
            <a:r>
              <a:rPr lang="ru-RU" sz="2400" u="sng" dirty="0"/>
              <a:t>совместно обсуждают итоги </a:t>
            </a:r>
            <a:r>
              <a:rPr lang="ru-RU" sz="2400" dirty="0"/>
              <a:t>самооценки и выставляют общую оценку          (в баллах) по </a:t>
            </a:r>
            <a:r>
              <a:rPr lang="ru-RU" sz="2400" b="1" dirty="0"/>
              <a:t>каждой вариативной программе в форму № 1 </a:t>
            </a:r>
            <a:r>
              <a:rPr lang="ru-RU" sz="2400" dirty="0"/>
              <a:t>приложения № 1 к методическим рекомендациям.</a:t>
            </a:r>
          </a:p>
          <a:p>
            <a:pPr lvl="0"/>
            <a:r>
              <a:rPr lang="ru-RU" sz="2400" dirty="0"/>
              <a:t>Форма № 2 приложения № 2 к методическим рекомендациям (далее – форма № 2) заполняется </a:t>
            </a:r>
            <a:r>
              <a:rPr lang="ru-RU" sz="2400" b="1" dirty="0"/>
              <a:t>по каждой реализуемой образовательной области.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46479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731</Words>
  <Application>Microsoft Office PowerPoint</Application>
  <PresentationFormat>Экран (4:3)</PresentationFormat>
  <Paragraphs>91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Селина Татьяна Михайловна</dc:creator>
  <cp:lastModifiedBy>ПК</cp:lastModifiedBy>
  <cp:revision>15</cp:revision>
  <dcterms:created xsi:type="dcterms:W3CDTF">2019-09-11T08:16:10Z</dcterms:created>
  <dcterms:modified xsi:type="dcterms:W3CDTF">2019-09-12T13:44:02Z</dcterms:modified>
</cp:coreProperties>
</file>