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304" r:id="rId4"/>
    <p:sldId id="292" r:id="rId5"/>
    <p:sldId id="293" r:id="rId6"/>
    <p:sldId id="296" r:id="rId7"/>
    <p:sldId id="302" r:id="rId8"/>
    <p:sldId id="289" r:id="rId9"/>
    <p:sldId id="301" r:id="rId10"/>
    <p:sldId id="283" r:id="rId11"/>
    <p:sldId id="306" r:id="rId12"/>
    <p:sldId id="305" r:id="rId13"/>
    <p:sldId id="259" r:id="rId14"/>
    <p:sldId id="303" r:id="rId15"/>
    <p:sldId id="256" r:id="rId16"/>
    <p:sldId id="265" r:id="rId17"/>
    <p:sldId id="287" r:id="rId18"/>
    <p:sldId id="266" r:id="rId19"/>
    <p:sldId id="267" r:id="rId20"/>
    <p:sldId id="269" r:id="rId21"/>
    <p:sldId id="288" r:id="rId22"/>
    <p:sldId id="271" r:id="rId23"/>
    <p:sldId id="284" r:id="rId24"/>
    <p:sldId id="276" r:id="rId25"/>
    <p:sldId id="277" r:id="rId26"/>
    <p:sldId id="285" r:id="rId27"/>
    <p:sldId id="279" r:id="rId28"/>
    <p:sldId id="29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A3A3A5"/>
    <a:srgbClr val="A1E147"/>
    <a:srgbClr val="1F489B"/>
    <a:srgbClr val="34A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D4B9-FB99-4B4E-B812-549B658FC3AE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6D5FA-19D6-48E1-BEF3-0188FA848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5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1E656E-8C22-4D75-995E-07728DC81A94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35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795-0D29-48EA-8CED-174B360DC6C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F72-AE93-4466-93DF-CD6266EEA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4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795-0D29-48EA-8CED-174B360DC6C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F72-AE93-4466-93DF-CD6266EEA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3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795-0D29-48EA-8CED-174B360DC6C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F72-AE93-4466-93DF-CD6266EEA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6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795-0D29-48EA-8CED-174B360DC6C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F72-AE93-4466-93DF-CD6266EEA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20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795-0D29-48EA-8CED-174B360DC6C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F72-AE93-4466-93DF-CD6266EEA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5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795-0D29-48EA-8CED-174B360DC6C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F72-AE93-4466-93DF-CD6266EEA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4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795-0D29-48EA-8CED-174B360DC6C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F72-AE93-4466-93DF-CD6266EEA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0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795-0D29-48EA-8CED-174B360DC6C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F72-AE93-4466-93DF-CD6266EEA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4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795-0D29-48EA-8CED-174B360DC6C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F72-AE93-4466-93DF-CD6266EEA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7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795-0D29-48EA-8CED-174B360DC6C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F72-AE93-4466-93DF-CD6266EEA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4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795-0D29-48EA-8CED-174B360DC6C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F72-AE93-4466-93DF-CD6266EEA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6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98795-0D29-48EA-8CED-174B360DC6C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DDF72-AE93-4466-93DF-CD6266EEA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2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ipp_ocdk@edu54.ru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s://docs.google.com/forms/d/e/1FAIpQLSfKdli97sBiWQG3OL-LlcIAW1lQCTO7DccL8A0beU_-ODULIw/viewfor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jpeg"/><Relationship Id="rId7" Type="http://schemas.openxmlformats.org/officeDocument/2006/relationships/image" Target="../media/image5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hyperlink" Target="http://concord.websib.ru/?page_id=32212" TargetMode="External"/><Relationship Id="rId10" Type="http://schemas.openxmlformats.org/officeDocument/2006/relationships/hyperlink" Target="mailto:sos.cdk54@gmail.com" TargetMode="External"/><Relationship Id="rId4" Type="http://schemas.openxmlformats.org/officeDocument/2006/relationships/hyperlink" Target="https://chat.whatsapp.com/EbvGC5hqqlTFH8vJpZAnTK" TargetMode="External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dovz.nso.ru/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dovz.nso.ru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hyperlink" Target="mailto:sos.cdk54@gmail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40;&#1050;&#1058;%20&#1087;&#1086;%20&#1057;&#1055;&#1058;%20%20&#1054;&#1054;.docx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hyperlink" Target="mailto:sos.cdk54@gmail.co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concord.websib.ru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hyperlink" Target="https://www.garant.ru/products/ipo/prime/doc/74078855/" TargetMode="External"/><Relationship Id="rId17" Type="http://schemas.openxmlformats.org/officeDocument/2006/relationships/image" Target="../media/image26.png"/><Relationship Id="rId2" Type="http://schemas.openxmlformats.org/officeDocument/2006/relationships/image" Target="../media/image14.png"/><Relationship Id="rId16" Type="http://schemas.openxmlformats.org/officeDocument/2006/relationships/hyperlink" Target="http://concord.websib.ru/wp-content/uploads/2021/09/%D0%98%D0%BD%D1%84.-%D0%BF%D0%B8%D1%81%D1%8C%D0%BC%D0%BE-%D0%9E%D0%B1-%D0%BE%D1%80%D0%B3%D0%B0%D0%BD%D0%B8%D0%B7%D0%B0%D1%86%D0%B8%D0%B8-%D0%A1%D0%9F%D0%A2-%D0%B2-2021-22-%D1%83%D1%87%D0%B5%D0%B1%D0%BD%D0%BE%D0%BC-%D0%B3%D0%BE%D0%B4%D1%83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hyperlink" Target="http://concord.websib.ru/wp-content/uploads/2021/09/%D0%BF%D1%80%D0%B8%D0%BA%D0%B0%D0%B7-%D0%9C%D0%9E-%D0%9D%D0%A1%D0%9E-%D0%A1%D0%9F%D0%A2.pdf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54.ru/videocast/view/415256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du54.ru/videocast/view/248130" TargetMode="External"/><Relationship Id="rId3" Type="http://schemas.openxmlformats.org/officeDocument/2006/relationships/image" Target="../media/image35.png"/><Relationship Id="rId7" Type="http://schemas.openxmlformats.org/officeDocument/2006/relationships/hyperlink" Target="https://edu54.ru/videocast/view/24814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u54.ru/videocast/view/248142" TargetMode="External"/><Relationship Id="rId5" Type="http://schemas.openxmlformats.org/officeDocument/2006/relationships/hyperlink" Target="https://edu54.ru/videocast/view/408051" TargetMode="External"/><Relationship Id="rId10" Type="http://schemas.openxmlformats.org/officeDocument/2006/relationships/hyperlink" Target="https://edu54.ru/videocast/view/222787" TargetMode="External"/><Relationship Id="rId4" Type="http://schemas.openxmlformats.org/officeDocument/2006/relationships/hyperlink" Target="https://edu54.ru/videocast/view/415251" TargetMode="External"/><Relationship Id="rId9" Type="http://schemas.openxmlformats.org/officeDocument/2006/relationships/hyperlink" Target="https://edu54.ru/videocast/view/2438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04788"/>
            <a:ext cx="192881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0"/>
          <p:cNvSpPr>
            <a:spLocks noChangeArrowheads="1"/>
          </p:cNvSpPr>
          <p:nvPr/>
        </p:nvSpPr>
        <p:spPr bwMode="auto">
          <a:xfrm>
            <a:off x="2281238" y="649288"/>
            <a:ext cx="9779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30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30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30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30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30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30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30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30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30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1550" b="1" dirty="0" smtClean="0">
                <a:solidFill>
                  <a:srgbClr val="BF9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ГОСУДАРСТВЕННОЕ БЮДЖЕТНОЕ УЧРЕЖДЕНИЕ НОВОСИБИРСКОЙ ОБЛАСТИ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1550" b="1" dirty="0" smtClean="0">
                <a:solidFill>
                  <a:srgbClr val="BF9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– ЦЕНТР ПСИХОЛОГО-ПЕДАГОГИЧЕСКОЙ, МЕДИЦИНСКОЙ И СОЦИАЛЬНОЙ ПОМОЩИ ДЕТЯМ 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DD6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«ОБЛАСТНОЙ ЦЕНТР ДИАГНОСТИКИ И КОНСУЛЬТИРОВАНИЯ»</a:t>
            </a:r>
            <a:endParaRPr lang="ru-RU" altLang="ru-RU" sz="2400" b="1" dirty="0" smtClean="0">
              <a:solidFill>
                <a:srgbClr val="2E74B5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440265" y="2106083"/>
            <a:ext cx="114845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 smtClean="0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«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Социально-психологическое тестирование: организуем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вместе</a:t>
            </a:r>
            <a:r>
              <a:rPr lang="ru-RU" altLang="ru-RU" sz="4000" dirty="0" smtClean="0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»</a:t>
            </a:r>
            <a:endParaRPr lang="ru-RU" altLang="ru-RU" sz="4000" dirty="0">
              <a:solidFill>
                <a:schemeClr val="tx2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4066" y="5112000"/>
            <a:ext cx="2135184" cy="1400219"/>
            <a:chOff x="115360" y="5261453"/>
            <a:chExt cx="2135184" cy="1400219"/>
          </a:xfrm>
        </p:grpSpPr>
        <p:sp>
          <p:nvSpPr>
            <p:cNvPr id="8" name="Прямоугольник 4"/>
            <p:cNvSpPr>
              <a:spLocks noChangeArrowheads="1"/>
            </p:cNvSpPr>
            <p:nvPr/>
          </p:nvSpPr>
          <p:spPr bwMode="auto">
            <a:xfrm>
              <a:off x="191560" y="5261453"/>
              <a:ext cx="20166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Demi" panose="020B0703020102020204" pitchFamily="34" charset="0"/>
                </a:rPr>
                <a:t>Оксана Михайловна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Demi" panose="020B0703020102020204" pitchFamily="34" charset="0"/>
                </a:rPr>
                <a:t>Мазаева</a:t>
              </a:r>
              <a:endParaRPr lang="ru-RU" altLang="ru-RU" sz="1400" b="1" dirty="0"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5360" y="5722953"/>
              <a:ext cx="2135184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Начальник отдела 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дополнительного образования детей и воспитательной </a:t>
              </a:r>
              <a:r>
                <a:rPr lang="ru-RU" sz="1100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работы 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министерства образования</a:t>
              </a:r>
            </a:p>
            <a:p>
              <a:pPr algn="ctr"/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Новосибирской </a:t>
              </a:r>
              <a:r>
                <a:rPr lang="ru-RU" sz="1100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области</a:t>
              </a:r>
              <a:endParaRPr lang="ru-RU" sz="11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090587" y="6244015"/>
              <a:ext cx="18473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1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000046" y="5217700"/>
            <a:ext cx="2170692" cy="1251398"/>
            <a:chOff x="242886" y="5236052"/>
            <a:chExt cx="2170692" cy="1251398"/>
          </a:xfrm>
        </p:grpSpPr>
        <p:sp>
          <p:nvSpPr>
            <p:cNvPr id="12" name="Прямоугольник 4"/>
            <p:cNvSpPr>
              <a:spLocks noChangeArrowheads="1"/>
            </p:cNvSpPr>
            <p:nvPr/>
          </p:nvSpPr>
          <p:spPr bwMode="auto">
            <a:xfrm>
              <a:off x="367240" y="5236052"/>
              <a:ext cx="18409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Franklin Gothic Demi" panose="020B0703020102020204" pitchFamily="34" charset="0"/>
                </a:rPr>
                <a:t>Татьяна Петровна </a:t>
              </a:r>
              <a:r>
                <a:rPr lang="ru-RU" sz="1400" b="1" dirty="0" err="1">
                  <a:solidFill>
                    <a:schemeClr val="tx2">
                      <a:lumMod val="50000"/>
                    </a:schemeClr>
                  </a:solidFill>
                  <a:latin typeface="Franklin Gothic Demi" panose="020B0703020102020204" pitchFamily="34" charset="0"/>
                </a:rPr>
                <a:t>Абакирова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Demi" panose="020B0703020102020204" pitchFamily="34" charset="0"/>
                </a:rPr>
                <a:t> </a:t>
              </a:r>
              <a:endParaRPr lang="ru-RU" altLang="ru-RU" sz="1400" b="1" dirty="0"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42886" y="5718009"/>
              <a:ext cx="21706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Заместитель </a:t>
              </a:r>
              <a:r>
                <a:rPr lang="ru-RU" sz="1100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директора</a:t>
              </a:r>
            </a:p>
            <a:p>
              <a:pPr algn="ctr" fontAlgn="base"/>
              <a:r>
                <a:rPr lang="ru-RU" sz="1100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по 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научно-методической </a:t>
              </a:r>
              <a:r>
                <a:rPr lang="ru-RU" sz="1100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работе ГБУ НСО «ОЦДК»,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/>
              </a:r>
              <a:b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</a:b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кандидат психологических наук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113309" y="5112000"/>
            <a:ext cx="2062691" cy="1259865"/>
            <a:chOff x="367240" y="5261453"/>
            <a:chExt cx="2062691" cy="1259865"/>
          </a:xfrm>
        </p:grpSpPr>
        <p:sp>
          <p:nvSpPr>
            <p:cNvPr id="18" name="Прямоугольник 4"/>
            <p:cNvSpPr>
              <a:spLocks noChangeArrowheads="1"/>
            </p:cNvSpPr>
            <p:nvPr/>
          </p:nvSpPr>
          <p:spPr bwMode="auto">
            <a:xfrm>
              <a:off x="367240" y="5261453"/>
              <a:ext cx="206269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Demi" panose="020B0703020102020204" pitchFamily="34" charset="0"/>
                </a:rPr>
                <a:t>Иван Анатольевич </a:t>
              </a:r>
              <a:r>
                <a:rPr lang="ru-RU" altLang="ru-RU" sz="1400" b="1" dirty="0" err="1">
                  <a:solidFill>
                    <a:schemeClr val="tx2">
                      <a:lumMod val="50000"/>
                    </a:schemeClr>
                  </a:solidFill>
                  <a:latin typeface="Franklin Gothic Demi" panose="020B0703020102020204" pitchFamily="34" charset="0"/>
                </a:rPr>
                <a:t>Плющаев</a:t>
              </a:r>
              <a:r>
                <a:rPr lang="ru-RU" alt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Demi" panose="020B0703020102020204" pitchFamily="34" charset="0"/>
                </a:rPr>
                <a:t> 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67240" y="5751877"/>
              <a:ext cx="206269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педагог-психолог </a:t>
              </a:r>
              <a:r>
                <a:rPr lang="ru-RU" altLang="ru-RU" sz="1100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высшей квалификационной </a:t>
              </a:r>
              <a:r>
                <a:rPr lang="ru-RU" altLang="ru-RU" sz="1100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категории, </a:t>
              </a:r>
              <a:r>
                <a:rPr lang="ru-RU" altLang="ru-RU" sz="1100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клинический </a:t>
              </a:r>
              <a:r>
                <a:rPr lang="ru-RU" altLang="ru-RU" sz="1100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психолог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ГБУ </a:t>
              </a:r>
              <a:r>
                <a:rPr lang="ru-RU" altLang="ru-RU" sz="1100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НСО «ОЦДК»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36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1859884" y="2767614"/>
            <a:ext cx="7054864" cy="3616787"/>
            <a:chOff x="581815" y="3114253"/>
            <a:chExt cx="7054864" cy="361678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81815" y="3114253"/>
              <a:ext cx="7054864" cy="3616787"/>
              <a:chOff x="1153598" y="3100321"/>
              <a:chExt cx="8127999" cy="5418666"/>
            </a:xfrm>
          </p:grpSpPr>
          <p:sp>
            <p:nvSpPr>
              <p:cNvPr id="33" name="Полилиния 32"/>
              <p:cNvSpPr/>
              <p:nvPr/>
            </p:nvSpPr>
            <p:spPr>
              <a:xfrm>
                <a:off x="1153598" y="3100321"/>
                <a:ext cx="6258560" cy="975360"/>
              </a:xfrm>
              <a:custGeom>
                <a:avLst/>
                <a:gdLst>
                  <a:gd name="connsiteX0" fmla="*/ 0 w 6258560"/>
                  <a:gd name="connsiteY0" fmla="*/ 97536 h 975360"/>
                  <a:gd name="connsiteX1" fmla="*/ 97536 w 6258560"/>
                  <a:gd name="connsiteY1" fmla="*/ 0 h 975360"/>
                  <a:gd name="connsiteX2" fmla="*/ 6161024 w 6258560"/>
                  <a:gd name="connsiteY2" fmla="*/ 0 h 975360"/>
                  <a:gd name="connsiteX3" fmla="*/ 6258560 w 6258560"/>
                  <a:gd name="connsiteY3" fmla="*/ 97536 h 975360"/>
                  <a:gd name="connsiteX4" fmla="*/ 6258560 w 6258560"/>
                  <a:gd name="connsiteY4" fmla="*/ 877824 h 975360"/>
                  <a:gd name="connsiteX5" fmla="*/ 6161024 w 6258560"/>
                  <a:gd name="connsiteY5" fmla="*/ 975360 h 975360"/>
                  <a:gd name="connsiteX6" fmla="*/ 97536 w 6258560"/>
                  <a:gd name="connsiteY6" fmla="*/ 975360 h 975360"/>
                  <a:gd name="connsiteX7" fmla="*/ 0 w 6258560"/>
                  <a:gd name="connsiteY7" fmla="*/ 877824 h 975360"/>
                  <a:gd name="connsiteX8" fmla="*/ 0 w 6258560"/>
                  <a:gd name="connsiteY8" fmla="*/ 97536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58560" h="975360">
                    <a:moveTo>
                      <a:pt x="0" y="97536"/>
                    </a:moveTo>
                    <a:cubicBezTo>
                      <a:pt x="0" y="43668"/>
                      <a:pt x="43668" y="0"/>
                      <a:pt x="97536" y="0"/>
                    </a:cubicBezTo>
                    <a:lnTo>
                      <a:pt x="6161024" y="0"/>
                    </a:lnTo>
                    <a:cubicBezTo>
                      <a:pt x="6214892" y="0"/>
                      <a:pt x="6258560" y="43668"/>
                      <a:pt x="6258560" y="97536"/>
                    </a:cubicBezTo>
                    <a:lnTo>
                      <a:pt x="6258560" y="877824"/>
                    </a:lnTo>
                    <a:cubicBezTo>
                      <a:pt x="6258560" y="931692"/>
                      <a:pt x="6214892" y="975360"/>
                      <a:pt x="6161024" y="975360"/>
                    </a:cubicBezTo>
                    <a:lnTo>
                      <a:pt x="97536" y="975360"/>
                    </a:lnTo>
                    <a:cubicBezTo>
                      <a:pt x="43668" y="975360"/>
                      <a:pt x="0" y="931692"/>
                      <a:pt x="0" y="877824"/>
                    </a:cubicBezTo>
                    <a:lnTo>
                      <a:pt x="0" y="9753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8587" tIns="188587" rIns="1298060" bIns="188587" numCol="1" spcCol="1270" anchor="ctr" anchorCtr="0">
                <a:noAutofit/>
              </a:bodyPr>
              <a:lstStyle/>
              <a:p>
                <a:pPr lvl="0" algn="l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200" kern="1200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1620958" y="4211147"/>
                <a:ext cx="6258560" cy="975360"/>
              </a:xfrm>
              <a:custGeom>
                <a:avLst/>
                <a:gdLst>
                  <a:gd name="connsiteX0" fmla="*/ 0 w 6258560"/>
                  <a:gd name="connsiteY0" fmla="*/ 97536 h 975360"/>
                  <a:gd name="connsiteX1" fmla="*/ 97536 w 6258560"/>
                  <a:gd name="connsiteY1" fmla="*/ 0 h 975360"/>
                  <a:gd name="connsiteX2" fmla="*/ 6161024 w 6258560"/>
                  <a:gd name="connsiteY2" fmla="*/ 0 h 975360"/>
                  <a:gd name="connsiteX3" fmla="*/ 6258560 w 6258560"/>
                  <a:gd name="connsiteY3" fmla="*/ 97536 h 975360"/>
                  <a:gd name="connsiteX4" fmla="*/ 6258560 w 6258560"/>
                  <a:gd name="connsiteY4" fmla="*/ 877824 h 975360"/>
                  <a:gd name="connsiteX5" fmla="*/ 6161024 w 6258560"/>
                  <a:gd name="connsiteY5" fmla="*/ 975360 h 975360"/>
                  <a:gd name="connsiteX6" fmla="*/ 97536 w 6258560"/>
                  <a:gd name="connsiteY6" fmla="*/ 975360 h 975360"/>
                  <a:gd name="connsiteX7" fmla="*/ 0 w 6258560"/>
                  <a:gd name="connsiteY7" fmla="*/ 877824 h 975360"/>
                  <a:gd name="connsiteX8" fmla="*/ 0 w 6258560"/>
                  <a:gd name="connsiteY8" fmla="*/ 97536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58560" h="975360">
                    <a:moveTo>
                      <a:pt x="0" y="97536"/>
                    </a:moveTo>
                    <a:cubicBezTo>
                      <a:pt x="0" y="43668"/>
                      <a:pt x="43668" y="0"/>
                      <a:pt x="97536" y="0"/>
                    </a:cubicBezTo>
                    <a:lnTo>
                      <a:pt x="6161024" y="0"/>
                    </a:lnTo>
                    <a:cubicBezTo>
                      <a:pt x="6214892" y="0"/>
                      <a:pt x="6258560" y="43668"/>
                      <a:pt x="6258560" y="97536"/>
                    </a:cubicBezTo>
                    <a:lnTo>
                      <a:pt x="6258560" y="877824"/>
                    </a:lnTo>
                    <a:cubicBezTo>
                      <a:pt x="6258560" y="931692"/>
                      <a:pt x="6214892" y="975360"/>
                      <a:pt x="6161024" y="975360"/>
                    </a:cubicBezTo>
                    <a:lnTo>
                      <a:pt x="97536" y="975360"/>
                    </a:lnTo>
                    <a:cubicBezTo>
                      <a:pt x="43668" y="975360"/>
                      <a:pt x="0" y="931692"/>
                      <a:pt x="0" y="877824"/>
                    </a:cubicBezTo>
                    <a:lnTo>
                      <a:pt x="0" y="9753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hueOff val="0"/>
                  <a:satOff val="0"/>
                  <a:lumOff val="0"/>
                  <a:alphaOff val="-10000"/>
                </a:schemeClr>
              </a:fillRef>
              <a:effectRef idx="0">
                <a:schemeClr val="accent2">
                  <a:alpha val="90000"/>
                  <a:hueOff val="0"/>
                  <a:satOff val="0"/>
                  <a:lumOff val="0"/>
                  <a:alphaOff val="-1000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8587" tIns="188587" rIns="1289932" bIns="188587" numCol="1" spcCol="1270" anchor="ctr" anchorCtr="0">
                <a:noAutofit/>
              </a:bodyPr>
              <a:lstStyle/>
              <a:p>
                <a:pPr lvl="0" algn="l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200" kern="1200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>
                <a:off x="2088317" y="5321974"/>
                <a:ext cx="6258560" cy="975360"/>
              </a:xfrm>
              <a:custGeom>
                <a:avLst/>
                <a:gdLst>
                  <a:gd name="connsiteX0" fmla="*/ 0 w 6258560"/>
                  <a:gd name="connsiteY0" fmla="*/ 97536 h 975360"/>
                  <a:gd name="connsiteX1" fmla="*/ 97536 w 6258560"/>
                  <a:gd name="connsiteY1" fmla="*/ 0 h 975360"/>
                  <a:gd name="connsiteX2" fmla="*/ 6161024 w 6258560"/>
                  <a:gd name="connsiteY2" fmla="*/ 0 h 975360"/>
                  <a:gd name="connsiteX3" fmla="*/ 6258560 w 6258560"/>
                  <a:gd name="connsiteY3" fmla="*/ 97536 h 975360"/>
                  <a:gd name="connsiteX4" fmla="*/ 6258560 w 6258560"/>
                  <a:gd name="connsiteY4" fmla="*/ 877824 h 975360"/>
                  <a:gd name="connsiteX5" fmla="*/ 6161024 w 6258560"/>
                  <a:gd name="connsiteY5" fmla="*/ 975360 h 975360"/>
                  <a:gd name="connsiteX6" fmla="*/ 97536 w 6258560"/>
                  <a:gd name="connsiteY6" fmla="*/ 975360 h 975360"/>
                  <a:gd name="connsiteX7" fmla="*/ 0 w 6258560"/>
                  <a:gd name="connsiteY7" fmla="*/ 877824 h 975360"/>
                  <a:gd name="connsiteX8" fmla="*/ 0 w 6258560"/>
                  <a:gd name="connsiteY8" fmla="*/ 97536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58560" h="975360">
                    <a:moveTo>
                      <a:pt x="0" y="97536"/>
                    </a:moveTo>
                    <a:cubicBezTo>
                      <a:pt x="0" y="43668"/>
                      <a:pt x="43668" y="0"/>
                      <a:pt x="97536" y="0"/>
                    </a:cubicBezTo>
                    <a:lnTo>
                      <a:pt x="6161024" y="0"/>
                    </a:lnTo>
                    <a:cubicBezTo>
                      <a:pt x="6214892" y="0"/>
                      <a:pt x="6258560" y="43668"/>
                      <a:pt x="6258560" y="97536"/>
                    </a:cubicBezTo>
                    <a:lnTo>
                      <a:pt x="6258560" y="877824"/>
                    </a:lnTo>
                    <a:cubicBezTo>
                      <a:pt x="6258560" y="931692"/>
                      <a:pt x="6214892" y="975360"/>
                      <a:pt x="6161024" y="975360"/>
                    </a:cubicBezTo>
                    <a:lnTo>
                      <a:pt x="97536" y="975360"/>
                    </a:lnTo>
                    <a:cubicBezTo>
                      <a:pt x="43668" y="975360"/>
                      <a:pt x="0" y="931692"/>
                      <a:pt x="0" y="877824"/>
                    </a:cubicBezTo>
                    <a:lnTo>
                      <a:pt x="0" y="9753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hueOff val="0"/>
                  <a:satOff val="0"/>
                  <a:lumOff val="0"/>
                  <a:alphaOff val="-20000"/>
                </a:schemeClr>
              </a:fillRef>
              <a:effectRef idx="0">
                <a:schemeClr val="accent2">
                  <a:alpha val="90000"/>
                  <a:hueOff val="0"/>
                  <a:satOff val="0"/>
                  <a:lumOff val="0"/>
                  <a:alphaOff val="-2000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8587" tIns="188587" rIns="1289932" bIns="188587" numCol="1" spcCol="1270" anchor="ctr" anchorCtr="0">
                <a:noAutofit/>
              </a:bodyPr>
              <a:lstStyle/>
              <a:p>
                <a:pPr lvl="0" algn="l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200" kern="1200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2555677" y="6432801"/>
                <a:ext cx="6258560" cy="975360"/>
              </a:xfrm>
              <a:custGeom>
                <a:avLst/>
                <a:gdLst>
                  <a:gd name="connsiteX0" fmla="*/ 0 w 6258560"/>
                  <a:gd name="connsiteY0" fmla="*/ 97536 h 975360"/>
                  <a:gd name="connsiteX1" fmla="*/ 97536 w 6258560"/>
                  <a:gd name="connsiteY1" fmla="*/ 0 h 975360"/>
                  <a:gd name="connsiteX2" fmla="*/ 6161024 w 6258560"/>
                  <a:gd name="connsiteY2" fmla="*/ 0 h 975360"/>
                  <a:gd name="connsiteX3" fmla="*/ 6258560 w 6258560"/>
                  <a:gd name="connsiteY3" fmla="*/ 97536 h 975360"/>
                  <a:gd name="connsiteX4" fmla="*/ 6258560 w 6258560"/>
                  <a:gd name="connsiteY4" fmla="*/ 877824 h 975360"/>
                  <a:gd name="connsiteX5" fmla="*/ 6161024 w 6258560"/>
                  <a:gd name="connsiteY5" fmla="*/ 975360 h 975360"/>
                  <a:gd name="connsiteX6" fmla="*/ 97536 w 6258560"/>
                  <a:gd name="connsiteY6" fmla="*/ 975360 h 975360"/>
                  <a:gd name="connsiteX7" fmla="*/ 0 w 6258560"/>
                  <a:gd name="connsiteY7" fmla="*/ 877824 h 975360"/>
                  <a:gd name="connsiteX8" fmla="*/ 0 w 6258560"/>
                  <a:gd name="connsiteY8" fmla="*/ 97536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58560" h="975360">
                    <a:moveTo>
                      <a:pt x="0" y="97536"/>
                    </a:moveTo>
                    <a:cubicBezTo>
                      <a:pt x="0" y="43668"/>
                      <a:pt x="43668" y="0"/>
                      <a:pt x="97536" y="0"/>
                    </a:cubicBezTo>
                    <a:lnTo>
                      <a:pt x="6161024" y="0"/>
                    </a:lnTo>
                    <a:cubicBezTo>
                      <a:pt x="6214892" y="0"/>
                      <a:pt x="6258560" y="43668"/>
                      <a:pt x="6258560" y="97536"/>
                    </a:cubicBezTo>
                    <a:lnTo>
                      <a:pt x="6258560" y="877824"/>
                    </a:lnTo>
                    <a:cubicBezTo>
                      <a:pt x="6258560" y="931692"/>
                      <a:pt x="6214892" y="975360"/>
                      <a:pt x="6161024" y="975360"/>
                    </a:cubicBezTo>
                    <a:lnTo>
                      <a:pt x="97536" y="975360"/>
                    </a:lnTo>
                    <a:cubicBezTo>
                      <a:pt x="43668" y="975360"/>
                      <a:pt x="0" y="931692"/>
                      <a:pt x="0" y="877824"/>
                    </a:cubicBezTo>
                    <a:lnTo>
                      <a:pt x="0" y="9753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hueOff val="0"/>
                  <a:satOff val="0"/>
                  <a:lumOff val="0"/>
                  <a:alphaOff val="-30000"/>
                </a:schemeClr>
              </a:fillRef>
              <a:effectRef idx="0">
                <a:schemeClr val="accent2">
                  <a:alpha val="90000"/>
                  <a:hueOff val="0"/>
                  <a:satOff val="0"/>
                  <a:lumOff val="0"/>
                  <a:alphaOff val="-3000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8587" tIns="188587" rIns="1289932" bIns="188587" numCol="1" spcCol="1270" anchor="ctr" anchorCtr="0">
                <a:noAutofit/>
              </a:bodyPr>
              <a:lstStyle/>
              <a:p>
                <a:pPr lvl="0" algn="l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200" kern="1200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023037" y="7543627"/>
                <a:ext cx="6258560" cy="975360"/>
              </a:xfrm>
              <a:custGeom>
                <a:avLst/>
                <a:gdLst>
                  <a:gd name="connsiteX0" fmla="*/ 0 w 6258560"/>
                  <a:gd name="connsiteY0" fmla="*/ 97536 h 975360"/>
                  <a:gd name="connsiteX1" fmla="*/ 97536 w 6258560"/>
                  <a:gd name="connsiteY1" fmla="*/ 0 h 975360"/>
                  <a:gd name="connsiteX2" fmla="*/ 6161024 w 6258560"/>
                  <a:gd name="connsiteY2" fmla="*/ 0 h 975360"/>
                  <a:gd name="connsiteX3" fmla="*/ 6258560 w 6258560"/>
                  <a:gd name="connsiteY3" fmla="*/ 97536 h 975360"/>
                  <a:gd name="connsiteX4" fmla="*/ 6258560 w 6258560"/>
                  <a:gd name="connsiteY4" fmla="*/ 877824 h 975360"/>
                  <a:gd name="connsiteX5" fmla="*/ 6161024 w 6258560"/>
                  <a:gd name="connsiteY5" fmla="*/ 975360 h 975360"/>
                  <a:gd name="connsiteX6" fmla="*/ 97536 w 6258560"/>
                  <a:gd name="connsiteY6" fmla="*/ 975360 h 975360"/>
                  <a:gd name="connsiteX7" fmla="*/ 0 w 6258560"/>
                  <a:gd name="connsiteY7" fmla="*/ 877824 h 975360"/>
                  <a:gd name="connsiteX8" fmla="*/ 0 w 6258560"/>
                  <a:gd name="connsiteY8" fmla="*/ 97536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58560" h="975360">
                    <a:moveTo>
                      <a:pt x="0" y="97536"/>
                    </a:moveTo>
                    <a:cubicBezTo>
                      <a:pt x="0" y="43668"/>
                      <a:pt x="43668" y="0"/>
                      <a:pt x="97536" y="0"/>
                    </a:cubicBezTo>
                    <a:lnTo>
                      <a:pt x="6161024" y="0"/>
                    </a:lnTo>
                    <a:cubicBezTo>
                      <a:pt x="6214892" y="0"/>
                      <a:pt x="6258560" y="43668"/>
                      <a:pt x="6258560" y="97536"/>
                    </a:cubicBezTo>
                    <a:lnTo>
                      <a:pt x="6258560" y="877824"/>
                    </a:lnTo>
                    <a:cubicBezTo>
                      <a:pt x="6258560" y="931692"/>
                      <a:pt x="6214892" y="975360"/>
                      <a:pt x="6161024" y="975360"/>
                    </a:cubicBezTo>
                    <a:lnTo>
                      <a:pt x="97536" y="975360"/>
                    </a:lnTo>
                    <a:cubicBezTo>
                      <a:pt x="43668" y="975360"/>
                      <a:pt x="0" y="931692"/>
                      <a:pt x="0" y="877824"/>
                    </a:cubicBezTo>
                    <a:lnTo>
                      <a:pt x="0" y="9753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0">
                <a:schemeClr val="accent2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8587" tIns="188587" rIns="1289932" bIns="188587" numCol="1" spcCol="1270" anchor="ctr" anchorCtr="0">
                <a:noAutofit/>
              </a:bodyPr>
              <a:lstStyle/>
              <a:p>
                <a:pPr lvl="0" algn="l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200" kern="1200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6778173" y="3812875"/>
                <a:ext cx="633984" cy="633984"/>
              </a:xfrm>
              <a:custGeom>
                <a:avLst/>
                <a:gdLst>
                  <a:gd name="connsiteX0" fmla="*/ 0 w 633984"/>
                  <a:gd name="connsiteY0" fmla="*/ 348691 h 633984"/>
                  <a:gd name="connsiteX1" fmla="*/ 142646 w 633984"/>
                  <a:gd name="connsiteY1" fmla="*/ 348691 h 633984"/>
                  <a:gd name="connsiteX2" fmla="*/ 142646 w 633984"/>
                  <a:gd name="connsiteY2" fmla="*/ 0 h 633984"/>
                  <a:gd name="connsiteX3" fmla="*/ 491338 w 633984"/>
                  <a:gd name="connsiteY3" fmla="*/ 0 h 633984"/>
                  <a:gd name="connsiteX4" fmla="*/ 491338 w 633984"/>
                  <a:gd name="connsiteY4" fmla="*/ 348691 h 633984"/>
                  <a:gd name="connsiteX5" fmla="*/ 633984 w 633984"/>
                  <a:gd name="connsiteY5" fmla="*/ 348691 h 633984"/>
                  <a:gd name="connsiteX6" fmla="*/ 316992 w 633984"/>
                  <a:gd name="connsiteY6" fmla="*/ 633984 h 633984"/>
                  <a:gd name="connsiteX7" fmla="*/ 0 w 633984"/>
                  <a:gd name="connsiteY7" fmla="*/ 348691 h 633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984" h="633984">
                    <a:moveTo>
                      <a:pt x="0" y="348691"/>
                    </a:moveTo>
                    <a:lnTo>
                      <a:pt x="142646" y="348691"/>
                    </a:lnTo>
                    <a:lnTo>
                      <a:pt x="142646" y="0"/>
                    </a:lnTo>
                    <a:lnTo>
                      <a:pt x="491338" y="0"/>
                    </a:lnTo>
                    <a:lnTo>
                      <a:pt x="491338" y="348691"/>
                    </a:lnTo>
                    <a:lnTo>
                      <a:pt x="633984" y="348691"/>
                    </a:lnTo>
                    <a:lnTo>
                      <a:pt x="316992" y="633984"/>
                    </a:lnTo>
                    <a:lnTo>
                      <a:pt x="0" y="348691"/>
                    </a:lnTo>
                    <a:close/>
                  </a:path>
                </a:pathLst>
              </a:custGeom>
            </p:spPr>
            <p:style>
              <a:ln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206" tIns="35560" rIns="178206" bIns="192471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800" kern="1200"/>
              </a:p>
            </p:txBody>
          </p:sp>
          <p:sp>
            <p:nvSpPr>
              <p:cNvPr id="39" name="Полилиния 38"/>
              <p:cNvSpPr/>
              <p:nvPr/>
            </p:nvSpPr>
            <p:spPr>
              <a:xfrm>
                <a:off x="7245533" y="4923702"/>
                <a:ext cx="633984" cy="633984"/>
              </a:xfrm>
              <a:custGeom>
                <a:avLst/>
                <a:gdLst>
                  <a:gd name="connsiteX0" fmla="*/ 0 w 633984"/>
                  <a:gd name="connsiteY0" fmla="*/ 348691 h 633984"/>
                  <a:gd name="connsiteX1" fmla="*/ 142646 w 633984"/>
                  <a:gd name="connsiteY1" fmla="*/ 348691 h 633984"/>
                  <a:gd name="connsiteX2" fmla="*/ 142646 w 633984"/>
                  <a:gd name="connsiteY2" fmla="*/ 0 h 633984"/>
                  <a:gd name="connsiteX3" fmla="*/ 491338 w 633984"/>
                  <a:gd name="connsiteY3" fmla="*/ 0 h 633984"/>
                  <a:gd name="connsiteX4" fmla="*/ 491338 w 633984"/>
                  <a:gd name="connsiteY4" fmla="*/ 348691 h 633984"/>
                  <a:gd name="connsiteX5" fmla="*/ 633984 w 633984"/>
                  <a:gd name="connsiteY5" fmla="*/ 348691 h 633984"/>
                  <a:gd name="connsiteX6" fmla="*/ 316992 w 633984"/>
                  <a:gd name="connsiteY6" fmla="*/ 633984 h 633984"/>
                  <a:gd name="connsiteX7" fmla="*/ 0 w 633984"/>
                  <a:gd name="connsiteY7" fmla="*/ 348691 h 633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984" h="633984">
                    <a:moveTo>
                      <a:pt x="0" y="348691"/>
                    </a:moveTo>
                    <a:lnTo>
                      <a:pt x="142646" y="348691"/>
                    </a:lnTo>
                    <a:lnTo>
                      <a:pt x="142646" y="0"/>
                    </a:lnTo>
                    <a:lnTo>
                      <a:pt x="491338" y="0"/>
                    </a:lnTo>
                    <a:lnTo>
                      <a:pt x="491338" y="348691"/>
                    </a:lnTo>
                    <a:lnTo>
                      <a:pt x="633984" y="348691"/>
                    </a:lnTo>
                    <a:lnTo>
                      <a:pt x="316992" y="633984"/>
                    </a:lnTo>
                    <a:lnTo>
                      <a:pt x="0" y="348691"/>
                    </a:lnTo>
                    <a:close/>
                  </a:path>
                </a:pathLst>
              </a:custGeom>
            </p:spPr>
            <p:style>
              <a:ln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-13333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-13333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206" tIns="35560" rIns="178206" bIns="192471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800" kern="1200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7712893" y="6018273"/>
                <a:ext cx="633984" cy="633984"/>
              </a:xfrm>
              <a:custGeom>
                <a:avLst/>
                <a:gdLst>
                  <a:gd name="connsiteX0" fmla="*/ 0 w 633984"/>
                  <a:gd name="connsiteY0" fmla="*/ 348691 h 633984"/>
                  <a:gd name="connsiteX1" fmla="*/ 142646 w 633984"/>
                  <a:gd name="connsiteY1" fmla="*/ 348691 h 633984"/>
                  <a:gd name="connsiteX2" fmla="*/ 142646 w 633984"/>
                  <a:gd name="connsiteY2" fmla="*/ 0 h 633984"/>
                  <a:gd name="connsiteX3" fmla="*/ 491338 w 633984"/>
                  <a:gd name="connsiteY3" fmla="*/ 0 h 633984"/>
                  <a:gd name="connsiteX4" fmla="*/ 491338 w 633984"/>
                  <a:gd name="connsiteY4" fmla="*/ 348691 h 633984"/>
                  <a:gd name="connsiteX5" fmla="*/ 633984 w 633984"/>
                  <a:gd name="connsiteY5" fmla="*/ 348691 h 633984"/>
                  <a:gd name="connsiteX6" fmla="*/ 316992 w 633984"/>
                  <a:gd name="connsiteY6" fmla="*/ 633984 h 633984"/>
                  <a:gd name="connsiteX7" fmla="*/ 0 w 633984"/>
                  <a:gd name="connsiteY7" fmla="*/ 348691 h 633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984" h="633984">
                    <a:moveTo>
                      <a:pt x="0" y="348691"/>
                    </a:moveTo>
                    <a:lnTo>
                      <a:pt x="142646" y="348691"/>
                    </a:lnTo>
                    <a:lnTo>
                      <a:pt x="142646" y="0"/>
                    </a:lnTo>
                    <a:lnTo>
                      <a:pt x="491338" y="0"/>
                    </a:lnTo>
                    <a:lnTo>
                      <a:pt x="491338" y="348691"/>
                    </a:lnTo>
                    <a:lnTo>
                      <a:pt x="633984" y="348691"/>
                    </a:lnTo>
                    <a:lnTo>
                      <a:pt x="316992" y="633984"/>
                    </a:lnTo>
                    <a:lnTo>
                      <a:pt x="0" y="348691"/>
                    </a:lnTo>
                    <a:close/>
                  </a:path>
                </a:pathLst>
              </a:custGeom>
            </p:spPr>
            <p:style>
              <a:ln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-26667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206" tIns="35560" rIns="178206" bIns="192471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800" kern="1200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8180253" y="7139937"/>
                <a:ext cx="633984" cy="633984"/>
              </a:xfrm>
              <a:custGeom>
                <a:avLst/>
                <a:gdLst>
                  <a:gd name="connsiteX0" fmla="*/ 0 w 633984"/>
                  <a:gd name="connsiteY0" fmla="*/ 348691 h 633984"/>
                  <a:gd name="connsiteX1" fmla="*/ 142646 w 633984"/>
                  <a:gd name="connsiteY1" fmla="*/ 348691 h 633984"/>
                  <a:gd name="connsiteX2" fmla="*/ 142646 w 633984"/>
                  <a:gd name="connsiteY2" fmla="*/ 0 h 633984"/>
                  <a:gd name="connsiteX3" fmla="*/ 491338 w 633984"/>
                  <a:gd name="connsiteY3" fmla="*/ 0 h 633984"/>
                  <a:gd name="connsiteX4" fmla="*/ 491338 w 633984"/>
                  <a:gd name="connsiteY4" fmla="*/ 348691 h 633984"/>
                  <a:gd name="connsiteX5" fmla="*/ 633984 w 633984"/>
                  <a:gd name="connsiteY5" fmla="*/ 348691 h 633984"/>
                  <a:gd name="connsiteX6" fmla="*/ 316992 w 633984"/>
                  <a:gd name="connsiteY6" fmla="*/ 633984 h 633984"/>
                  <a:gd name="connsiteX7" fmla="*/ 0 w 633984"/>
                  <a:gd name="connsiteY7" fmla="*/ 348691 h 633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984" h="633984">
                    <a:moveTo>
                      <a:pt x="0" y="348691"/>
                    </a:moveTo>
                    <a:lnTo>
                      <a:pt x="142646" y="348691"/>
                    </a:lnTo>
                    <a:lnTo>
                      <a:pt x="142646" y="0"/>
                    </a:lnTo>
                    <a:lnTo>
                      <a:pt x="491338" y="0"/>
                    </a:lnTo>
                    <a:lnTo>
                      <a:pt x="491338" y="348691"/>
                    </a:lnTo>
                    <a:lnTo>
                      <a:pt x="633984" y="348691"/>
                    </a:lnTo>
                    <a:lnTo>
                      <a:pt x="316992" y="633984"/>
                    </a:lnTo>
                    <a:lnTo>
                      <a:pt x="0" y="348691"/>
                    </a:lnTo>
                    <a:close/>
                  </a:path>
                </a:pathLst>
              </a:custGeom>
            </p:spPr>
            <p:style>
              <a:ln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-4000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206" tIns="35560" rIns="178206" bIns="192471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800" kern="1200"/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636467" y="3231917"/>
              <a:ext cx="4858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>
                  <a:solidFill>
                    <a:srgbClr val="000000"/>
                  </a:solidFill>
                  <a:latin typeface="Franklin Gothic Book" panose="020B0503020102020204" pitchFamily="34" charset="0"/>
                </a:rPr>
                <a:t>Разработка подробных методических рекомендации с детальным описанием процедуры подготовки обучающихся к тестированию</a:t>
              </a:r>
              <a:endParaRPr lang="ru-RU" sz="12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867515" y="3933033"/>
              <a:ext cx="28679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  <a:latin typeface="Franklin Gothic Book" panose="020B0503020102020204" pitchFamily="34" charset="0"/>
                </a:rPr>
                <a:t>Доработка механизма по выявлению недостоверных ответов обучающихся</a:t>
              </a:r>
              <a:endParaRPr lang="ru-RU" sz="12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137560" y="4813958"/>
              <a:ext cx="390003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>
                  <a:solidFill>
                    <a:srgbClr val="000000"/>
                  </a:solidFill>
                  <a:latin typeface="Franklin Gothic Book" panose="020B0503020102020204" pitchFamily="34" charset="0"/>
                </a:rPr>
                <a:t>Уточнение формулировок стимульного материала</a:t>
              </a:r>
              <a:endParaRPr lang="ru-RU" sz="12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789288" y="5425410"/>
              <a:ext cx="50360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>
                  <a:solidFill>
                    <a:srgbClr val="000000"/>
                  </a:solidFill>
                  <a:latin typeface="Franklin Gothic Book" panose="020B0503020102020204" pitchFamily="34" charset="0"/>
                </a:rPr>
                <a:t>Рассмотрение варианта ведения порядковой шкалы оценки суждений (от 1 до 10 баллов) и перевода накопленных баллов в Т-баллы/стены</a:t>
              </a:r>
              <a:endParaRPr lang="ru-RU" sz="12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204432" y="6202229"/>
              <a:ext cx="53393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>
                  <a:solidFill>
                    <a:srgbClr val="000000"/>
                  </a:solidFill>
                  <a:latin typeface="Franklin Gothic Book" panose="020B0503020102020204" pitchFamily="34" charset="0"/>
                </a:rPr>
                <a:t>Доработка системы итогового подсчета, рассмотрение варианта замены расчета региональных норм на нормы по выборке стандартизации</a:t>
              </a:r>
              <a:endParaRPr lang="ru-RU" sz="1200" b="1" dirty="0">
                <a:latin typeface="Franklin Gothic Book" panose="020B05030201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44" y="188183"/>
            <a:ext cx="1696198" cy="51734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13266" y="80657"/>
            <a:ext cx="2980267" cy="639455"/>
            <a:chOff x="194733" y="140593"/>
            <a:chExt cx="3645170" cy="900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33" y="140593"/>
              <a:ext cx="821778" cy="9000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012158" y="347552"/>
              <a:ext cx="2827745" cy="60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Franklin Gothic Demi" panose="020B0703020102020204" pitchFamily="34" charset="0"/>
                </a:rPr>
                <a:t>МИНИСТЕРСТВО ПРОСВЕЩЕНИЯ РОССИЙСКОЙ ФЕДЕРАЦИИ </a:t>
              </a:r>
              <a:endParaRPr lang="ru-RU" sz="1100" dirty="0">
                <a:latin typeface="Franklin Gothic Demi" panose="020B0703020102020204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38267" y="2216881"/>
            <a:ext cx="11626994" cy="3754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Franklin Gothic Heavy" panose="020B0903020102020204" pitchFamily="34" charset="0"/>
              </a:rPr>
              <a:t>Ключевые направления </a:t>
            </a:r>
            <a:r>
              <a:rPr lang="ru-RU" sz="1600" dirty="0" smtClean="0">
                <a:latin typeface="Franklin Gothic Heavy" panose="020B0903020102020204" pitchFamily="34" charset="0"/>
              </a:rPr>
              <a:t>доработки ЕМ СПТ</a:t>
            </a:r>
            <a:endParaRPr lang="ru-RU" sz="1600" dirty="0">
              <a:effectLst/>
              <a:latin typeface="Franklin Gothic Heavy" panose="020B09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0" y="278220"/>
            <a:ext cx="12192000" cy="1620000"/>
            <a:chOff x="0" y="278220"/>
            <a:chExt cx="12192000" cy="162000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0" y="278220"/>
              <a:ext cx="12192000" cy="1620000"/>
              <a:chOff x="0" y="101600"/>
              <a:chExt cx="12192000" cy="1620000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0" y="626534"/>
                <a:ext cx="12192000" cy="550333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8754533" y="101600"/>
                <a:ext cx="1620000" cy="16200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79192" y="693066"/>
                <a:ext cx="628377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200" b="1" dirty="0" smtClean="0">
                    <a:latin typeface="Franklin Gothic Heavy" panose="020B0903020102020204" pitchFamily="34" charset="0"/>
                  </a:rPr>
                  <a:t>ЕМ СПТ обновленная версия с 2023-24 </a:t>
                </a:r>
                <a:r>
                  <a:rPr lang="ru-RU" sz="2200" b="1" dirty="0" err="1" smtClean="0">
                    <a:latin typeface="Franklin Gothic Heavy" panose="020B0903020102020204" pitchFamily="34" charset="0"/>
                  </a:rPr>
                  <a:t>уч.год</a:t>
                </a:r>
                <a:endParaRPr lang="ru-RU" sz="2200" b="1" dirty="0">
                  <a:latin typeface="Franklin Gothic Heavy" panose="020B0903020102020204" pitchFamily="34" charset="0"/>
                </a:endParaRPr>
              </a:p>
            </p:txBody>
          </p:sp>
        </p:grp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6114" y="555028"/>
              <a:ext cx="1270000" cy="1270000"/>
            </a:xfrm>
            <a:prstGeom prst="rect">
              <a:avLst/>
            </a:prstGeom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26" y="84196"/>
            <a:ext cx="867498" cy="61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/>
          <p:cNvSpPr/>
          <p:nvPr/>
        </p:nvSpPr>
        <p:spPr>
          <a:xfrm>
            <a:off x="314387" y="629332"/>
            <a:ext cx="1986359" cy="6125618"/>
          </a:xfrm>
          <a:custGeom>
            <a:avLst/>
            <a:gdLst>
              <a:gd name="connsiteX0" fmla="*/ 0 w 1986359"/>
              <a:gd name="connsiteY0" fmla="*/ 198636 h 5418667"/>
              <a:gd name="connsiteX1" fmla="*/ 198636 w 1986359"/>
              <a:gd name="connsiteY1" fmla="*/ 0 h 5418667"/>
              <a:gd name="connsiteX2" fmla="*/ 1787723 w 1986359"/>
              <a:gd name="connsiteY2" fmla="*/ 0 h 5418667"/>
              <a:gd name="connsiteX3" fmla="*/ 1986359 w 1986359"/>
              <a:gd name="connsiteY3" fmla="*/ 198636 h 5418667"/>
              <a:gd name="connsiteX4" fmla="*/ 1986359 w 1986359"/>
              <a:gd name="connsiteY4" fmla="*/ 5220031 h 5418667"/>
              <a:gd name="connsiteX5" fmla="*/ 1787723 w 1986359"/>
              <a:gd name="connsiteY5" fmla="*/ 5418667 h 5418667"/>
              <a:gd name="connsiteX6" fmla="*/ 198636 w 1986359"/>
              <a:gd name="connsiteY6" fmla="*/ 5418667 h 5418667"/>
              <a:gd name="connsiteX7" fmla="*/ 0 w 1986359"/>
              <a:gd name="connsiteY7" fmla="*/ 5220031 h 5418667"/>
              <a:gd name="connsiteX8" fmla="*/ 0 w 1986359"/>
              <a:gd name="connsiteY8" fmla="*/ 198636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6359" h="5418667">
                <a:moveTo>
                  <a:pt x="0" y="198636"/>
                </a:moveTo>
                <a:cubicBezTo>
                  <a:pt x="0" y="88932"/>
                  <a:pt x="88932" y="0"/>
                  <a:pt x="198636" y="0"/>
                </a:cubicBezTo>
                <a:lnTo>
                  <a:pt x="1787723" y="0"/>
                </a:lnTo>
                <a:cubicBezTo>
                  <a:pt x="1897427" y="0"/>
                  <a:pt x="1986359" y="88932"/>
                  <a:pt x="1986359" y="198636"/>
                </a:cubicBezTo>
                <a:lnTo>
                  <a:pt x="1986359" y="5220031"/>
                </a:lnTo>
                <a:cubicBezTo>
                  <a:pt x="1986359" y="5329735"/>
                  <a:pt x="1897427" y="5418667"/>
                  <a:pt x="1787723" y="5418667"/>
                </a:cubicBezTo>
                <a:lnTo>
                  <a:pt x="198636" y="5418667"/>
                </a:lnTo>
                <a:cubicBezTo>
                  <a:pt x="88932" y="5418667"/>
                  <a:pt x="0" y="5329735"/>
                  <a:pt x="0" y="5220031"/>
                </a:cubicBezTo>
                <a:lnTo>
                  <a:pt x="0" y="1986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80" tIns="2451946" rIns="284480" bIns="1368215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kern="1200"/>
          </a:p>
        </p:txBody>
      </p:sp>
      <p:sp>
        <p:nvSpPr>
          <p:cNvPr id="25" name="Овал 24"/>
          <p:cNvSpPr/>
          <p:nvPr/>
        </p:nvSpPr>
        <p:spPr>
          <a:xfrm>
            <a:off x="405358" y="954452"/>
            <a:ext cx="1804416" cy="180441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олилиния 25"/>
          <p:cNvSpPr/>
          <p:nvPr/>
        </p:nvSpPr>
        <p:spPr>
          <a:xfrm>
            <a:off x="2360337" y="629332"/>
            <a:ext cx="1986359" cy="6125618"/>
          </a:xfrm>
          <a:custGeom>
            <a:avLst/>
            <a:gdLst>
              <a:gd name="connsiteX0" fmla="*/ 0 w 1986359"/>
              <a:gd name="connsiteY0" fmla="*/ 198636 h 5418667"/>
              <a:gd name="connsiteX1" fmla="*/ 198636 w 1986359"/>
              <a:gd name="connsiteY1" fmla="*/ 0 h 5418667"/>
              <a:gd name="connsiteX2" fmla="*/ 1787723 w 1986359"/>
              <a:gd name="connsiteY2" fmla="*/ 0 h 5418667"/>
              <a:gd name="connsiteX3" fmla="*/ 1986359 w 1986359"/>
              <a:gd name="connsiteY3" fmla="*/ 198636 h 5418667"/>
              <a:gd name="connsiteX4" fmla="*/ 1986359 w 1986359"/>
              <a:gd name="connsiteY4" fmla="*/ 5220031 h 5418667"/>
              <a:gd name="connsiteX5" fmla="*/ 1787723 w 1986359"/>
              <a:gd name="connsiteY5" fmla="*/ 5418667 h 5418667"/>
              <a:gd name="connsiteX6" fmla="*/ 198636 w 1986359"/>
              <a:gd name="connsiteY6" fmla="*/ 5418667 h 5418667"/>
              <a:gd name="connsiteX7" fmla="*/ 0 w 1986359"/>
              <a:gd name="connsiteY7" fmla="*/ 5220031 h 5418667"/>
              <a:gd name="connsiteX8" fmla="*/ 0 w 1986359"/>
              <a:gd name="connsiteY8" fmla="*/ 198636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6359" h="5418667">
                <a:moveTo>
                  <a:pt x="0" y="198636"/>
                </a:moveTo>
                <a:cubicBezTo>
                  <a:pt x="0" y="88932"/>
                  <a:pt x="88932" y="0"/>
                  <a:pt x="198636" y="0"/>
                </a:cubicBezTo>
                <a:lnTo>
                  <a:pt x="1787723" y="0"/>
                </a:lnTo>
                <a:cubicBezTo>
                  <a:pt x="1897427" y="0"/>
                  <a:pt x="1986359" y="88932"/>
                  <a:pt x="1986359" y="198636"/>
                </a:cubicBezTo>
                <a:lnTo>
                  <a:pt x="1986359" y="5220031"/>
                </a:lnTo>
                <a:cubicBezTo>
                  <a:pt x="1986359" y="5329735"/>
                  <a:pt x="1897427" y="5418667"/>
                  <a:pt x="1787723" y="5418667"/>
                </a:cubicBezTo>
                <a:lnTo>
                  <a:pt x="198636" y="5418667"/>
                </a:lnTo>
                <a:cubicBezTo>
                  <a:pt x="88932" y="5418667"/>
                  <a:pt x="0" y="5329735"/>
                  <a:pt x="0" y="5220031"/>
                </a:cubicBezTo>
                <a:lnTo>
                  <a:pt x="0" y="1986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485121"/>
              <a:satOff val="-27976"/>
              <a:lumOff val="2876"/>
              <a:alphaOff val="0"/>
            </a:schemeClr>
          </a:fillRef>
          <a:effectRef idx="0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2629746" rIns="462280" bIns="1546015" numCol="1" spcCol="1270" anchor="ctr" anchorCtr="0">
            <a:noAutofit/>
          </a:bodyPr>
          <a:lstStyle/>
          <a:p>
            <a:pPr lvl="0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/>
          </a:p>
        </p:txBody>
      </p:sp>
      <p:sp>
        <p:nvSpPr>
          <p:cNvPr id="27" name="Овал 26"/>
          <p:cNvSpPr/>
          <p:nvPr/>
        </p:nvSpPr>
        <p:spPr>
          <a:xfrm>
            <a:off x="2451308" y="954452"/>
            <a:ext cx="1804416" cy="180441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293554"/>
              <a:satOff val="-25390"/>
              <a:lumOff val="-254"/>
              <a:alphaOff val="0"/>
            </a:schemeClr>
          </a:fillRef>
          <a:effectRef idx="0">
            <a:schemeClr val="accent2">
              <a:tint val="50000"/>
              <a:hueOff val="-293554"/>
              <a:satOff val="-25390"/>
              <a:lumOff val="-2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олилиния 27"/>
          <p:cNvSpPr/>
          <p:nvPr/>
        </p:nvSpPr>
        <p:spPr>
          <a:xfrm>
            <a:off x="4406287" y="629332"/>
            <a:ext cx="1986359" cy="6125618"/>
          </a:xfrm>
          <a:custGeom>
            <a:avLst/>
            <a:gdLst>
              <a:gd name="connsiteX0" fmla="*/ 0 w 1986359"/>
              <a:gd name="connsiteY0" fmla="*/ 198636 h 5418667"/>
              <a:gd name="connsiteX1" fmla="*/ 198636 w 1986359"/>
              <a:gd name="connsiteY1" fmla="*/ 0 h 5418667"/>
              <a:gd name="connsiteX2" fmla="*/ 1787723 w 1986359"/>
              <a:gd name="connsiteY2" fmla="*/ 0 h 5418667"/>
              <a:gd name="connsiteX3" fmla="*/ 1986359 w 1986359"/>
              <a:gd name="connsiteY3" fmla="*/ 198636 h 5418667"/>
              <a:gd name="connsiteX4" fmla="*/ 1986359 w 1986359"/>
              <a:gd name="connsiteY4" fmla="*/ 5220031 h 5418667"/>
              <a:gd name="connsiteX5" fmla="*/ 1787723 w 1986359"/>
              <a:gd name="connsiteY5" fmla="*/ 5418667 h 5418667"/>
              <a:gd name="connsiteX6" fmla="*/ 198636 w 1986359"/>
              <a:gd name="connsiteY6" fmla="*/ 5418667 h 5418667"/>
              <a:gd name="connsiteX7" fmla="*/ 0 w 1986359"/>
              <a:gd name="connsiteY7" fmla="*/ 5220031 h 5418667"/>
              <a:gd name="connsiteX8" fmla="*/ 0 w 1986359"/>
              <a:gd name="connsiteY8" fmla="*/ 198636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6359" h="5418667">
                <a:moveTo>
                  <a:pt x="0" y="198636"/>
                </a:moveTo>
                <a:cubicBezTo>
                  <a:pt x="0" y="88932"/>
                  <a:pt x="88932" y="0"/>
                  <a:pt x="198636" y="0"/>
                </a:cubicBezTo>
                <a:lnTo>
                  <a:pt x="1787723" y="0"/>
                </a:lnTo>
                <a:cubicBezTo>
                  <a:pt x="1897427" y="0"/>
                  <a:pt x="1986359" y="88932"/>
                  <a:pt x="1986359" y="198636"/>
                </a:cubicBezTo>
                <a:lnTo>
                  <a:pt x="1986359" y="5220031"/>
                </a:lnTo>
                <a:cubicBezTo>
                  <a:pt x="1986359" y="5329735"/>
                  <a:pt x="1897427" y="5418667"/>
                  <a:pt x="1787723" y="5418667"/>
                </a:cubicBezTo>
                <a:lnTo>
                  <a:pt x="198636" y="5418667"/>
                </a:lnTo>
                <a:cubicBezTo>
                  <a:pt x="88932" y="5418667"/>
                  <a:pt x="0" y="5329735"/>
                  <a:pt x="0" y="5220031"/>
                </a:cubicBezTo>
                <a:lnTo>
                  <a:pt x="0" y="1986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70242"/>
              <a:satOff val="-55952"/>
              <a:lumOff val="5752"/>
              <a:alphaOff val="0"/>
            </a:schemeClr>
          </a:fillRef>
          <a:effectRef idx="0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80" tIns="2451946" rIns="284480" bIns="1368215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kern="1200"/>
          </a:p>
        </p:txBody>
      </p:sp>
      <p:sp>
        <p:nvSpPr>
          <p:cNvPr id="29" name="Овал 28"/>
          <p:cNvSpPr/>
          <p:nvPr/>
        </p:nvSpPr>
        <p:spPr>
          <a:xfrm>
            <a:off x="4497259" y="954452"/>
            <a:ext cx="1804416" cy="180441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587108"/>
              <a:satOff val="-50780"/>
              <a:lumOff val="-508"/>
              <a:alphaOff val="0"/>
            </a:schemeClr>
          </a:fillRef>
          <a:effectRef idx="0">
            <a:schemeClr val="accent2">
              <a:tint val="50000"/>
              <a:hueOff val="-587108"/>
              <a:satOff val="-50780"/>
              <a:lumOff val="-50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Полилиния 29"/>
          <p:cNvSpPr/>
          <p:nvPr/>
        </p:nvSpPr>
        <p:spPr>
          <a:xfrm>
            <a:off x="6452237" y="629332"/>
            <a:ext cx="1986359" cy="6125618"/>
          </a:xfrm>
          <a:custGeom>
            <a:avLst/>
            <a:gdLst>
              <a:gd name="connsiteX0" fmla="*/ 0 w 1986359"/>
              <a:gd name="connsiteY0" fmla="*/ 198636 h 5418667"/>
              <a:gd name="connsiteX1" fmla="*/ 198636 w 1986359"/>
              <a:gd name="connsiteY1" fmla="*/ 0 h 5418667"/>
              <a:gd name="connsiteX2" fmla="*/ 1787723 w 1986359"/>
              <a:gd name="connsiteY2" fmla="*/ 0 h 5418667"/>
              <a:gd name="connsiteX3" fmla="*/ 1986359 w 1986359"/>
              <a:gd name="connsiteY3" fmla="*/ 198636 h 5418667"/>
              <a:gd name="connsiteX4" fmla="*/ 1986359 w 1986359"/>
              <a:gd name="connsiteY4" fmla="*/ 5220031 h 5418667"/>
              <a:gd name="connsiteX5" fmla="*/ 1787723 w 1986359"/>
              <a:gd name="connsiteY5" fmla="*/ 5418667 h 5418667"/>
              <a:gd name="connsiteX6" fmla="*/ 198636 w 1986359"/>
              <a:gd name="connsiteY6" fmla="*/ 5418667 h 5418667"/>
              <a:gd name="connsiteX7" fmla="*/ 0 w 1986359"/>
              <a:gd name="connsiteY7" fmla="*/ 5220031 h 5418667"/>
              <a:gd name="connsiteX8" fmla="*/ 0 w 1986359"/>
              <a:gd name="connsiteY8" fmla="*/ 198636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6359" h="5418667">
                <a:moveTo>
                  <a:pt x="0" y="198636"/>
                </a:moveTo>
                <a:cubicBezTo>
                  <a:pt x="0" y="88932"/>
                  <a:pt x="88932" y="0"/>
                  <a:pt x="198636" y="0"/>
                </a:cubicBezTo>
                <a:lnTo>
                  <a:pt x="1787723" y="0"/>
                </a:lnTo>
                <a:cubicBezTo>
                  <a:pt x="1897427" y="0"/>
                  <a:pt x="1986359" y="88932"/>
                  <a:pt x="1986359" y="198636"/>
                </a:cubicBezTo>
                <a:lnTo>
                  <a:pt x="1986359" y="5220031"/>
                </a:lnTo>
                <a:cubicBezTo>
                  <a:pt x="1986359" y="5329735"/>
                  <a:pt x="1897427" y="5418667"/>
                  <a:pt x="1787723" y="5418667"/>
                </a:cubicBezTo>
                <a:lnTo>
                  <a:pt x="198636" y="5418667"/>
                </a:lnTo>
                <a:cubicBezTo>
                  <a:pt x="88932" y="5418667"/>
                  <a:pt x="0" y="5329735"/>
                  <a:pt x="0" y="5220031"/>
                </a:cubicBezTo>
                <a:lnTo>
                  <a:pt x="0" y="1986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80" tIns="2451946" rIns="284480" bIns="1368215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kern="1200"/>
          </a:p>
        </p:txBody>
      </p:sp>
      <p:sp>
        <p:nvSpPr>
          <p:cNvPr id="31" name="Овал 30"/>
          <p:cNvSpPr/>
          <p:nvPr/>
        </p:nvSpPr>
        <p:spPr>
          <a:xfrm>
            <a:off x="6543209" y="954452"/>
            <a:ext cx="1804416" cy="180441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880662"/>
              <a:satOff val="-76170"/>
              <a:lumOff val="-762"/>
              <a:alphaOff val="0"/>
            </a:schemeClr>
          </a:fillRef>
          <a:effectRef idx="0">
            <a:schemeClr val="accent2">
              <a:tint val="50000"/>
              <a:hueOff val="-880662"/>
              <a:satOff val="-76170"/>
              <a:lumOff val="-7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TextBox 32"/>
          <p:cNvSpPr txBox="1"/>
          <p:nvPr/>
        </p:nvSpPr>
        <p:spPr>
          <a:xfrm>
            <a:off x="314387" y="3135730"/>
            <a:ext cx="2004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Слабая информационная – мотивационная кампания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Негативное </a:t>
            </a:r>
            <a:r>
              <a:rPr lang="ru-RU" sz="1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отношение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Обесценивание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Отсутствие команды</a:t>
            </a:r>
            <a:endParaRPr lang="ru-RU" sz="1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6" y="1056018"/>
            <a:ext cx="1296000" cy="129600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2447559" y="3340633"/>
            <a:ext cx="16977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Проблемы  в анализе результатов</a:t>
            </a:r>
            <a:endParaRPr lang="ru-RU" sz="1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49" y="1188572"/>
            <a:ext cx="1260000" cy="126000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545734" y="3361610"/>
            <a:ext cx="1683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Ориентация на статистику 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96" y="1255318"/>
            <a:ext cx="1224000" cy="1224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5134950"/>
            <a:ext cx="12192000" cy="1620000"/>
            <a:chOff x="0" y="101600"/>
            <a:chExt cx="12192000" cy="1620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26534"/>
              <a:ext cx="12192000" cy="550333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8754533" y="101600"/>
              <a:ext cx="1620000" cy="16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5545" y="686256"/>
              <a:ext cx="63821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b="1" dirty="0" smtClean="0">
                  <a:latin typeface="Franklin Gothic Heavy" panose="020B0903020102020204" pitchFamily="34" charset="0"/>
                </a:rPr>
                <a:t>Точки роста в организации и проведения СПТ</a:t>
              </a:r>
              <a:endParaRPr lang="ru-RU" sz="2200" b="1" dirty="0">
                <a:latin typeface="Franklin Gothic Heavy" panose="020B0903020102020204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99" y="5466515"/>
            <a:ext cx="1100667" cy="116296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16" y="1188572"/>
            <a:ext cx="1260000" cy="1260000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538355" y="3257394"/>
            <a:ext cx="1538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Технические ошибки </a:t>
            </a:r>
            <a:endParaRPr lang="ru-RU" sz="1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6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75142" y="74774"/>
            <a:ext cx="12008908" cy="420522"/>
          </a:xfrm>
          <a:prstGeom prst="rect">
            <a:avLst/>
          </a:prstGeom>
          <a:solidFill>
            <a:srgbClr val="1D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595688" y="4825991"/>
            <a:ext cx="651351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i="1">
                <a:solidFill>
                  <a:schemeClr val="tx2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Завершение результатов ПМО </a:t>
            </a:r>
            <a:r>
              <a:rPr lang="ru-RU" altLang="ru-RU" b="1" i="1">
                <a:solidFill>
                  <a:schemeClr val="tx2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оформляется актом,</a:t>
            </a:r>
            <a:r>
              <a:rPr lang="ru-RU" altLang="ru-RU" i="1">
                <a:solidFill>
                  <a:schemeClr val="tx2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подписанным главным врачом медицинской организации и руководителями образовательной организации;</a:t>
            </a:r>
          </a:p>
        </p:txBody>
      </p:sp>
      <p:sp>
        <p:nvSpPr>
          <p:cNvPr id="3" name="Трапеция 2"/>
          <p:cNvSpPr/>
          <p:nvPr/>
        </p:nvSpPr>
        <p:spPr>
          <a:xfrm flipV="1">
            <a:off x="419100" y="619125"/>
            <a:ext cx="1752600" cy="4191000"/>
          </a:xfrm>
          <a:prstGeom prst="trapezoi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4075" y="4945063"/>
            <a:ext cx="881063" cy="922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419100" y="374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3318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744538"/>
            <a:ext cx="69373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592138" y="1706563"/>
            <a:ext cx="14065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b="1">
                <a:latin typeface="Franklin Gothic Book" panose="020B0503020102020204" pitchFamily="34" charset="0"/>
              </a:rPr>
              <a:t>Заседание</a:t>
            </a:r>
          </a:p>
          <a:p>
            <a:pPr algn="ctr"/>
            <a:r>
              <a:rPr lang="ru-RU" altLang="ru-RU" sz="1400" b="1">
                <a:latin typeface="Franklin Gothic Book" panose="020B0503020102020204" pitchFamily="34" charset="0"/>
              </a:rPr>
              <a:t>АНК НСО</a:t>
            </a:r>
          </a:p>
          <a:p>
            <a:pPr algn="ctr"/>
            <a:r>
              <a:rPr lang="ru-RU" altLang="ru-RU" sz="1400" b="1">
                <a:latin typeface="Franklin Gothic Book" panose="020B0503020102020204" pitchFamily="34" charset="0"/>
              </a:rPr>
              <a:t>от 13.09.2021г.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687388" y="3544888"/>
            <a:ext cx="1190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000" b="1" dirty="0">
                <a:latin typeface="Franklin Gothic Book" panose="020B0503020102020204" pitchFamily="34" charset="0"/>
              </a:rPr>
              <a:t>Министерство здравоохранения Новосибирской области</a:t>
            </a:r>
          </a:p>
        </p:txBody>
      </p:sp>
      <p:pic>
        <p:nvPicPr>
          <p:cNvPr id="13321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2757488"/>
            <a:ext cx="592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00338" y="77784"/>
            <a:ext cx="8999537" cy="417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127885" algn="l"/>
              </a:tabLst>
              <a:defRPr/>
            </a:pPr>
            <a:r>
              <a:rPr lang="ru-RU" sz="2000" dirty="0">
                <a:solidFill>
                  <a:schemeClr val="bg1"/>
                </a:solidFill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для максимального включения обучающихся в ПМО:</a:t>
            </a:r>
          </a:p>
        </p:txBody>
      </p:sp>
      <p:sp>
        <p:nvSpPr>
          <p:cNvPr id="13323" name="WordArt 5"/>
          <p:cNvSpPr>
            <a:spLocks noChangeArrowheads="1" noChangeShapeType="1" noTextEdit="1"/>
          </p:cNvSpPr>
          <p:nvPr/>
        </p:nvSpPr>
        <p:spPr bwMode="auto">
          <a:xfrm>
            <a:off x="2917825" y="647691"/>
            <a:ext cx="83185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Franklin Gothic Book" panose="020B0503020102020204" pitchFamily="34" charset="0"/>
              </a:rPr>
              <a:t>1</a:t>
            </a:r>
          </a:p>
        </p:txBody>
      </p:sp>
      <p:sp>
        <p:nvSpPr>
          <p:cNvPr id="13324" name="Прямоугольник 11"/>
          <p:cNvSpPr>
            <a:spLocks noChangeArrowheads="1"/>
          </p:cNvSpPr>
          <p:nvPr/>
        </p:nvSpPr>
        <p:spPr bwMode="auto">
          <a:xfrm>
            <a:off x="3827463" y="617529"/>
            <a:ext cx="77597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1600" i="1" dirty="0">
                <a:solidFill>
                  <a:schemeClr val="tx2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исключения стигматизации несовершеннолетних потенциальных потребителей ПАВ, администрации учебного учреждения рекомендуется </a:t>
            </a:r>
            <a:r>
              <a:rPr lang="ru-RU" altLang="ru-RU" sz="1600" b="1" i="1" dirty="0">
                <a:solidFill>
                  <a:schemeClr val="tx2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направлять на ПМО всех учащихся класса (группы), </a:t>
            </a:r>
            <a:r>
              <a:rPr lang="ru-RU" altLang="ru-RU" sz="1600" i="1" dirty="0">
                <a:solidFill>
                  <a:schemeClr val="tx2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которых выявлен один или несколько несовершеннолетних, которые по результатам СПТ отнесены в группу риска.</a:t>
            </a:r>
          </a:p>
        </p:txBody>
      </p:sp>
      <p:sp>
        <p:nvSpPr>
          <p:cNvPr id="13325" name="WordArt 5"/>
          <p:cNvSpPr>
            <a:spLocks noChangeArrowheads="1" noChangeShapeType="1" noTextEdit="1"/>
          </p:cNvSpPr>
          <p:nvPr/>
        </p:nvSpPr>
        <p:spPr bwMode="auto">
          <a:xfrm>
            <a:off x="2852738" y="2008179"/>
            <a:ext cx="83185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Franklin Gothic Book" panose="020B0503020102020204" pitchFamily="34" charset="0"/>
              </a:rPr>
              <a:t>2</a:t>
            </a:r>
          </a:p>
        </p:txBody>
      </p:sp>
      <p:sp>
        <p:nvSpPr>
          <p:cNvPr id="13326" name="WordArt 5"/>
          <p:cNvSpPr>
            <a:spLocks noChangeArrowheads="1" noChangeShapeType="1" noTextEdit="1"/>
          </p:cNvSpPr>
          <p:nvPr/>
        </p:nvSpPr>
        <p:spPr bwMode="auto">
          <a:xfrm>
            <a:off x="2700338" y="3416291"/>
            <a:ext cx="831850" cy="1163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Franklin Gothic Book" panose="020B0503020102020204" pitchFamily="34" charset="0"/>
              </a:rPr>
              <a:t>3</a:t>
            </a:r>
          </a:p>
        </p:txBody>
      </p:sp>
      <p:sp>
        <p:nvSpPr>
          <p:cNvPr id="13327" name="Прямоугольник 12"/>
          <p:cNvSpPr>
            <a:spLocks noChangeArrowheads="1"/>
          </p:cNvSpPr>
          <p:nvPr/>
        </p:nvSpPr>
        <p:spPr bwMode="auto">
          <a:xfrm>
            <a:off x="3836988" y="2066916"/>
            <a:ext cx="82470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1600" i="1" dirty="0">
                <a:solidFill>
                  <a:schemeClr val="tx2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ПМО </a:t>
            </a:r>
            <a:r>
              <a:rPr lang="ru-RU" altLang="ru-RU" sz="1600" b="1" i="1" dirty="0">
                <a:solidFill>
                  <a:schemeClr val="tx2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в конкретные сроки</a:t>
            </a:r>
            <a:r>
              <a:rPr lang="ru-RU" altLang="ru-RU" sz="1600" i="1" dirty="0">
                <a:solidFill>
                  <a:schemeClr val="tx2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и время), а в один из дней выбранного временного промежутка (неделя - декада), что позволяет привлечь в ПМО наибольшее число обучающихся и избежать «внезапно возникших заболеваний» у некоторой категории обучающихся в день его проведения.</a:t>
            </a:r>
          </a:p>
        </p:txBody>
      </p:sp>
      <p:sp>
        <p:nvSpPr>
          <p:cNvPr id="13328" name="Прямоугольник 13"/>
          <p:cNvSpPr>
            <a:spLocks noChangeArrowheads="1"/>
          </p:cNvSpPr>
          <p:nvPr/>
        </p:nvSpPr>
        <p:spPr bwMode="auto">
          <a:xfrm>
            <a:off x="3679825" y="3587741"/>
            <a:ext cx="6096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i="1">
                <a:solidFill>
                  <a:schemeClr val="tx2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ПМО непосредственно </a:t>
            </a:r>
            <a:r>
              <a:rPr lang="ru-RU" altLang="ru-RU" b="1" i="1">
                <a:solidFill>
                  <a:schemeClr val="tx2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день,</a:t>
            </a:r>
            <a:r>
              <a:rPr lang="ru-RU" altLang="ru-RU" i="1">
                <a:solidFill>
                  <a:schemeClr val="tx2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получения письменного информационного согласия. </a:t>
            </a:r>
          </a:p>
        </p:txBody>
      </p:sp>
      <p:sp>
        <p:nvSpPr>
          <p:cNvPr id="13329" name="WordArt 5"/>
          <p:cNvSpPr>
            <a:spLocks noChangeArrowheads="1" noChangeShapeType="1" noTextEdit="1"/>
          </p:cNvSpPr>
          <p:nvPr/>
        </p:nvSpPr>
        <p:spPr bwMode="auto">
          <a:xfrm>
            <a:off x="2544763" y="4825991"/>
            <a:ext cx="83185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effectLst>
                  <a:outerShdw dist="29783" dir="1514402" algn="ctr" rotWithShape="0">
                    <a:srgbClr val="D8D8D8">
                      <a:alpha val="74997"/>
                    </a:srgbClr>
                  </a:outerShdw>
                </a:effectLst>
                <a:latin typeface="Franklin Gothic Book" panose="020B0503020102020204" pitchFamily="34" charset="0"/>
              </a:rPr>
              <a:t>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4" y="6216650"/>
            <a:ext cx="579801" cy="5798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4074" y="6263198"/>
            <a:ext cx="11229975" cy="420522"/>
          </a:xfrm>
          <a:prstGeom prst="rect">
            <a:avLst/>
          </a:prstGeom>
          <a:solidFill>
            <a:srgbClr val="1D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0906" y="6245091"/>
            <a:ext cx="2076919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 организации </a:t>
            </a:r>
            <a:r>
              <a:rPr lang="ru-RU" sz="11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ПМО</a:t>
            </a:r>
          </a:p>
          <a:p>
            <a:pPr>
              <a:lnSpc>
                <a:spcPct val="115000"/>
              </a:lnSpc>
            </a:pPr>
            <a:r>
              <a:rPr lang="ru-RU" sz="11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13169-03/25 от </a:t>
            </a:r>
            <a:r>
              <a:rPr lang="ru-RU" sz="11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17.12.2021г.</a:t>
            </a:r>
            <a:endParaRPr lang="ru-RU" sz="1100" b="1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25259" y="6234103"/>
            <a:ext cx="2305439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Информационное </a:t>
            </a:r>
            <a:r>
              <a:rPr lang="ru-RU" sz="11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</a:t>
            </a:r>
          </a:p>
          <a:p>
            <a:pPr>
              <a:lnSpc>
                <a:spcPct val="115000"/>
              </a:lnSpc>
            </a:pPr>
            <a:r>
              <a:rPr lang="ru-RU" sz="11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5156-01/24Вн </a:t>
            </a:r>
            <a:r>
              <a:rPr lang="ru-RU" sz="11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24.12.2021г.</a:t>
            </a:r>
            <a:endParaRPr lang="ru-RU" sz="1100" b="1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2733" y="6216650"/>
            <a:ext cx="6096000" cy="4816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списке образовательных организаций, </a:t>
            </a:r>
            <a:endParaRPr lang="ru-RU" sz="1100" b="1" dirty="0" smtClean="0">
              <a:solidFill>
                <a:schemeClr val="bg1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1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участвующих </a:t>
            </a:r>
            <a:r>
              <a:rPr lang="ru-RU" sz="11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проведении ПМО № 13523-03/25 от 27.12.2021г.</a:t>
            </a:r>
            <a:endParaRPr lang="ru-RU" sz="1100" b="1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960" y="6254038"/>
            <a:ext cx="210314" cy="420522"/>
          </a:xfrm>
          <a:prstGeom prst="rect">
            <a:avLst/>
          </a:prstGeom>
          <a:solidFill>
            <a:srgbClr val="1D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046" y="412644"/>
            <a:ext cx="5378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СОЦИАЛЬНО-ПСИХОЛОГИЧЕСКОЕ</a:t>
            </a:r>
            <a:endParaRPr lang="ru-RU" sz="28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046" y="781976"/>
            <a:ext cx="51980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ТЕСТИРОВАНИЕ</a:t>
            </a: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522181" y="1587904"/>
            <a:ext cx="2517351" cy="11623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i="1" kern="10" spc="0" dirty="0" smtClean="0">
                <a:ln w="1587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Franklin Gothic Book" panose="020B0503020102020204" pitchFamily="34" charset="0"/>
              </a:rPr>
              <a:t>2022</a:t>
            </a:r>
            <a:endParaRPr lang="ru-RU" sz="3600" b="1" i="1" kern="10" spc="0" dirty="0">
              <a:ln w="1587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52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931538" y="1425539"/>
            <a:ext cx="10798908" cy="5518507"/>
            <a:chOff x="2175533" y="719666"/>
            <a:chExt cx="7954678" cy="5418667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2641599" y="719666"/>
              <a:ext cx="6908800" cy="5418667"/>
            </a:xfrm>
            <a:prstGeom prst="rightArrow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2175533" y="2629162"/>
              <a:ext cx="1935318" cy="1496428"/>
            </a:xfrm>
            <a:custGeom>
              <a:avLst/>
              <a:gdLst>
                <a:gd name="connsiteX0" fmla="*/ 0 w 2438400"/>
                <a:gd name="connsiteY0" fmla="*/ 361252 h 2167466"/>
                <a:gd name="connsiteX1" fmla="*/ 361252 w 2438400"/>
                <a:gd name="connsiteY1" fmla="*/ 0 h 2167466"/>
                <a:gd name="connsiteX2" fmla="*/ 2077148 w 2438400"/>
                <a:gd name="connsiteY2" fmla="*/ 0 h 2167466"/>
                <a:gd name="connsiteX3" fmla="*/ 2438400 w 2438400"/>
                <a:gd name="connsiteY3" fmla="*/ 361252 h 2167466"/>
                <a:gd name="connsiteX4" fmla="*/ 2438400 w 2438400"/>
                <a:gd name="connsiteY4" fmla="*/ 1806214 h 2167466"/>
                <a:gd name="connsiteX5" fmla="*/ 2077148 w 2438400"/>
                <a:gd name="connsiteY5" fmla="*/ 2167466 h 2167466"/>
                <a:gd name="connsiteX6" fmla="*/ 361252 w 2438400"/>
                <a:gd name="connsiteY6" fmla="*/ 2167466 h 2167466"/>
                <a:gd name="connsiteX7" fmla="*/ 0 w 2438400"/>
                <a:gd name="connsiteY7" fmla="*/ 1806214 h 2167466"/>
                <a:gd name="connsiteX8" fmla="*/ 0 w 2438400"/>
                <a:gd name="connsiteY8" fmla="*/ 361252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2167466">
                  <a:moveTo>
                    <a:pt x="0" y="361252"/>
                  </a:moveTo>
                  <a:cubicBezTo>
                    <a:pt x="0" y="161738"/>
                    <a:pt x="161738" y="0"/>
                    <a:pt x="361252" y="0"/>
                  </a:cubicBezTo>
                  <a:lnTo>
                    <a:pt x="2077148" y="0"/>
                  </a:lnTo>
                  <a:cubicBezTo>
                    <a:pt x="2276662" y="0"/>
                    <a:pt x="2438400" y="161738"/>
                    <a:pt x="2438400" y="361252"/>
                  </a:cubicBezTo>
                  <a:lnTo>
                    <a:pt x="2438400" y="1806214"/>
                  </a:lnTo>
                  <a:cubicBezTo>
                    <a:pt x="2438400" y="2005728"/>
                    <a:pt x="2276662" y="2167466"/>
                    <a:pt x="2077148" y="2167466"/>
                  </a:cubicBezTo>
                  <a:lnTo>
                    <a:pt x="361252" y="2167466"/>
                  </a:lnTo>
                  <a:cubicBezTo>
                    <a:pt x="161738" y="2167466"/>
                    <a:pt x="0" y="2005728"/>
                    <a:pt x="0" y="1806214"/>
                  </a:cubicBezTo>
                  <a:lnTo>
                    <a:pt x="0" y="3612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927" tIns="303927" rIns="303927" bIns="303927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231438" y="2453241"/>
              <a:ext cx="3018415" cy="1926155"/>
            </a:xfrm>
            <a:custGeom>
              <a:avLst/>
              <a:gdLst>
                <a:gd name="connsiteX0" fmla="*/ 0 w 2438400"/>
                <a:gd name="connsiteY0" fmla="*/ 361252 h 2167466"/>
                <a:gd name="connsiteX1" fmla="*/ 361252 w 2438400"/>
                <a:gd name="connsiteY1" fmla="*/ 0 h 2167466"/>
                <a:gd name="connsiteX2" fmla="*/ 2077148 w 2438400"/>
                <a:gd name="connsiteY2" fmla="*/ 0 h 2167466"/>
                <a:gd name="connsiteX3" fmla="*/ 2438400 w 2438400"/>
                <a:gd name="connsiteY3" fmla="*/ 361252 h 2167466"/>
                <a:gd name="connsiteX4" fmla="*/ 2438400 w 2438400"/>
                <a:gd name="connsiteY4" fmla="*/ 1806214 h 2167466"/>
                <a:gd name="connsiteX5" fmla="*/ 2077148 w 2438400"/>
                <a:gd name="connsiteY5" fmla="*/ 2167466 h 2167466"/>
                <a:gd name="connsiteX6" fmla="*/ 361252 w 2438400"/>
                <a:gd name="connsiteY6" fmla="*/ 2167466 h 2167466"/>
                <a:gd name="connsiteX7" fmla="*/ 0 w 2438400"/>
                <a:gd name="connsiteY7" fmla="*/ 1806214 h 2167466"/>
                <a:gd name="connsiteX8" fmla="*/ 0 w 2438400"/>
                <a:gd name="connsiteY8" fmla="*/ 361252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2167466">
                  <a:moveTo>
                    <a:pt x="0" y="361252"/>
                  </a:moveTo>
                  <a:cubicBezTo>
                    <a:pt x="0" y="161738"/>
                    <a:pt x="161738" y="0"/>
                    <a:pt x="361252" y="0"/>
                  </a:cubicBezTo>
                  <a:lnTo>
                    <a:pt x="2077148" y="0"/>
                  </a:lnTo>
                  <a:cubicBezTo>
                    <a:pt x="2276662" y="0"/>
                    <a:pt x="2438400" y="161738"/>
                    <a:pt x="2438400" y="361252"/>
                  </a:cubicBezTo>
                  <a:lnTo>
                    <a:pt x="2438400" y="1806214"/>
                  </a:lnTo>
                  <a:cubicBezTo>
                    <a:pt x="2438400" y="2005728"/>
                    <a:pt x="2276662" y="2167466"/>
                    <a:pt x="2077148" y="2167466"/>
                  </a:cubicBezTo>
                  <a:lnTo>
                    <a:pt x="361252" y="2167466"/>
                  </a:lnTo>
                  <a:cubicBezTo>
                    <a:pt x="161738" y="2167466"/>
                    <a:pt x="0" y="2005728"/>
                    <a:pt x="0" y="1806214"/>
                  </a:cubicBezTo>
                  <a:lnTo>
                    <a:pt x="0" y="3612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927" tIns="303927" rIns="303927" bIns="303927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7359158" y="2287463"/>
              <a:ext cx="2771053" cy="2167466"/>
            </a:xfrm>
            <a:custGeom>
              <a:avLst/>
              <a:gdLst>
                <a:gd name="connsiteX0" fmla="*/ 0 w 2438400"/>
                <a:gd name="connsiteY0" fmla="*/ 361252 h 2167466"/>
                <a:gd name="connsiteX1" fmla="*/ 361252 w 2438400"/>
                <a:gd name="connsiteY1" fmla="*/ 0 h 2167466"/>
                <a:gd name="connsiteX2" fmla="*/ 2077148 w 2438400"/>
                <a:gd name="connsiteY2" fmla="*/ 0 h 2167466"/>
                <a:gd name="connsiteX3" fmla="*/ 2438400 w 2438400"/>
                <a:gd name="connsiteY3" fmla="*/ 361252 h 2167466"/>
                <a:gd name="connsiteX4" fmla="*/ 2438400 w 2438400"/>
                <a:gd name="connsiteY4" fmla="*/ 1806214 h 2167466"/>
                <a:gd name="connsiteX5" fmla="*/ 2077148 w 2438400"/>
                <a:gd name="connsiteY5" fmla="*/ 2167466 h 2167466"/>
                <a:gd name="connsiteX6" fmla="*/ 361252 w 2438400"/>
                <a:gd name="connsiteY6" fmla="*/ 2167466 h 2167466"/>
                <a:gd name="connsiteX7" fmla="*/ 0 w 2438400"/>
                <a:gd name="connsiteY7" fmla="*/ 1806214 h 2167466"/>
                <a:gd name="connsiteX8" fmla="*/ 0 w 2438400"/>
                <a:gd name="connsiteY8" fmla="*/ 361252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2167466">
                  <a:moveTo>
                    <a:pt x="0" y="361252"/>
                  </a:moveTo>
                  <a:cubicBezTo>
                    <a:pt x="0" y="161738"/>
                    <a:pt x="161738" y="0"/>
                    <a:pt x="361252" y="0"/>
                  </a:cubicBezTo>
                  <a:lnTo>
                    <a:pt x="2077148" y="0"/>
                  </a:lnTo>
                  <a:cubicBezTo>
                    <a:pt x="2276662" y="0"/>
                    <a:pt x="2438400" y="161738"/>
                    <a:pt x="2438400" y="361252"/>
                  </a:cubicBezTo>
                  <a:lnTo>
                    <a:pt x="2438400" y="1806214"/>
                  </a:lnTo>
                  <a:cubicBezTo>
                    <a:pt x="2438400" y="2005728"/>
                    <a:pt x="2276662" y="2167466"/>
                    <a:pt x="2077148" y="2167466"/>
                  </a:cubicBezTo>
                  <a:lnTo>
                    <a:pt x="361252" y="2167466"/>
                  </a:lnTo>
                  <a:cubicBezTo>
                    <a:pt x="161738" y="2167466"/>
                    <a:pt x="0" y="2005728"/>
                    <a:pt x="0" y="1806214"/>
                  </a:cubicBezTo>
                  <a:lnTo>
                    <a:pt x="0" y="3612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927" tIns="303927" rIns="303927" bIns="303927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0" y="160867"/>
            <a:ext cx="12192000" cy="1800000"/>
            <a:chOff x="0" y="160867"/>
            <a:chExt cx="12192000" cy="1800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731918"/>
              <a:ext cx="12192000" cy="6757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9330266" y="160867"/>
              <a:ext cx="1800000" cy="180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38419" y="885118"/>
            <a:ext cx="449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Franklin Gothic Demi" panose="020B0703020102020204" pitchFamily="34" charset="0"/>
              </a:rPr>
              <a:t>Алгоритм </a:t>
            </a:r>
            <a:r>
              <a:rPr lang="ru-RU" smtClean="0">
                <a:latin typeface="Franklin Gothic Demi" panose="020B0703020102020204" pitchFamily="34" charset="0"/>
              </a:rPr>
              <a:t>для подключения ГИС </a:t>
            </a:r>
            <a:r>
              <a:rPr lang="ru-RU" dirty="0" smtClean="0">
                <a:latin typeface="Franklin Gothic Demi" panose="020B0703020102020204" pitchFamily="34" charset="0"/>
              </a:rPr>
              <a:t>«БД ОВЗ»</a:t>
            </a:r>
            <a:endParaRPr lang="ru-RU" dirty="0">
              <a:latin typeface="Franklin Gothic Demi" panose="020B07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t="16296" r="16790" b="16667"/>
          <a:stretch/>
        </p:blipFill>
        <p:spPr>
          <a:xfrm>
            <a:off x="9667233" y="521886"/>
            <a:ext cx="1126066" cy="10957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53402" y="4009291"/>
            <a:ext cx="39811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Franklin Gothic Book" panose="020B0503020102020204" pitchFamily="34" charset="0"/>
              </a:rPr>
              <a:t>Министерство цифрового развития и связи Новосибирской </a:t>
            </a:r>
            <a:r>
              <a:rPr lang="ru-RU" sz="1400" b="1" dirty="0" smtClean="0">
                <a:latin typeface="Franklin Gothic Book" panose="020B0503020102020204" pitchFamily="34" charset="0"/>
              </a:rPr>
              <a:t>области</a:t>
            </a:r>
          </a:p>
          <a:p>
            <a:r>
              <a:rPr lang="ru-RU" sz="1400" dirty="0" smtClean="0">
                <a:latin typeface="Franklin Gothic Book" panose="020B0503020102020204" pitchFamily="34" charset="0"/>
              </a:rPr>
              <a:t>Тел. 296-98-96</a:t>
            </a:r>
            <a:endParaRPr lang="ru-RU" sz="1400" dirty="0">
              <a:latin typeface="Franklin Gothic Book" panose="020B0503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1538" y="3917099"/>
            <a:ext cx="25978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latin typeface="Franklin Gothic Demi" panose="020B0703020102020204" pitchFamily="34" charset="0"/>
              </a:rPr>
              <a:t>http://</a:t>
            </a:r>
            <a:r>
              <a:rPr lang="ru-RU" sz="2200" dirty="0" smtClean="0">
                <a:latin typeface="Franklin Gothic Demi" panose="020B0703020102020204" pitchFamily="34" charset="0"/>
              </a:rPr>
              <a:t>bdovz.nso.ru</a:t>
            </a:r>
            <a:endParaRPr lang="ru-RU" sz="2200" dirty="0">
              <a:latin typeface="Franklin Gothic Demi" panose="020B0703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92948" y="3407992"/>
            <a:ext cx="3914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Franklin Gothic Book" panose="020B0503020102020204" pitchFamily="34" charset="0"/>
              </a:rPr>
              <a:t>Доступ к защищенному каналу связи</a:t>
            </a:r>
            <a:br>
              <a:rPr lang="ru-RU" sz="1400" b="1" dirty="0" smtClean="0">
                <a:latin typeface="Franklin Gothic Book" panose="020B0503020102020204" pitchFamily="34" charset="0"/>
              </a:rPr>
            </a:br>
            <a:r>
              <a:rPr lang="ru-RU" sz="1400" b="1" dirty="0" smtClean="0">
                <a:latin typeface="Franklin Gothic Book" panose="020B0503020102020204" pitchFamily="34" charset="0"/>
              </a:rPr>
              <a:t>установки и сопровождения работы сети №985  </a:t>
            </a:r>
            <a:endParaRPr lang="ru-RU" sz="1400" b="1" dirty="0">
              <a:latin typeface="Franklin Gothic Book" panose="020B0503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09451" y="3093558"/>
            <a:ext cx="364864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Franklin Gothic Book" panose="020B0503020102020204" pitchFamily="34" charset="0"/>
              </a:rPr>
              <a:t>Активация ГИС «БД ОВЗ»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Franklin Gothic Book" panose="020B0503020102020204" pitchFamily="34" charset="0"/>
              </a:rPr>
              <a:t>Приказ ОО о назначении ответственного оператора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Franklin Gothic Book" panose="020B0503020102020204" pitchFamily="34" charset="0"/>
              </a:rPr>
              <a:t>Обязательство о неразглашении 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Franklin Gothic Book" panose="020B0503020102020204" pitchFamily="34" charset="0"/>
              </a:rPr>
              <a:t>С просьбой выдать логин и пароль от личного кабинета </a:t>
            </a:r>
            <a:endParaRPr lang="ru-RU" sz="1300" dirty="0">
              <a:latin typeface="Franklin Gothic Book" panose="020B0503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40945" y="4450630"/>
            <a:ext cx="3817147" cy="46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050" b="1" dirty="0" smtClean="0">
                <a:latin typeface="Franklin Gothic Book" panose="020B0503020102020204" pitchFamily="34" charset="0"/>
              </a:rPr>
              <a:t>Телефон </a:t>
            </a:r>
            <a:r>
              <a:rPr lang="ru-RU" sz="1050" b="1" dirty="0">
                <a:latin typeface="Franklin Gothic Book" panose="020B0503020102020204" pitchFamily="34" charset="0"/>
              </a:rPr>
              <a:t>и адрес электронной </a:t>
            </a:r>
            <a:r>
              <a:rPr lang="ru-RU" sz="1050" b="1" dirty="0" smtClean="0">
                <a:latin typeface="Franklin Gothic Book" panose="020B0503020102020204" pitchFamily="34" charset="0"/>
              </a:rPr>
              <a:t>почты для работе в ГИС БД ОВЗ </a:t>
            </a:r>
          </a:p>
          <a:p>
            <a:pPr>
              <a:lnSpc>
                <a:spcPct val="115000"/>
              </a:lnSpc>
            </a:pPr>
            <a:r>
              <a:rPr lang="en-US" sz="1050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050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50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oipp_ocdk@edu54.ru</a:t>
            </a:r>
            <a:r>
              <a:rPr lang="ru-RU" sz="1050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solidFill>
                  <a:srgbClr val="333333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</a:t>
            </a:r>
            <a:r>
              <a:rPr lang="ru-RU" sz="1050" i="1" dirty="0">
                <a:solidFill>
                  <a:srgbClr val="333333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8(383) 276-05-12 </a:t>
            </a:r>
            <a:endParaRPr lang="ru-RU" sz="105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0947" y="6292865"/>
            <a:ext cx="3945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Franklin Gothic Book" panose="020B0503020102020204" pitchFamily="34" charset="0"/>
                <a:hlinkClick r:id="rId4"/>
              </a:rPr>
              <a:t>https://docs.google.com/forms/d/e/1FAIpQLSfKdli97sBiWQG3OL-LlcIAW1lQCTO7DccL8A0beU_-</a:t>
            </a:r>
            <a:r>
              <a:rPr lang="ru-RU" sz="1200" dirty="0" smtClean="0">
                <a:latin typeface="Franklin Gothic Book" panose="020B0503020102020204" pitchFamily="34" charset="0"/>
                <a:hlinkClick r:id="rId4"/>
              </a:rPr>
              <a:t>ODULIw/viewform</a:t>
            </a:r>
            <a:r>
              <a:rPr lang="ru-RU" sz="1200" dirty="0" smtClean="0">
                <a:latin typeface="Franklin Gothic Book" panose="020B0503020102020204" pitchFamily="34" charset="0"/>
              </a:rPr>
              <a:t> 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0" y="6214530"/>
            <a:ext cx="541057" cy="5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5" y="6153585"/>
            <a:ext cx="661889" cy="6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1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60867"/>
            <a:ext cx="12192000" cy="1800000"/>
            <a:chOff x="0" y="160867"/>
            <a:chExt cx="12192000" cy="1800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731918"/>
              <a:ext cx="12192000" cy="6757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9330266" y="160867"/>
              <a:ext cx="1800000" cy="180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726" y="567451"/>
              <a:ext cx="1547079" cy="1004666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6" y="1682060"/>
            <a:ext cx="3614122" cy="35430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8419" y="885118"/>
            <a:ext cx="4041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Franklin Gothic Demi" panose="020B0703020102020204" pitchFamily="34" charset="0"/>
              </a:rPr>
              <a:t>АКТУАЛЬНО, ОПЕРАТИВНО, ПОЛЕЗНО</a:t>
            </a:r>
            <a:endParaRPr lang="ru-RU" dirty="0">
              <a:latin typeface="Franklin Gothic Demi" panose="020B07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419" y="5225143"/>
            <a:ext cx="3271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Franklin Gothic Book" panose="020B0503020102020204" pitchFamily="34" charset="0"/>
              </a:rPr>
              <a:t>Просканируйте данный </a:t>
            </a:r>
            <a:r>
              <a:rPr lang="en-US" dirty="0" smtClean="0">
                <a:latin typeface="Franklin Gothic Book" panose="020B0503020102020204" pitchFamily="34" charset="0"/>
              </a:rPr>
              <a:t>QR-</a:t>
            </a:r>
            <a:r>
              <a:rPr lang="ru-RU" dirty="0" smtClean="0">
                <a:latin typeface="Franklin Gothic Book" panose="020B0503020102020204" pitchFamily="34" charset="0"/>
              </a:rPr>
              <a:t>код с помощью камеры </a:t>
            </a:r>
            <a:r>
              <a:rPr lang="en-US" dirty="0" smtClean="0">
                <a:latin typeface="Franklin Gothic Book" panose="020B0503020102020204" pitchFamily="34" charset="0"/>
              </a:rPr>
              <a:t>WhatsApp</a:t>
            </a:r>
            <a:r>
              <a:rPr lang="ru-RU" dirty="0" smtClean="0">
                <a:latin typeface="Franklin Gothic Book" panose="020B0503020102020204" pitchFamily="34" charset="0"/>
              </a:rPr>
              <a:t>, </a:t>
            </a:r>
            <a:r>
              <a:rPr lang="ru-RU" sz="1600" dirty="0" smtClean="0">
                <a:latin typeface="Franklin Gothic Book" panose="020B0503020102020204" pitchFamily="34" charset="0"/>
              </a:rPr>
              <a:t>чтобы</a:t>
            </a:r>
            <a:r>
              <a:rPr lang="ru-RU" dirty="0" smtClean="0">
                <a:latin typeface="Franklin Gothic Book" panose="020B0503020102020204" pitchFamily="34" charset="0"/>
              </a:rPr>
              <a:t> вступить в эту группу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2555" y="3600590"/>
            <a:ext cx="5657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Групповой чат в </a:t>
            </a:r>
            <a:r>
              <a:rPr lang="en-US" dirty="0">
                <a:latin typeface="Franklin Gothic Book" panose="020B0503020102020204" pitchFamily="34" charset="0"/>
              </a:rPr>
              <a:t>WhatsApp</a:t>
            </a:r>
            <a:endParaRPr lang="ru-RU" dirty="0">
              <a:latin typeface="Franklin Gothic Book" panose="020B0503020102020204" pitchFamily="34" charset="0"/>
            </a:endParaRPr>
          </a:p>
          <a:p>
            <a:r>
              <a:rPr lang="ru-RU" dirty="0" smtClean="0">
                <a:latin typeface="Franklin Gothic Book" panose="020B0503020102020204" pitchFamily="34" charset="0"/>
                <a:hlinkClick r:id="rId4"/>
              </a:rPr>
              <a:t>https://chat.whatsapp.com/EbvGC5hqqlTFH8vJpZAnTK</a:t>
            </a:r>
            <a:r>
              <a:rPr lang="ru-RU" dirty="0" smtClean="0">
                <a:latin typeface="Franklin Gothic Book" panose="020B0503020102020204" pitchFamily="34" charset="0"/>
              </a:rPr>
              <a:t> 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1741" y="2808535"/>
            <a:ext cx="4479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Book" panose="020B0503020102020204" pitchFamily="34" charset="0"/>
              </a:rPr>
              <a:t>Сайт ГБУ НСО «ОЦДК» раздел СПТ 2021/22</a:t>
            </a:r>
          </a:p>
          <a:p>
            <a:r>
              <a:rPr lang="ru-RU" dirty="0" smtClean="0">
                <a:latin typeface="Franklin Gothic Book" panose="020B0503020102020204" pitchFamily="34" charset="0"/>
              </a:rPr>
              <a:t> </a:t>
            </a:r>
            <a:r>
              <a:rPr lang="ru-RU" dirty="0">
                <a:latin typeface="Franklin Gothic Book" panose="020B0503020102020204" pitchFamily="34" charset="0"/>
                <a:hlinkClick r:id="rId5"/>
              </a:rPr>
              <a:t>http://concord.websib.ru/?</a:t>
            </a:r>
            <a:r>
              <a:rPr lang="ru-RU" dirty="0" smtClean="0">
                <a:latin typeface="Franklin Gothic Book" panose="020B0503020102020204" pitchFamily="34" charset="0"/>
                <a:hlinkClick r:id="rId5"/>
              </a:rPr>
              <a:t>page_id=32212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44067" y="2167977"/>
            <a:ext cx="6476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  <a:ea typeface="Times New Roman" panose="02020603050405020304" pitchFamily="18" charset="0"/>
              </a:rPr>
              <a:t>Информационное сопровождение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  <a:ea typeface="Times New Roman" panose="02020603050405020304" pitchFamily="18" charset="0"/>
              </a:rPr>
              <a:t>СПТ осуществляется: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2736" y="4449656"/>
            <a:ext cx="4070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Телефон оперативного сопровождения</a:t>
            </a:r>
          </a:p>
          <a:p>
            <a:r>
              <a:rPr lang="ru-RU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8-953-858-54-89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4" name="Рисунок 26"/>
          <p:cNvPicPr>
            <a:picLocks noChangeAspect="1"/>
          </p:cNvPicPr>
          <p:nvPr/>
        </p:nvPicPr>
        <p:blipFill>
          <a:blip r:embed="rId6" cstate="print"/>
          <a:srcRect l="18448" r="17783"/>
          <a:stretch/>
        </p:blipFill>
        <p:spPr bwMode="auto">
          <a:xfrm>
            <a:off x="5630152" y="4592821"/>
            <a:ext cx="229567" cy="36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41" y="3707608"/>
            <a:ext cx="360000" cy="36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88" y="2882522"/>
            <a:ext cx="360000" cy="36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6" b="14406"/>
          <a:stretch/>
        </p:blipFill>
        <p:spPr>
          <a:xfrm>
            <a:off x="5591057" y="5364917"/>
            <a:ext cx="360000" cy="2562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951057" y="5169892"/>
            <a:ext cx="3530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Электронная почта для вопросов </a:t>
            </a:r>
          </a:p>
          <a:p>
            <a:r>
              <a:rPr lang="ru-RU" dirty="0" smtClean="0">
                <a:latin typeface="Franklin Gothic Book" panose="020B0503020102020204" pitchFamily="34" charset="0"/>
                <a:hlinkClick r:id="rId10"/>
              </a:rPr>
              <a:t>sos.cdk54@gmail.com</a:t>
            </a:r>
            <a:r>
              <a:rPr lang="ru-RU" dirty="0" smtClean="0">
                <a:latin typeface="Franklin Gothic Book" panose="020B0503020102020204" pitchFamily="34" charset="0"/>
              </a:rPr>
              <a:t> </a:t>
            </a:r>
            <a:endParaRPr lang="ru-RU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02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60867"/>
            <a:ext cx="12192000" cy="1800000"/>
            <a:chOff x="0" y="160867"/>
            <a:chExt cx="12192000" cy="180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731918"/>
              <a:ext cx="12192000" cy="6757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9330266" y="160867"/>
              <a:ext cx="1800000" cy="180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726" y="567451"/>
              <a:ext cx="1547079" cy="1004666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676118" y="885118"/>
            <a:ext cx="5419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Franklin Gothic Heavy" panose="020B0903020102020204" pitchFamily="34" charset="0"/>
              </a:rPr>
              <a:t>БЕЗОПАСНО, НАДЕЖНО И КОНФИДЕНЦИАЛЬНО </a:t>
            </a:r>
            <a:endParaRPr lang="ru-RU" dirty="0">
              <a:latin typeface="Franklin Gothic Heavy" panose="020B0903020102020204" pitchFamily="34" charset="0"/>
            </a:endParaRPr>
          </a:p>
        </p:txBody>
      </p:sp>
      <p:sp>
        <p:nvSpPr>
          <p:cNvPr id="11" name="Shape 10"/>
          <p:cNvSpPr/>
          <p:nvPr/>
        </p:nvSpPr>
        <p:spPr>
          <a:xfrm>
            <a:off x="2172898" y="1852396"/>
            <a:ext cx="6406908" cy="3899833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3003398" y="4584324"/>
            <a:ext cx="158651" cy="16223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Овал 13"/>
          <p:cNvSpPr/>
          <p:nvPr/>
        </p:nvSpPr>
        <p:spPr>
          <a:xfrm>
            <a:off x="4091669" y="3751477"/>
            <a:ext cx="286791" cy="2932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Овал 15"/>
          <p:cNvSpPr/>
          <p:nvPr/>
        </p:nvSpPr>
        <p:spPr>
          <a:xfrm>
            <a:off x="5286525" y="3111520"/>
            <a:ext cx="396626" cy="40558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Овал 18"/>
          <p:cNvSpPr/>
          <p:nvPr/>
        </p:nvSpPr>
        <p:spPr>
          <a:xfrm>
            <a:off x="0" y="5712181"/>
            <a:ext cx="4639733" cy="13073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Franklin Gothic Book" panose="020B0503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69821" y="5916342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Franklin Gothic Book" panose="020B0503020102020204" pitchFamily="34" charset="0"/>
              </a:rPr>
              <a:t>ГИС «БД ОВЗ»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2723" y="4870960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Franklin Gothic Book" panose="020B0503020102020204" pitchFamily="34" charset="0"/>
              </a:rPr>
              <a:t>СПТ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91669" y="4141092"/>
            <a:ext cx="193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Franklin Gothic Book" panose="020B0503020102020204" pitchFamily="34" charset="0"/>
              </a:rPr>
              <a:t>Добавить данные об участниках тестирования 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0890" y="3589905"/>
            <a:ext cx="100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Franklin Gothic Book" panose="020B0503020102020204" pitchFamily="34" charset="0"/>
              </a:rPr>
              <a:t>Логины</a:t>
            </a:r>
          </a:p>
          <a:p>
            <a:r>
              <a:rPr lang="ru-RU" sz="1600" dirty="0" smtClean="0">
                <a:latin typeface="Franklin Gothic Book" panose="020B0503020102020204" pitchFamily="34" charset="0"/>
              </a:rPr>
              <a:t>и пароли 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671382" y="2679483"/>
            <a:ext cx="540000" cy="54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TextBox 25"/>
          <p:cNvSpPr txBox="1"/>
          <p:nvPr/>
        </p:nvSpPr>
        <p:spPr>
          <a:xfrm>
            <a:off x="6905457" y="3224715"/>
            <a:ext cx="1806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Franklin Gothic Book" panose="020B0503020102020204" pitchFamily="34" charset="0"/>
              </a:rPr>
              <a:t>Получить логины</a:t>
            </a:r>
          </a:p>
          <a:p>
            <a:r>
              <a:rPr lang="ru-RU" sz="1600" dirty="0" smtClean="0">
                <a:latin typeface="Franklin Gothic Book" panose="020B0503020102020204" pitchFamily="34" charset="0"/>
              </a:rPr>
              <a:t>Мониторинг </a:t>
            </a:r>
            <a:r>
              <a:rPr lang="ru-RU" sz="1300" dirty="0" smtClean="0">
                <a:latin typeface="Franklin Gothic Book" panose="020B0503020102020204" pitchFamily="34" charset="0"/>
              </a:rPr>
              <a:t>прохождения теста  </a:t>
            </a:r>
            <a:endParaRPr lang="ru-RU" sz="1300" dirty="0">
              <a:latin typeface="Franklin Gothic Book" panose="020B0503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4627" y="6143660"/>
            <a:ext cx="216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bdovz.nso.ru/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9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420"/>
          <a:stretch/>
        </p:blipFill>
        <p:spPr>
          <a:xfrm>
            <a:off x="0" y="0"/>
            <a:ext cx="12192000" cy="6417733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3875107" y="1471912"/>
            <a:ext cx="3600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81953" y="1277806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Логин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3645" y="1617190"/>
            <a:ext cx="90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Пароль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 flipH="1">
            <a:off x="2880496" y="1360959"/>
            <a:ext cx="273489" cy="625563"/>
          </a:xfrm>
          <a:prstGeom prst="rightBrace">
            <a:avLst>
              <a:gd name="adj1" fmla="val 23246"/>
              <a:gd name="adj2" fmla="val 49207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49952" y="1212075"/>
            <a:ext cx="1948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У ответственного оператора ОО, </a:t>
            </a:r>
            <a:r>
              <a:rPr lang="ru-RU" dirty="0" smtClean="0">
                <a:latin typeface="Franklin Gothic Book" panose="020B0503020102020204" pitchFamily="34" charset="0"/>
              </a:rPr>
              <a:t>за </a:t>
            </a:r>
            <a:r>
              <a:rPr lang="ru-RU" dirty="0">
                <a:latin typeface="Franklin Gothic Book" panose="020B0503020102020204" pitchFamily="34" charset="0"/>
              </a:rPr>
              <a:t>ведение БД ОВЗ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888362" y="1819045"/>
            <a:ext cx="3600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959" y="832360"/>
            <a:ext cx="5725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!</a:t>
            </a:r>
            <a:endParaRPr lang="ru-RU" sz="96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9271000" y="1471912"/>
            <a:ext cx="2785534" cy="1393855"/>
            <a:chOff x="9287934" y="592667"/>
            <a:chExt cx="2785534" cy="1393855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9287934" y="592667"/>
              <a:ext cx="2785534" cy="1393855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287934" y="614567"/>
              <a:ext cx="27855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Franklin Gothic Book" panose="020B0503020102020204" pitchFamily="34" charset="0"/>
                </a:rPr>
                <a:t>1. Войти в </a:t>
              </a:r>
              <a:r>
                <a:rPr lang="ru-RU" sz="1600" dirty="0" smtClean="0">
                  <a:latin typeface="Franklin Gothic Book" panose="020B0503020102020204" pitchFamily="34" charset="0"/>
                </a:rPr>
                <a:t>ГИС «БД ОВЗ»</a:t>
              </a:r>
            </a:p>
            <a:p>
              <a:pPr algn="ctr"/>
              <a:r>
                <a:rPr lang="ru-RU" sz="1600" dirty="0">
                  <a:latin typeface="Franklin Gothic Book" panose="020B0503020102020204" pitchFamily="34" charset="0"/>
                  <a:hlinkClick r:id="rId3"/>
                </a:rPr>
                <a:t>http://bdovz.nso.ru/</a:t>
              </a:r>
              <a:endParaRPr lang="ru-RU" sz="1600" dirty="0">
                <a:latin typeface="Franklin Gothic Book" panose="020B0503020102020204" pitchFamily="34" charset="0"/>
              </a:endParaRPr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Franklin Gothic Book" panose="020B0503020102020204" pitchFamily="34" charset="0"/>
                </a:rPr>
                <a:t>(</a:t>
              </a:r>
              <a:r>
                <a:rPr lang="ru-RU" sz="1600" dirty="0">
                  <a:solidFill>
                    <a:srgbClr val="FF0000"/>
                  </a:solidFill>
                  <a:latin typeface="Franklin Gothic Book" panose="020B0503020102020204" pitchFamily="34" charset="0"/>
                </a:rPr>
                <a:t>вход только через защищённый канал связи)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9245600" y="832360"/>
            <a:ext cx="2794000" cy="528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Алгоритм технического сопровождения СПТ</a:t>
            </a:r>
            <a:endParaRPr lang="ru-RU" sz="1600" dirty="0">
              <a:solidFill>
                <a:schemeClr val="tx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7"/>
          <a:stretch>
            <a:fillRect/>
          </a:stretch>
        </p:blipFill>
        <p:spPr bwMode="auto">
          <a:xfrm>
            <a:off x="0" y="1"/>
            <a:ext cx="121920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0" y="3522663"/>
            <a:ext cx="1227138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1976" b="5924"/>
          <a:stretch/>
        </p:blipFill>
        <p:spPr>
          <a:xfrm>
            <a:off x="8467" y="711196"/>
            <a:ext cx="12192000" cy="563033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9262533" y="1564161"/>
            <a:ext cx="2785534" cy="1896533"/>
            <a:chOff x="9287934" y="592667"/>
            <a:chExt cx="2785534" cy="1896533"/>
          </a:xfrm>
        </p:grpSpPr>
        <p:sp>
          <p:nvSpPr>
            <p:cNvPr id="8" name="Загнутый угол 7"/>
            <p:cNvSpPr/>
            <p:nvPr/>
          </p:nvSpPr>
          <p:spPr>
            <a:xfrm>
              <a:off x="9287934" y="592667"/>
              <a:ext cx="2785534" cy="1896533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9287934" y="614567"/>
              <a:ext cx="2785534" cy="1446550"/>
              <a:chOff x="9287934" y="614567"/>
              <a:chExt cx="2785534" cy="144655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9287934" y="614567"/>
                <a:ext cx="278553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bg1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1. Войти в </a:t>
                </a:r>
                <a:r>
                  <a:rPr lang="ru-RU" sz="1600" dirty="0" smtClean="0">
                    <a:solidFill>
                      <a:schemeClr val="bg1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ГИС «БД ОВЗ»</a:t>
                </a:r>
              </a:p>
              <a:p>
                <a:pPr algn="ctr"/>
                <a:r>
                  <a:rPr lang="ru-RU" sz="1600" dirty="0">
                    <a:solidFill>
                      <a:schemeClr val="bg1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http://bdovz.nso.ru/</a:t>
                </a:r>
              </a:p>
              <a:p>
                <a:pPr algn="ctr"/>
                <a:r>
                  <a:rPr lang="en-US" sz="1600" dirty="0" smtClean="0">
                    <a:solidFill>
                      <a:schemeClr val="bg1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(</a:t>
                </a:r>
                <a:r>
                  <a:rPr lang="ru-RU" sz="1600" dirty="0">
                    <a:solidFill>
                      <a:schemeClr val="bg1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вход только через защищённый канал связи)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287934" y="1691785"/>
                <a:ext cx="2717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Franklin Gothic Book" panose="020B0503020102020204" pitchFamily="34" charset="0"/>
                  </a:rPr>
                  <a:t>2. Войти во вкладку «СПТ»</a:t>
                </a:r>
                <a:endParaRPr lang="ru-RU" sz="1400" dirty="0">
                  <a:solidFill>
                    <a:srgbClr val="FF0000"/>
                  </a:solidFill>
                  <a:latin typeface="Franklin Gothic Book" panose="020B0503020102020204" pitchFamily="34" charset="0"/>
                </a:endParaRPr>
              </a:p>
            </p:txBody>
          </p:sp>
        </p:grpSp>
      </p:grpSp>
      <p:sp>
        <p:nvSpPr>
          <p:cNvPr id="4" name="Овал 3"/>
          <p:cNvSpPr/>
          <p:nvPr/>
        </p:nvSpPr>
        <p:spPr>
          <a:xfrm>
            <a:off x="8467" y="5647264"/>
            <a:ext cx="1735667" cy="3894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45600" y="950894"/>
            <a:ext cx="2794000" cy="528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Алгоритм технического сопровождения СПТ</a:t>
            </a:r>
            <a:endParaRPr lang="ru-RU" sz="1600" dirty="0">
              <a:solidFill>
                <a:schemeClr val="tx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5"/>
            <a:ext cx="12192000" cy="645566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100263" y="787400"/>
            <a:ext cx="889000" cy="322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1800" kern="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245600" y="2574439"/>
            <a:ext cx="2785534" cy="1693333"/>
            <a:chOff x="9292696" y="508000"/>
            <a:chExt cx="2785534" cy="1693333"/>
          </a:xfrm>
        </p:grpSpPr>
        <p:sp>
          <p:nvSpPr>
            <p:cNvPr id="7" name="Загнутый угол 6"/>
            <p:cNvSpPr/>
            <p:nvPr/>
          </p:nvSpPr>
          <p:spPr>
            <a:xfrm>
              <a:off x="9292696" y="508000"/>
              <a:ext cx="2785534" cy="1693333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92696" y="529900"/>
              <a:ext cx="27855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1. Войти в </a:t>
              </a:r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ГИС «БД ОВЗ»</a:t>
              </a:r>
            </a:p>
            <a:p>
              <a:pPr algn="ctr"/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http://bdovz.nso.ru/</a:t>
              </a:r>
            </a:p>
            <a:p>
              <a:pPr algn="ctr"/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(</a:t>
              </a: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вход только через защищённый канал связи)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43757" y="1118274"/>
              <a:ext cx="1917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2. Войти во вкладку «СПТ»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9364133" y="1417638"/>
              <a:ext cx="27140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kern="0" dirty="0">
                  <a:latin typeface="Franklin Gothic Book" panose="020B0503020102020204" pitchFamily="34" charset="0"/>
                </a:rPr>
                <a:t>3. Ввод общей информации</a:t>
              </a: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7882468" y="1436136"/>
            <a:ext cx="4089399" cy="287866"/>
          </a:xfrm>
          <a:prstGeom prst="roundRect">
            <a:avLst/>
          </a:prstGeom>
          <a:solidFill>
            <a:srgbClr val="A1E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Добавить данные об участниках тестирования 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45600" y="1907331"/>
            <a:ext cx="2794000" cy="528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Алгоритм технического сопровождения СПТ 2021</a:t>
            </a:r>
            <a:endParaRPr lang="ru-RU" sz="1600" dirty="0">
              <a:solidFill>
                <a:schemeClr val="tx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5" name="Shape 14"/>
          <p:cNvSpPr/>
          <p:nvPr/>
        </p:nvSpPr>
        <p:spPr>
          <a:xfrm rot="5400000" flipV="1">
            <a:off x="6995818" y="1510723"/>
            <a:ext cx="1111864" cy="1059369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00000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7" name="Группа 56"/>
          <p:cNvGrpSpPr/>
          <p:nvPr/>
        </p:nvGrpSpPr>
        <p:grpSpPr>
          <a:xfrm>
            <a:off x="1312334" y="2654138"/>
            <a:ext cx="7661274" cy="3975834"/>
            <a:chOff x="1312334" y="2654138"/>
            <a:chExt cx="7661274" cy="397583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12334" y="2654138"/>
              <a:ext cx="7661274" cy="397583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9814" y="2698852"/>
              <a:ext cx="3815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Внесение данных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об участниках тестирования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1875810" y="2985547"/>
              <a:ext cx="4234932" cy="553683"/>
              <a:chOff x="1875810" y="2985547"/>
              <a:chExt cx="4234932" cy="553683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117995" y="2985547"/>
                <a:ext cx="40267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ОО</a:t>
                </a:r>
                <a:endParaRPr lang="ru-R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875810" y="3257721"/>
                <a:ext cx="61587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Район</a:t>
                </a:r>
                <a:endParaRPr lang="ru-R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2546276" y="3323230"/>
                <a:ext cx="3564466" cy="216000"/>
                <a:chOff x="2558845" y="3255224"/>
                <a:chExt cx="3564466" cy="239535"/>
              </a:xfrm>
            </p:grpSpPr>
            <p:sp>
              <p:nvSpPr>
                <p:cNvPr id="24" name="Скругленный прямоугольник 23"/>
                <p:cNvSpPr/>
                <p:nvPr/>
              </p:nvSpPr>
              <p:spPr>
                <a:xfrm>
                  <a:off x="2558845" y="3255224"/>
                  <a:ext cx="3564466" cy="23953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Половина рамки 29"/>
                <p:cNvSpPr/>
                <p:nvPr/>
              </p:nvSpPr>
              <p:spPr>
                <a:xfrm rot="13488311">
                  <a:off x="5851483" y="3286192"/>
                  <a:ext cx="134583" cy="120418"/>
                </a:xfrm>
                <a:prstGeom prst="halfFrame">
                  <a:avLst>
                    <a:gd name="adj1" fmla="val 5555"/>
                    <a:gd name="adj2" fmla="val 3704"/>
                  </a:avLst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" name="Группа 32"/>
              <p:cNvGrpSpPr/>
              <p:nvPr/>
            </p:nvGrpSpPr>
            <p:grpSpPr>
              <a:xfrm>
                <a:off x="2534019" y="3033254"/>
                <a:ext cx="3564466" cy="216000"/>
                <a:chOff x="2558845" y="3255224"/>
                <a:chExt cx="3564466" cy="239535"/>
              </a:xfrm>
            </p:grpSpPr>
            <p:sp>
              <p:nvSpPr>
                <p:cNvPr id="34" name="Скругленный прямоугольник 33"/>
                <p:cNvSpPr/>
                <p:nvPr/>
              </p:nvSpPr>
              <p:spPr>
                <a:xfrm>
                  <a:off x="2558845" y="3255224"/>
                  <a:ext cx="3564466" cy="23953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Половина рамки 34"/>
                <p:cNvSpPr/>
                <p:nvPr/>
              </p:nvSpPr>
              <p:spPr>
                <a:xfrm rot="13488311">
                  <a:off x="5851483" y="3286192"/>
                  <a:ext cx="134583" cy="120418"/>
                </a:xfrm>
                <a:prstGeom prst="halfFrame">
                  <a:avLst>
                    <a:gd name="adj1" fmla="val 5555"/>
                    <a:gd name="adj2" fmla="val 3704"/>
                  </a:avLst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6" name="Группа 35"/>
            <p:cNvGrpSpPr/>
            <p:nvPr/>
          </p:nvGrpSpPr>
          <p:grpSpPr>
            <a:xfrm>
              <a:off x="2785917" y="3548231"/>
              <a:ext cx="5722508" cy="826658"/>
              <a:chOff x="2785917" y="3548231"/>
              <a:chExt cx="5722508" cy="82665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786172" y="3548231"/>
                <a:ext cx="19896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Всего детей в 7-9 классах</a:t>
                </a:r>
                <a:endParaRPr lang="ru-R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785917" y="3830106"/>
                <a:ext cx="207620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Из них получено согласий </a:t>
                </a:r>
                <a:endParaRPr lang="ru-R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016696" y="4113279"/>
                <a:ext cx="79380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Отказов </a:t>
                </a:r>
                <a:endParaRPr lang="ru-R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4741034" y="3574048"/>
                <a:ext cx="3749982" cy="21600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4754090" y="3848369"/>
                <a:ext cx="3749982" cy="21600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4758443" y="4140110"/>
                <a:ext cx="3749982" cy="21600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686012" y="4432147"/>
              <a:ext cx="5852888" cy="826658"/>
              <a:chOff x="2655537" y="3548231"/>
              <a:chExt cx="5852888" cy="826658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655537" y="3548231"/>
                <a:ext cx="214674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Всего детей в 10-11 классах</a:t>
                </a:r>
                <a:endParaRPr lang="ru-R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785917" y="3830106"/>
                <a:ext cx="207620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Из них получено согласий </a:t>
                </a:r>
                <a:endParaRPr lang="ru-R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016696" y="4113279"/>
                <a:ext cx="79380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Отказов </a:t>
                </a:r>
                <a:endParaRPr lang="ru-R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4741034" y="3574048"/>
                <a:ext cx="3749982" cy="21600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4754090" y="3848369"/>
                <a:ext cx="3749982" cy="21600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4758443" y="4140110"/>
                <a:ext cx="3749982" cy="21600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2859937" y="5337540"/>
              <a:ext cx="5722508" cy="800841"/>
              <a:chOff x="2785917" y="3574048"/>
              <a:chExt cx="5722508" cy="800841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3439006" y="3574703"/>
                <a:ext cx="135005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Всего студентов</a:t>
                </a:r>
                <a:endParaRPr lang="ru-R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85917" y="3830106"/>
                <a:ext cx="207620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Из них получено согласий </a:t>
                </a:r>
                <a:endParaRPr lang="ru-R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016696" y="4113279"/>
                <a:ext cx="79380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Отказов </a:t>
                </a:r>
                <a:endParaRPr lang="ru-R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4741034" y="3574048"/>
                <a:ext cx="3749982" cy="21600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4754090" y="3848369"/>
                <a:ext cx="3749982" cy="21600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4758443" y="4140110"/>
                <a:ext cx="3749982" cy="21600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5" name="Скругленный прямоугольник 54"/>
            <p:cNvSpPr/>
            <p:nvPr/>
          </p:nvSpPr>
          <p:spPr>
            <a:xfrm>
              <a:off x="2046016" y="6203856"/>
              <a:ext cx="1141321" cy="287866"/>
            </a:xfrm>
            <a:prstGeom prst="roundRect">
              <a:avLst/>
            </a:prstGeom>
            <a:solidFill>
              <a:srgbClr val="A1E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Сохранить 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5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858711" y="211666"/>
            <a:ext cx="4292822" cy="6426200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solidFill>
                  <a:schemeClr val="bg2"/>
                </a:solidFill>
                <a:latin typeface="Book Antiqua" panose="02040602050305030304" pitchFamily="18" charset="0"/>
              </a:rPr>
              <a:t>!?</a:t>
            </a:r>
          </a:p>
        </p:txBody>
      </p:sp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295322" y="1006867"/>
            <a:ext cx="3935449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0858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858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85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85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85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85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85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85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858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  <a:ea typeface="Times-Roman"/>
                <a:cs typeface="Times New Roman" panose="02020603050405020304" pitchFamily="18" charset="0"/>
              </a:rPr>
              <a:t>Вопросы для обсуждения:</a:t>
            </a:r>
            <a:endParaRPr lang="ru-RU" altLang="ru-RU" sz="2200" dirty="0">
              <a:solidFill>
                <a:schemeClr val="tx2">
                  <a:lumMod val="50000"/>
                </a:schemeClr>
              </a:solidFill>
              <a:latin typeface="Franklin Gothic Heavy" panose="020B09030201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7521" y="1684054"/>
            <a:ext cx="1087447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inherit"/>
              </a:rPr>
              <a:t>Краткие итоги СПТ за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inherit"/>
              </a:rPr>
              <a:t>2021/22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inherit"/>
              </a:rPr>
              <a:t>учебный год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inherit"/>
              </a:rPr>
              <a:t>.</a:t>
            </a:r>
          </a:p>
          <a:p>
            <a:pPr algn="just" fontAlgn="base">
              <a:buFont typeface="+mj-lt"/>
              <a:buAutoNum type="arabicPeriod"/>
            </a:pPr>
            <a:endParaRPr lang="ru-RU" sz="1000" dirty="0">
              <a:solidFill>
                <a:schemeClr val="tx2">
                  <a:lumMod val="50000"/>
                </a:schemeClr>
              </a:solidFill>
              <a:latin typeface="inherit"/>
            </a:endParaRPr>
          </a:p>
          <a:p>
            <a:pPr algn="just" fontAlgn="base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inherit"/>
              </a:rPr>
              <a:t>Особенности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inherit"/>
              </a:rPr>
              <a:t>организации СПТ обучающихся 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inherit"/>
              </a:rPr>
              <a:t>2022/23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inherit"/>
              </a:rPr>
              <a:t>учебном году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inherit"/>
              </a:rPr>
              <a:t>.</a:t>
            </a:r>
          </a:p>
          <a:p>
            <a:pPr algn="just" fontAlgn="base">
              <a:buFont typeface="+mj-lt"/>
              <a:buAutoNum type="arabicPeriod"/>
            </a:pPr>
            <a:endParaRPr lang="ru-RU" dirty="0">
              <a:solidFill>
                <a:schemeClr val="tx2">
                  <a:lumMod val="50000"/>
                </a:schemeClr>
              </a:solidFill>
              <a:latin typeface="inherit"/>
            </a:endParaRPr>
          </a:p>
          <a:p>
            <a:pPr algn="just" fontAlgn="base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inherit"/>
              </a:rPr>
              <a:t>Вопросы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inherit"/>
              </a:rPr>
              <a:t>организации технического сопровождения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inherit"/>
              </a:rPr>
              <a:t>СПТ обучающихся.</a:t>
            </a:r>
          </a:p>
          <a:p>
            <a:pPr algn="just" fontAlgn="base">
              <a:buFont typeface="+mj-lt"/>
              <a:buAutoNum type="arabicPeriod"/>
            </a:pPr>
            <a:endParaRPr lang="ru-RU" sz="1000" dirty="0" smtClean="0">
              <a:solidFill>
                <a:schemeClr val="tx2">
                  <a:lumMod val="50000"/>
                </a:schemeClr>
              </a:solidFill>
              <a:latin typeface="inherit"/>
            </a:endParaRPr>
          </a:p>
          <a:p>
            <a:pPr algn="just" fontAlgn="base">
              <a:buFont typeface="+mj-lt"/>
              <a:buAutoNum type="arabicPeriod"/>
            </a:pPr>
            <a:r>
              <a:rPr lang="ru-RU" b="0" i="0" dirty="0">
                <a:solidFill>
                  <a:schemeClr val="tx2">
                    <a:lumMod val="50000"/>
                  </a:schemeClr>
                </a:solidFill>
                <a:effectLst/>
                <a:latin typeface="inherit"/>
              </a:rPr>
              <a:t> </a:t>
            </a:r>
            <a:r>
              <a:rPr lang="ru-RU" b="0" i="0" dirty="0" smtClean="0">
                <a:solidFill>
                  <a:schemeClr val="tx2">
                    <a:lumMod val="50000"/>
                  </a:schemeClr>
                </a:solidFill>
                <a:effectLst/>
                <a:latin typeface="inherit"/>
              </a:rPr>
              <a:t>Вопросы / ответы</a:t>
            </a:r>
            <a:endParaRPr lang="ru-RU" b="0" i="0" dirty="0">
              <a:solidFill>
                <a:schemeClr val="tx2">
                  <a:lumMod val="50000"/>
                </a:schemeClr>
              </a:solidFill>
              <a:effectLst/>
              <a:latin typeface="inheri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974" y="5820833"/>
            <a:ext cx="817033" cy="81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347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808663" y="762000"/>
            <a:ext cx="846137" cy="347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9244874" y="2403730"/>
            <a:ext cx="2785534" cy="2272294"/>
            <a:chOff x="9287934" y="592668"/>
            <a:chExt cx="2785534" cy="2481593"/>
          </a:xfrm>
        </p:grpSpPr>
        <p:sp>
          <p:nvSpPr>
            <p:cNvPr id="6" name="Загнутый угол 5"/>
            <p:cNvSpPr/>
            <p:nvPr/>
          </p:nvSpPr>
          <p:spPr>
            <a:xfrm>
              <a:off x="9287934" y="592668"/>
              <a:ext cx="2785534" cy="2481593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87934" y="614567"/>
              <a:ext cx="278553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1. Войти в </a:t>
              </a: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ГИС «БД ОВЗ»</a:t>
              </a:r>
            </a:p>
            <a:p>
              <a:pPr algn="ctr"/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http://bdovz.nso.ru/</a:t>
              </a:r>
            </a:p>
            <a:p>
              <a:pPr algn="ctr"/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(</a:t>
              </a: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вход только через защищённый канал связи</a:t>
              </a:r>
              <a:r>
                <a:rPr lang="ru-RU" sz="1000" dirty="0" smtClean="0">
                  <a:solidFill>
                    <a:schemeClr val="bg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)</a:t>
              </a:r>
            </a:p>
            <a:p>
              <a:pPr algn="ctr"/>
              <a:endParaRPr lang="ru-RU" sz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endParaRPr>
            </a:p>
            <a:p>
              <a:pPr algn="ctr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2. Войти во вкладку «СПТ</a:t>
              </a: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»</a:t>
              </a:r>
            </a:p>
            <a:p>
              <a:pPr algn="ctr"/>
              <a:endParaRPr lang="ru-RU" sz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endParaRPr>
            </a:p>
            <a:p>
              <a:pPr algn="ctr"/>
              <a:r>
                <a:rPr lang="ru-RU" sz="1200" kern="0" dirty="0">
                  <a:solidFill>
                    <a:schemeClr val="bg1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3. Ввод общей информации</a:t>
              </a:r>
            </a:p>
            <a:p>
              <a:pPr algn="ctr"/>
              <a:endParaRPr lang="ru-RU" sz="16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endParaRPr>
            </a:p>
            <a:p>
              <a:pPr algn="ctr"/>
              <a:endParaRPr lang="ru-RU" sz="16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9219474" y="1764177"/>
            <a:ext cx="2794000" cy="528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Алгоритм технического сопровождения СПТ</a:t>
            </a:r>
            <a:endParaRPr lang="ru-RU" sz="1600" dirty="0">
              <a:solidFill>
                <a:schemeClr val="tx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206446" y="1420835"/>
            <a:ext cx="1807028" cy="287866"/>
          </a:xfrm>
          <a:prstGeom prst="roundRect">
            <a:avLst/>
          </a:prstGeom>
          <a:solidFill>
            <a:srgbClr val="A1E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Получить логины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hape 47"/>
          <p:cNvSpPr/>
          <p:nvPr/>
        </p:nvSpPr>
        <p:spPr>
          <a:xfrm rot="5400000" flipV="1">
            <a:off x="8495678" y="962088"/>
            <a:ext cx="1192143" cy="2229393"/>
          </a:xfrm>
          <a:prstGeom prst="swooshArrow">
            <a:avLst>
              <a:gd name="adj1" fmla="val 14307"/>
              <a:gd name="adj2" fmla="val 37794"/>
            </a:avLst>
          </a:prstGeom>
          <a:solidFill>
            <a:srgbClr val="C00000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Скругленный прямоугольник 49"/>
          <p:cNvSpPr/>
          <p:nvPr/>
        </p:nvSpPr>
        <p:spPr>
          <a:xfrm>
            <a:off x="1422083" y="2806435"/>
            <a:ext cx="7661274" cy="264513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80986" y="2806435"/>
            <a:ext cx="2274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Получить логины и пароли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980986" y="3508677"/>
            <a:ext cx="5702668" cy="261610"/>
            <a:chOff x="829128" y="3002965"/>
            <a:chExt cx="5702668" cy="261610"/>
          </a:xfrm>
        </p:grpSpPr>
        <p:sp>
          <p:nvSpPr>
            <p:cNvPr id="36" name="TextBox 35"/>
            <p:cNvSpPr txBox="1"/>
            <p:nvPr/>
          </p:nvSpPr>
          <p:spPr>
            <a:xfrm>
              <a:off x="829128" y="3002965"/>
              <a:ext cx="17764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Возрастная категория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2767093" y="3041197"/>
              <a:ext cx="3764703" cy="216000"/>
              <a:chOff x="2791919" y="3264032"/>
              <a:chExt cx="3764703" cy="239535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2791919" y="3264032"/>
                <a:ext cx="3764703" cy="23953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оловина рамки 40"/>
              <p:cNvSpPr/>
              <p:nvPr/>
            </p:nvSpPr>
            <p:spPr>
              <a:xfrm rot="13488311">
                <a:off x="6234658" y="3286192"/>
                <a:ext cx="134583" cy="120418"/>
              </a:xfrm>
              <a:prstGeom prst="halfFrame">
                <a:avLst>
                  <a:gd name="adj1" fmla="val 5555"/>
                  <a:gd name="adj2" fmla="val 3704"/>
                </a:avLst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1743770" y="3813378"/>
            <a:ext cx="5939884" cy="883386"/>
            <a:chOff x="1676430" y="2773853"/>
            <a:chExt cx="5939884" cy="883386"/>
          </a:xfrm>
        </p:grpSpPr>
        <p:sp>
          <p:nvSpPr>
            <p:cNvPr id="30" name="TextBox 29"/>
            <p:cNvSpPr txBox="1"/>
            <p:nvPr/>
          </p:nvSpPr>
          <p:spPr>
            <a:xfrm>
              <a:off x="1913646" y="2773853"/>
              <a:ext cx="227440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Требуемое количество</a:t>
              </a:r>
            </a:p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(не может превышать количество тех, кто дал согласие!)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76430" y="3395629"/>
              <a:ext cx="22252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том числе для детей сирот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3866332" y="2790173"/>
              <a:ext cx="3749982" cy="21600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901719" y="3420498"/>
              <a:ext cx="3714595" cy="21600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2156898" y="4868120"/>
            <a:ext cx="1141321" cy="287866"/>
          </a:xfrm>
          <a:prstGeom prst="roundRect">
            <a:avLst/>
          </a:prstGeom>
          <a:solidFill>
            <a:srgbClr val="A1E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 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2112" y="3104689"/>
            <a:ext cx="702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запросили лишние логины, то удалить их можно будет только через запрос региональному оператору. Обратите внимание, что наличие лишних логинов влияет на статистику вашей ОО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321102" y="3688265"/>
            <a:ext cx="27862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 smtClean="0">
                <a:latin typeface="Franklin Gothic Book" panose="020B0503020102020204" pitchFamily="34" charset="0"/>
              </a:rPr>
              <a:t>4. Запрос логинов</a:t>
            </a:r>
          </a:p>
          <a:p>
            <a:pPr algn="ctr"/>
            <a:r>
              <a:rPr lang="ru-RU" sz="1000" b="1" kern="0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для</a:t>
            </a:r>
            <a:r>
              <a:rPr lang="ru-RU" sz="1000" b="1" kern="0" dirty="0" smtClean="0">
                <a:latin typeface="Franklin Gothic Book" panose="020B0503020102020204" pitchFamily="34" charset="0"/>
              </a:rPr>
              <a:t> </a:t>
            </a:r>
            <a:r>
              <a:rPr lang="ru-RU" sz="1000" b="1" kern="0" dirty="0">
                <a:solidFill>
                  <a:srgbClr val="C00000"/>
                </a:solidFill>
                <a:latin typeface="Franklin Gothic Book" panose="020B0503020102020204" pitchFamily="34" charset="0"/>
              </a:rPr>
              <a:t>каждой </a:t>
            </a:r>
            <a:r>
              <a:rPr lang="ru-RU" sz="1000" b="1" kern="0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возрастной </a:t>
            </a:r>
            <a:r>
              <a:rPr lang="ru-RU" sz="1000" b="1" kern="0" dirty="0">
                <a:solidFill>
                  <a:srgbClr val="C00000"/>
                </a:solidFill>
                <a:latin typeface="Franklin Gothic Book" panose="020B0503020102020204" pitchFamily="34" charset="0"/>
              </a:rPr>
              <a:t>категории отдельно! </a:t>
            </a:r>
          </a:p>
        </p:txBody>
      </p:sp>
    </p:spTree>
    <p:extLst>
      <p:ext uri="{BB962C8B-B14F-4D97-AF65-F5344CB8AC3E}">
        <p14:creationId xmlns:p14="http://schemas.microsoft.com/office/powerpoint/2010/main" val="27781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347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808663" y="762000"/>
            <a:ext cx="846137" cy="347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206446" y="1420835"/>
            <a:ext cx="1807028" cy="287866"/>
          </a:xfrm>
          <a:prstGeom prst="roundRect">
            <a:avLst/>
          </a:prstGeom>
          <a:solidFill>
            <a:srgbClr val="A1E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Получить логины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74170"/>
              </p:ext>
            </p:extLst>
          </p:nvPr>
        </p:nvGraphicFramePr>
        <p:xfrm>
          <a:off x="2230860" y="2099732"/>
          <a:ext cx="9782614" cy="60693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9140"/>
                <a:gridCol w="1684867"/>
                <a:gridCol w="1244600"/>
                <a:gridCol w="1600200"/>
                <a:gridCol w="2616200"/>
                <a:gridCol w="2327607"/>
              </a:tblGrid>
              <a:tr h="17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Возрастная категория 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Логин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Пароль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 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тестирование 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7-9 класс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9009990002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Ni4&amp;d3/H8T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сирота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7-9 класс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9009990003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Pm2/?8YkCd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" name="Shape 48"/>
          <p:cNvSpPr/>
          <p:nvPr/>
        </p:nvSpPr>
        <p:spPr>
          <a:xfrm rot="16200000" flipV="1">
            <a:off x="9332619" y="2457937"/>
            <a:ext cx="1111864" cy="1059369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00000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Скругленный прямоугольник 44"/>
          <p:cNvSpPr/>
          <p:nvPr/>
        </p:nvSpPr>
        <p:spPr>
          <a:xfrm>
            <a:off x="6933166" y="3578253"/>
            <a:ext cx="3273280" cy="124774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89234" y="3747017"/>
            <a:ext cx="32172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Franklin Gothic Book" panose="020B0503020102020204" pitchFamily="34" charset="0"/>
              </a:rPr>
              <a:t>Не начато</a:t>
            </a:r>
          </a:p>
          <a:p>
            <a:pPr algn="ctr"/>
            <a:r>
              <a:rPr lang="ru-RU" sz="1400" b="1" dirty="0" smtClean="0">
                <a:latin typeface="Franklin Gothic Book" panose="020B0503020102020204" pitchFamily="34" charset="0"/>
              </a:rPr>
              <a:t>Не завершено</a:t>
            </a:r>
          </a:p>
          <a:p>
            <a:pPr algn="ctr"/>
            <a:r>
              <a:rPr lang="ru-RU" sz="1400" b="1" dirty="0" smtClean="0">
                <a:latin typeface="Franklin Gothic Book" panose="020B0503020102020204" pitchFamily="34" charset="0"/>
              </a:rPr>
              <a:t>Завершено </a:t>
            </a:r>
          </a:p>
          <a:p>
            <a:pPr algn="ctr"/>
            <a:r>
              <a:rPr lang="ru-RU" sz="1400" b="1" dirty="0" smtClean="0">
                <a:latin typeface="Franklin Gothic Book" panose="020B0503020102020204" pitchFamily="34" charset="0"/>
              </a:rPr>
              <a:t>Завершено - результат недостоверный</a:t>
            </a:r>
            <a:endParaRPr lang="ru-RU" sz="1400" b="1" dirty="0">
              <a:latin typeface="Franklin Gothic Book" panose="020B05030201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48356" y="746611"/>
            <a:ext cx="212852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Franklin Gothic Book" panose="020B0503020102020204" pitchFamily="34" charset="0"/>
              </a:rPr>
              <a:t>Данная функция доступна до 10.10.2022</a:t>
            </a:r>
            <a:endParaRPr lang="ru-RU" sz="1400" b="1" dirty="0">
              <a:latin typeface="Franklin Gothic Book" panose="020B0503020102020204" pitchFamily="34" charset="0"/>
            </a:endParaRPr>
          </a:p>
        </p:txBody>
      </p:sp>
      <p:sp>
        <p:nvSpPr>
          <p:cNvPr id="51" name="Shape 50"/>
          <p:cNvSpPr/>
          <p:nvPr/>
        </p:nvSpPr>
        <p:spPr>
          <a:xfrm rot="16200000" flipH="1" flipV="1">
            <a:off x="10172379" y="930067"/>
            <a:ext cx="450918" cy="641924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00000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2" name="Группа 51"/>
          <p:cNvGrpSpPr/>
          <p:nvPr/>
        </p:nvGrpSpPr>
        <p:grpSpPr>
          <a:xfrm>
            <a:off x="465077" y="4826001"/>
            <a:ext cx="372429" cy="920798"/>
            <a:chOff x="305464" y="1472238"/>
            <a:chExt cx="1752600" cy="5248602"/>
          </a:xfrm>
        </p:grpSpPr>
        <p:sp>
          <p:nvSpPr>
            <p:cNvPr id="53" name="Трапеция 52"/>
            <p:cNvSpPr/>
            <p:nvPr/>
          </p:nvSpPr>
          <p:spPr>
            <a:xfrm flipV="1">
              <a:off x="305464" y="1472238"/>
              <a:ext cx="1752600" cy="3974924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741285" y="5798705"/>
              <a:ext cx="880958" cy="922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78323" y="4860700"/>
            <a:ext cx="6867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1.Обновление </a:t>
            </a:r>
            <a:r>
              <a:rPr lang="ru-RU" i="1" dirty="0"/>
              <a:t>оперативной статистики (после тестирования</a:t>
            </a:r>
            <a:r>
              <a:rPr lang="ru-RU" i="1" dirty="0" smtClean="0"/>
              <a:t>)</a:t>
            </a:r>
          </a:p>
          <a:p>
            <a:r>
              <a:rPr lang="ru-RU" i="1" dirty="0" smtClean="0"/>
              <a:t>2.Удаление </a:t>
            </a:r>
            <a:r>
              <a:rPr lang="ru-RU" i="1" dirty="0"/>
              <a:t>логинов пользователей </a:t>
            </a:r>
            <a:r>
              <a:rPr lang="ru-RU" i="1" dirty="0" smtClean="0"/>
              <a:t>по запросу</a:t>
            </a:r>
          </a:p>
          <a:p>
            <a:r>
              <a:rPr lang="ru-RU" i="1" dirty="0" smtClean="0"/>
              <a:t>3.Начало </a:t>
            </a:r>
            <a:r>
              <a:rPr lang="ru-RU" i="1" dirty="0"/>
              <a:t>тестирования </a:t>
            </a:r>
            <a:r>
              <a:rPr lang="ru-RU" i="1" dirty="0" smtClean="0"/>
              <a:t>после получения логинов</a:t>
            </a:r>
            <a:endParaRPr lang="ru-RU" i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1633" y="4456669"/>
            <a:ext cx="312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Обновление – в 00:00 </a:t>
            </a:r>
            <a:r>
              <a:rPr lang="ru-RU" kern="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МСК</a:t>
            </a:r>
            <a:endParaRPr lang="ru-RU" kern="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" y="-113009"/>
            <a:ext cx="12199938" cy="6596868"/>
          </a:xfrm>
          <a:prstGeom prst="rect">
            <a:avLst/>
          </a:prstGeom>
        </p:spPr>
      </p:pic>
      <p:sp>
        <p:nvSpPr>
          <p:cNvPr id="2" name="Правая фигурная скобка 1"/>
          <p:cNvSpPr/>
          <p:nvPr/>
        </p:nvSpPr>
        <p:spPr>
          <a:xfrm rot="5400000">
            <a:off x="4343402" y="-270932"/>
            <a:ext cx="245530" cy="2921001"/>
          </a:xfrm>
          <a:prstGeom prst="rightBrace">
            <a:avLst>
              <a:gd name="adj1" fmla="val 60058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51362" y="2825458"/>
            <a:ext cx="400637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Franklin Gothic Book" panose="020B0503020102020204" pitchFamily="34" charset="0"/>
              </a:rPr>
              <a:t>Эти данные можно и нужно редактировать самостоятельно на вкладке </a:t>
            </a:r>
            <a:r>
              <a:rPr lang="ru-RU" sz="1400" b="1" dirty="0" smtClean="0">
                <a:latin typeface="Franklin Gothic Book" panose="020B0503020102020204" pitchFamily="34" charset="0"/>
              </a:rPr>
              <a:t>«Общая статистика»</a:t>
            </a:r>
            <a:endParaRPr lang="ru-RU" sz="1400" b="1" dirty="0">
              <a:latin typeface="Franklin Gothic Book" panose="020B0503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21102" y="3688265"/>
            <a:ext cx="27862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kern="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04502"/>
              </p:ext>
            </p:extLst>
          </p:nvPr>
        </p:nvGraphicFramePr>
        <p:xfrm>
          <a:off x="2209027" y="1760272"/>
          <a:ext cx="9736713" cy="7098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9440"/>
                <a:gridCol w="846666"/>
                <a:gridCol w="1032934"/>
                <a:gridCol w="1126066"/>
                <a:gridCol w="1049867"/>
                <a:gridCol w="990600"/>
                <a:gridCol w="914400"/>
                <a:gridCol w="1329267"/>
                <a:gridCol w="210747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 dirty="0">
                          <a:effectLst/>
                        </a:rPr>
                        <a:t>№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 dirty="0">
                          <a:effectLst/>
                        </a:rPr>
                        <a:t>Код ОО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 dirty="0">
                          <a:effectLst/>
                        </a:rPr>
                        <a:t>Всего детей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>
                          <a:effectLst/>
                        </a:rPr>
                        <a:t>Получено согласий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>
                          <a:effectLst/>
                        </a:rPr>
                        <a:t>Получено отказов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>
                          <a:effectLst/>
                        </a:rPr>
                        <a:t>Получено логинов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>
                          <a:effectLst/>
                        </a:rPr>
                        <a:t>В т.ч. для сирот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>
                          <a:effectLst/>
                        </a:rPr>
                        <a:t>Прошли тестирование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 dirty="0">
                          <a:effectLst/>
                        </a:rPr>
                        <a:t>Недостоверный результата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>
                          <a:effectLst/>
                        </a:rPr>
                        <a:t>9009004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>
                          <a:effectLst/>
                        </a:rPr>
                        <a:t>47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>
                          <a:effectLst/>
                        </a:rPr>
                        <a:t>47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 dirty="0"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>
                          <a:effectLst/>
                        </a:rPr>
                        <a:t>47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>
                          <a:effectLst/>
                        </a:rPr>
                        <a:t>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spc="35" dirty="0"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Правая фигурная скобка 13"/>
          <p:cNvSpPr/>
          <p:nvPr/>
        </p:nvSpPr>
        <p:spPr>
          <a:xfrm rot="5400000">
            <a:off x="4893963" y="1112215"/>
            <a:ext cx="245530" cy="3107721"/>
          </a:xfrm>
          <a:prstGeom prst="rightBrace">
            <a:avLst>
              <a:gd name="adj1" fmla="val 60058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hape 15"/>
          <p:cNvSpPr/>
          <p:nvPr/>
        </p:nvSpPr>
        <p:spPr>
          <a:xfrm rot="16200000" flipH="1" flipV="1">
            <a:off x="8834646" y="3141844"/>
            <a:ext cx="450918" cy="641924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00000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8" name="Группа 97"/>
          <p:cNvGrpSpPr/>
          <p:nvPr/>
        </p:nvGrpSpPr>
        <p:grpSpPr>
          <a:xfrm>
            <a:off x="2773668" y="3620565"/>
            <a:ext cx="6485467" cy="1394037"/>
            <a:chOff x="2386689" y="3719571"/>
            <a:chExt cx="6994378" cy="143310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1" t="10984" r="23124" b="66283"/>
            <a:stretch/>
          </p:blipFill>
          <p:spPr>
            <a:xfrm>
              <a:off x="2410542" y="3759522"/>
              <a:ext cx="6962057" cy="1393154"/>
            </a:xfrm>
            <a:prstGeom prst="roundRect">
              <a:avLst/>
            </a:prstGeom>
          </p:spPr>
        </p:pic>
        <p:sp>
          <p:nvSpPr>
            <p:cNvPr id="15" name="Скругленный прямоугольник 14"/>
            <p:cNvSpPr/>
            <p:nvPr/>
          </p:nvSpPr>
          <p:spPr>
            <a:xfrm>
              <a:off x="2386689" y="3719571"/>
              <a:ext cx="6994378" cy="1412558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3234" y="4097548"/>
              <a:ext cx="177285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Общая статистика 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73234" y="4405325"/>
              <a:ext cx="32528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Всего выдано логинов: 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</a:p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Прошли тестирование: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Из них недостоверные результаты у: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6290402" y="4121089"/>
              <a:ext cx="3004426" cy="216000"/>
              <a:chOff x="6290402" y="4121089"/>
              <a:chExt cx="3004426" cy="216000"/>
            </a:xfrm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6290402" y="4121089"/>
                <a:ext cx="3004426" cy="2160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Редактировать данные об участниках тестирования</a:t>
                </a:r>
                <a:endParaRPr lang="ru-RU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2334" y="4129981"/>
                <a:ext cx="180000" cy="180000"/>
              </a:xfrm>
              <a:prstGeom prst="rect">
                <a:avLst/>
              </a:prstGeom>
            </p:spPr>
          </p:pic>
        </p:grp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7" y="4393056"/>
            <a:ext cx="4967940" cy="2365911"/>
          </a:xfrm>
          <a:prstGeom prst="rect">
            <a:avLst/>
          </a:prstGeom>
        </p:spPr>
      </p:pic>
      <p:sp>
        <p:nvSpPr>
          <p:cNvPr id="99" name="Shape 98"/>
          <p:cNvSpPr/>
          <p:nvPr/>
        </p:nvSpPr>
        <p:spPr>
          <a:xfrm rot="16200000" flipH="1" flipV="1">
            <a:off x="9113420" y="4164956"/>
            <a:ext cx="450918" cy="423042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00000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735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60867"/>
            <a:ext cx="12192000" cy="1800000"/>
            <a:chOff x="0" y="160867"/>
            <a:chExt cx="12192000" cy="1800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731918"/>
              <a:ext cx="12192000" cy="6757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9330266" y="160867"/>
              <a:ext cx="1800000" cy="180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726" y="567451"/>
              <a:ext cx="1547079" cy="1004666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1302651" y="876201"/>
            <a:ext cx="4471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Franklin Gothic Heavy" panose="020B0903020102020204" pitchFamily="34" charset="0"/>
              </a:rPr>
              <a:t>ПРОЦЕСС ТЕСТИРОВАНИЯ </a:t>
            </a:r>
            <a:endParaRPr lang="ru-RU" dirty="0">
              <a:latin typeface="Franklin Gothic Heavy" panose="020B09030201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84FDA74-BC94-4C3E-A614-D6884F9DB9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45" t="36000" r="27163" b="33701"/>
          <a:stretch/>
        </p:blipFill>
        <p:spPr>
          <a:xfrm>
            <a:off x="-72128" y="8181731"/>
            <a:ext cx="3269432" cy="12115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70" y="5040224"/>
            <a:ext cx="2728095" cy="17658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71" y="3268936"/>
            <a:ext cx="2819054" cy="198248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8" y="1416059"/>
            <a:ext cx="2844087" cy="203014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34" y="3810600"/>
            <a:ext cx="2806595" cy="9065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268" y="4463604"/>
            <a:ext cx="2471796" cy="133973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268" y="2095286"/>
            <a:ext cx="2392066" cy="177175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t="5226" r="4092" b="6560"/>
          <a:stretch/>
        </p:blipFill>
        <p:spPr>
          <a:xfrm>
            <a:off x="1348791" y="2086163"/>
            <a:ext cx="1889761" cy="143684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4303" r="5020" b="7387"/>
          <a:stretch/>
        </p:blipFill>
        <p:spPr>
          <a:xfrm>
            <a:off x="1236634" y="3851242"/>
            <a:ext cx="2090218" cy="155974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9880" y="3086506"/>
            <a:ext cx="1176754" cy="1222909"/>
            <a:chOff x="125897" y="3240695"/>
            <a:chExt cx="1176754" cy="1222909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99910" y="3240695"/>
              <a:ext cx="1036724" cy="846786"/>
            </a:xfrm>
            <a:prstGeom prst="roundRect">
              <a:avLst/>
            </a:prstGeom>
            <a:solidFill>
              <a:srgbClr val="A3A3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97" y="3299808"/>
              <a:ext cx="1176754" cy="1163796"/>
            </a:xfrm>
            <a:prstGeom prst="roundRect">
              <a:avLst/>
            </a:prstGeom>
          </p:spPr>
        </p:pic>
      </p:grpSp>
      <p:sp>
        <p:nvSpPr>
          <p:cNvPr id="42" name="Прямоугольник 41"/>
          <p:cNvSpPr/>
          <p:nvPr/>
        </p:nvSpPr>
        <p:spPr>
          <a:xfrm>
            <a:off x="-64370" y="4178394"/>
            <a:ext cx="141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Franklin Gothic Book" panose="020B0503020102020204" pitchFamily="34" charset="0"/>
              </a:rPr>
              <a:t>В режиме инкогнито</a:t>
            </a:r>
          </a:p>
          <a:p>
            <a:pPr algn="ctr"/>
            <a:r>
              <a:rPr lang="ru-RU" sz="1200" dirty="0" smtClean="0">
                <a:latin typeface="Franklin Gothic Book" panose="020B0503020102020204" pitchFamily="34" charset="0"/>
              </a:rPr>
              <a:t> </a:t>
            </a:r>
            <a:r>
              <a:rPr lang="ru-RU" sz="1200" dirty="0">
                <a:latin typeface="Franklin Gothic Book" panose="020B0503020102020204" pitchFamily="34" charset="0"/>
              </a:rPr>
              <a:t>(</a:t>
            </a:r>
            <a:r>
              <a:rPr lang="en-US" sz="1200" dirty="0">
                <a:latin typeface="Franklin Gothic Book" panose="020B0503020102020204" pitchFamily="34" charset="0"/>
              </a:rPr>
              <a:t>Ctrl + Shift + N)</a:t>
            </a:r>
            <a:r>
              <a:rPr lang="ru-RU" sz="1200" dirty="0">
                <a:latin typeface="Franklin Gothic Book" panose="020B0503020102020204" pitchFamily="34" charset="0"/>
              </a:rPr>
              <a:t> 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73" y="4309415"/>
            <a:ext cx="668026" cy="79662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154025" y="2131942"/>
            <a:ext cx="1425656" cy="629833"/>
            <a:chOff x="6154025" y="2131942"/>
            <a:chExt cx="1425656" cy="62983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719" y="2131942"/>
              <a:ext cx="514893" cy="429778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6154025" y="2361665"/>
              <a:ext cx="14256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зависает ПО – обновите страницу </a:t>
              </a:r>
              <a:r>
                <a:rPr lang="en-US" sz="1000" dirty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F5</a:t>
              </a:r>
              <a:endParaRPr lang="ru-RU" sz="1000" dirty="0"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482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266" y="5743796"/>
            <a:ext cx="934610" cy="93461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160867"/>
            <a:ext cx="12192000" cy="1800000"/>
            <a:chOff x="0" y="160867"/>
            <a:chExt cx="12192000" cy="180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731918"/>
              <a:ext cx="12192000" cy="6757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9330266" y="160867"/>
              <a:ext cx="1800000" cy="180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726" y="567451"/>
              <a:ext cx="1547079" cy="1004666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2989820" y="6605070"/>
            <a:ext cx="670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Franklin Gothic Book" panose="020B0503020102020204" pitchFamily="34" charset="0"/>
              </a:rPr>
              <a:t>https://docs.google.com/forms/d/e/1FAIpQLSfmCYbqDho1TUzjEYPDoOiXBI8RctDuW1BAzWweRMecYFQSAg/viewform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841817" y="1506085"/>
            <a:ext cx="6148099" cy="1413169"/>
            <a:chOff x="2255899" y="1472187"/>
            <a:chExt cx="6148099" cy="1413169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>
              <a:off x="2307998" y="2288838"/>
              <a:ext cx="5960534" cy="596518"/>
            </a:xfrm>
            <a:prstGeom prst="round2SameRect">
              <a:avLst>
                <a:gd name="adj1" fmla="val 0"/>
                <a:gd name="adj2" fmla="val 24129"/>
              </a:avLst>
            </a:prstGeom>
            <a:solidFill>
              <a:schemeClr val="bg1"/>
            </a:solidFill>
            <a:ln>
              <a:solidFill>
                <a:srgbClr val="34A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flipV="1">
              <a:off x="2307998" y="1472187"/>
              <a:ext cx="5960534" cy="220133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34A6B3"/>
            </a:solidFill>
            <a:ln>
              <a:solidFill>
                <a:srgbClr val="34A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307998" y="1692320"/>
              <a:ext cx="5960534" cy="5965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A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307998" y="1672685"/>
              <a:ext cx="29341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rgbClr val="202124"/>
                  </a:solidFill>
                  <a:latin typeface="Google Sans"/>
                </a:rPr>
                <a:t>Запрос на удаление логинов</a:t>
              </a:r>
              <a:endParaRPr lang="ru-RU" sz="16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307998" y="1971323"/>
              <a:ext cx="6096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000" dirty="0">
                  <a:solidFill>
                    <a:srgbClr val="202124"/>
                  </a:solidFill>
                  <a:latin typeface="Roboto"/>
                </a:rPr>
                <a:t>Телефон и адрес электронной почты для срочной связи +7 (953) 858 54 89 </a:t>
              </a:r>
              <a:r>
                <a:rPr lang="ru-RU" sz="1000" dirty="0">
                  <a:latin typeface="Roboto"/>
                  <a:hlinkClick r:id="rId4"/>
                </a:rPr>
                <a:t>sos.cdk54@gmail.com</a:t>
              </a:r>
              <a:endParaRPr lang="ru-RU" sz="10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255899" y="2311571"/>
              <a:ext cx="586363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rgbClr val="5F6368"/>
                  </a:solidFill>
                  <a:latin typeface="Roboto"/>
                </a:rPr>
                <a:t>Когда </a:t>
              </a:r>
              <a:r>
                <a:rPr lang="ru-RU" sz="1000" dirty="0">
                  <a:solidFill>
                    <a:srgbClr val="5F6368"/>
                  </a:solidFill>
                  <a:latin typeface="Roboto"/>
                </a:rPr>
                <a:t>вы загрузите файлы и отправите форму, мы сохраним ваши имя и фото </a:t>
              </a:r>
              <a:r>
                <a:rPr lang="ru-RU" sz="1000" dirty="0" smtClean="0">
                  <a:solidFill>
                    <a:srgbClr val="5F6368"/>
                  </a:solidFill>
                  <a:latin typeface="Roboto"/>
                </a:rPr>
                <a:t>профиля.</a:t>
              </a:r>
            </a:p>
            <a:p>
              <a:r>
                <a:rPr lang="ru-RU" sz="1000" dirty="0" smtClean="0">
                  <a:solidFill>
                    <a:srgbClr val="5F6368"/>
                  </a:solidFill>
                  <a:latin typeface="Roboto"/>
                </a:rPr>
                <a:t>В </a:t>
              </a:r>
              <a:r>
                <a:rPr lang="ru-RU" sz="1000" dirty="0">
                  <a:solidFill>
                    <a:srgbClr val="5F6368"/>
                  </a:solidFill>
                  <a:latin typeface="Roboto"/>
                </a:rPr>
                <a:t>ответе будет использован только введенный вами адрес электронной почты.</a:t>
              </a:r>
            </a:p>
            <a:p>
              <a:r>
                <a:rPr lang="ru-RU" sz="1000" dirty="0">
                  <a:solidFill>
                    <a:srgbClr val="D93025"/>
                  </a:solidFill>
                  <a:latin typeface="Roboto"/>
                </a:rPr>
                <a:t>* Обязательно</a:t>
              </a:r>
              <a:endParaRPr lang="ru-RU" sz="1000" b="0" i="0" dirty="0">
                <a:solidFill>
                  <a:srgbClr val="D93025"/>
                </a:solidFill>
                <a:effectLst/>
                <a:latin typeface="Roboto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693765" y="3065288"/>
            <a:ext cx="3072999" cy="1080000"/>
            <a:chOff x="279400" y="3132667"/>
            <a:chExt cx="3503021" cy="1080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79400" y="3132667"/>
              <a:ext cx="3503021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4A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8419" y="3141376"/>
              <a:ext cx="23679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Код ОО в ГИС «БД ОВЗ» </a:t>
              </a:r>
              <a:r>
                <a:rPr lang="ru-RU" sz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sc123456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7836" y="3734701"/>
              <a:ext cx="1039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Мой ответ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59362" y="4023349"/>
              <a:ext cx="248258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3611597" y="3077595"/>
            <a:ext cx="4968805" cy="1080000"/>
            <a:chOff x="279400" y="3132667"/>
            <a:chExt cx="3859785" cy="108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79400" y="3132667"/>
              <a:ext cx="3741779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4A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2128" y="3177925"/>
              <a:ext cx="37670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ФИО специалиста, занимаемая должность в ОО </a:t>
              </a:r>
              <a:r>
                <a:rPr lang="ru-RU" sz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0580" y="3706559"/>
              <a:ext cx="9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Мой ответ 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50580" y="3997661"/>
              <a:ext cx="248258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266598" y="3058089"/>
            <a:ext cx="3072999" cy="1080000"/>
            <a:chOff x="279400" y="3132667"/>
            <a:chExt cx="3503021" cy="1080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79400" y="3132667"/>
              <a:ext cx="3503021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4A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8419" y="3141376"/>
              <a:ext cx="18892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Электронная почта </a:t>
              </a:r>
              <a:r>
                <a:rPr lang="ru-RU" sz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8419" y="3706363"/>
              <a:ext cx="19167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Ваш адрес эл. почты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74193" y="3986050"/>
              <a:ext cx="248258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266597" y="4257794"/>
            <a:ext cx="3072999" cy="1080000"/>
            <a:chOff x="279400" y="3132667"/>
            <a:chExt cx="3503021" cy="108000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79400" y="3132667"/>
              <a:ext cx="3503021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4A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2147" y="3158785"/>
              <a:ext cx="2554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Причина удаление логинов </a:t>
              </a:r>
              <a:r>
                <a:rPr lang="ru-RU" sz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ru-RU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0759" y="3766804"/>
              <a:ext cx="1039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Мой ответ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438419" y="4039948"/>
              <a:ext cx="248258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3647106" y="4251506"/>
            <a:ext cx="4816892" cy="1098329"/>
            <a:chOff x="3379701" y="4056447"/>
            <a:chExt cx="4816892" cy="1098329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3379701" y="4056447"/>
              <a:ext cx="4816892" cy="1098329"/>
              <a:chOff x="279400" y="3118317"/>
              <a:chExt cx="3882795" cy="859798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279400" y="3132666"/>
                <a:ext cx="3882795" cy="84544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34A6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26873" y="3118317"/>
                <a:ext cx="14128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Список логинов </a:t>
                </a:r>
                <a:r>
                  <a:rPr lang="ru-RU" sz="1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endParaRPr lang="ru-RU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06424" y="3629084"/>
                <a:ext cx="9551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Мой ответ </a:t>
                </a:r>
                <a:endParaRPr lang="ru-RU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419899" y="3847643"/>
                <a:ext cx="248258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Прямоугольник 46"/>
            <p:cNvSpPr/>
            <p:nvPr/>
          </p:nvSpPr>
          <p:spPr>
            <a:xfrm>
              <a:off x="3431565" y="4284451"/>
              <a:ext cx="46117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ПРИМЕР 1 последовательность логинов (хххххх0015-хххххх0069</a:t>
              </a:r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); 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ПРИМЕР 2 несколько логинов (хххххх0015; хххххх0029 ;хххххх2012) ПРИМЕР 3 (удалить все логины) ПРИМЕР 4 удалить один логин (хххххх0015)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8705451" y="4265869"/>
            <a:ext cx="3072999" cy="1080000"/>
            <a:chOff x="279400" y="3132667"/>
            <a:chExt cx="3503021" cy="1080000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279400" y="3132667"/>
              <a:ext cx="3503021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4A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2147" y="3158785"/>
              <a:ext cx="26896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Контактный номер телефона </a:t>
              </a:r>
              <a:r>
                <a:rPr lang="ru-RU" sz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ru-RU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0759" y="3766804"/>
              <a:ext cx="1039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Мой ответ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38419" y="4039948"/>
              <a:ext cx="248258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Скругленный прямоугольник 63"/>
          <p:cNvSpPr/>
          <p:nvPr/>
        </p:nvSpPr>
        <p:spPr>
          <a:xfrm>
            <a:off x="9509738" y="6006450"/>
            <a:ext cx="1488430" cy="409303"/>
          </a:xfrm>
          <a:prstGeom prst="roundRect">
            <a:avLst/>
          </a:prstGeom>
          <a:solidFill>
            <a:srgbClr val="34A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Отправить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266597" y="5438220"/>
            <a:ext cx="3958802" cy="1080000"/>
            <a:chOff x="145519" y="5465833"/>
            <a:chExt cx="3958802" cy="1080000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145519" y="5465833"/>
              <a:ext cx="3958802" cy="1080000"/>
              <a:chOff x="279400" y="3132667"/>
              <a:chExt cx="4512781" cy="1080000"/>
            </a:xfrm>
          </p:grpSpPr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279400" y="3132667"/>
                <a:ext cx="4512781" cy="108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34A6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65773" y="3219517"/>
                <a:ext cx="43400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Официальный запрос за подписью директора ОО </a:t>
                </a:r>
                <a:endParaRPr lang="ru-RU" sz="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>
              <a:off x="281178" y="5987900"/>
              <a:ext cx="2257009" cy="307324"/>
              <a:chOff x="281178" y="5987900"/>
              <a:chExt cx="2257009" cy="307324"/>
            </a:xfrm>
          </p:grpSpPr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281178" y="5987900"/>
                <a:ext cx="2257009" cy="3031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1" name="Рисунок 7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889"/>
              <a:stretch/>
            </p:blipFill>
            <p:spPr>
              <a:xfrm>
                <a:off x="438419" y="6013458"/>
                <a:ext cx="221333" cy="252000"/>
              </a:xfrm>
              <a:prstGeom prst="rect">
                <a:avLst/>
              </a:prstGeom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767279" y="6018225"/>
                <a:ext cx="1295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>
                    <a:solidFill>
                      <a:srgbClr val="1F489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Добавить файл</a:t>
                </a:r>
                <a:endParaRPr lang="ru-RU" sz="1200" dirty="0">
                  <a:solidFill>
                    <a:srgbClr val="1F489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2" name="Прямоугольник 61"/>
          <p:cNvSpPr/>
          <p:nvPr/>
        </p:nvSpPr>
        <p:spPr>
          <a:xfrm>
            <a:off x="193706" y="897740"/>
            <a:ext cx="5419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Franklin Gothic Demi" panose="020B0703020102020204" pitchFamily="34" charset="0"/>
              </a:rPr>
              <a:t>Неделя на удаление </a:t>
            </a:r>
            <a:r>
              <a:rPr lang="ru-RU" dirty="0">
                <a:latin typeface="Franklin Gothic Demi" panose="020B0703020102020204" pitchFamily="34" charset="0"/>
              </a:rPr>
              <a:t>логинов -26.09. – </a:t>
            </a:r>
            <a:r>
              <a:rPr lang="ru-RU" dirty="0" smtClean="0">
                <a:latin typeface="Franklin Gothic Demi" panose="020B0703020102020204" pitchFamily="34" charset="0"/>
              </a:rPr>
              <a:t>30.09.2022 </a:t>
            </a:r>
            <a:endParaRPr lang="ru-RU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60867"/>
            <a:ext cx="12192000" cy="1800000"/>
            <a:chOff x="0" y="160867"/>
            <a:chExt cx="12192000" cy="1800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731918"/>
              <a:ext cx="12192000" cy="6757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9330266" y="160867"/>
              <a:ext cx="1800000" cy="180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726" y="567451"/>
              <a:ext cx="1547079" cy="1004666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438419" y="885118"/>
            <a:ext cx="4041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Franklin Gothic Demi" panose="020B0703020102020204" pitchFamily="34" charset="0"/>
              </a:rPr>
              <a:t>АКТУАЛЬНО, ОПЕРАТИВНО, ПОЛЕЗНО</a:t>
            </a:r>
            <a:endParaRPr lang="ru-RU" dirty="0">
              <a:latin typeface="Franklin Gothic Demi" panose="020B07030201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96756" y="1750913"/>
            <a:ext cx="1752600" cy="4680000"/>
            <a:chOff x="305464" y="1472238"/>
            <a:chExt cx="1752600" cy="5248602"/>
          </a:xfrm>
        </p:grpSpPr>
        <p:sp>
          <p:nvSpPr>
            <p:cNvPr id="7" name="Трапеция 6"/>
            <p:cNvSpPr/>
            <p:nvPr/>
          </p:nvSpPr>
          <p:spPr>
            <a:xfrm flipV="1">
              <a:off x="305464" y="1472238"/>
              <a:ext cx="1752600" cy="4191000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41285" y="5798705"/>
              <a:ext cx="880958" cy="922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4040" y="2674970"/>
            <a:ext cx="1674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Franklin Gothic Book" panose="020B0503020102020204" pitchFamily="34" charset="0"/>
                <a:hlinkClick r:id="rId3" action="ppaction://hlinkfile"/>
              </a:rPr>
              <a:t>АКТ</a:t>
            </a:r>
          </a:p>
          <a:p>
            <a:pPr algn="ctr"/>
            <a:r>
              <a:rPr lang="ru-RU" dirty="0">
                <a:latin typeface="Franklin Gothic Book" panose="020B0503020102020204" pitchFamily="34" charset="0"/>
                <a:hlinkClick r:id="rId3" action="ppaction://hlinkfile"/>
              </a:rPr>
              <a:t>Передачи результатов </a:t>
            </a:r>
            <a:r>
              <a:rPr lang="ru-RU" dirty="0" smtClean="0">
                <a:latin typeface="Franklin Gothic Book" panose="020B0503020102020204" pitchFamily="34" charset="0"/>
                <a:hlinkClick r:id="rId3" action="ppaction://hlinkfile"/>
              </a:rPr>
              <a:t>СПТ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98779" y="1697211"/>
            <a:ext cx="2682240" cy="5138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Book" panose="020B0503020102020204" pitchFamily="34" charset="0"/>
              </a:rPr>
              <a:t>Подтверждает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798779" y="2390535"/>
            <a:ext cx="9032020" cy="1037880"/>
            <a:chOff x="2798779" y="2390535"/>
            <a:chExt cx="9032020" cy="103788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757299" y="2390535"/>
              <a:ext cx="7073500" cy="103788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4921925" y="2593859"/>
              <a:ext cx="1547773" cy="650909"/>
              <a:chOff x="5744662" y="3765426"/>
              <a:chExt cx="1547773" cy="650909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5744662" y="3765426"/>
                <a:ext cx="1547773" cy="65082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5783344" y="3770004"/>
                <a:ext cx="14704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latin typeface="Franklin Gothic Book" panose="020B0503020102020204" pitchFamily="34" charset="0"/>
                    <a:ea typeface="Calibri" panose="020F0502020204030204" pitchFamily="34" charset="0"/>
                  </a:rPr>
                  <a:t>Общее количество обучающихся возрастной группы </a:t>
                </a: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6632592" y="2608283"/>
              <a:ext cx="1547773" cy="650823"/>
              <a:chOff x="4365079" y="2767344"/>
              <a:chExt cx="1547773" cy="65082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365079" y="2767344"/>
                <a:ext cx="1547773" cy="65082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401549" y="2861575"/>
                <a:ext cx="1468800" cy="4616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latin typeface="Franklin Gothic Book" panose="020B0503020102020204" pitchFamily="34" charset="0"/>
                    <a:ea typeface="Calibri" panose="020F0502020204030204" pitchFamily="34" charset="0"/>
                  </a:rPr>
                  <a:t>Из них дали согласие </a:t>
                </a: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8342859" y="2607934"/>
              <a:ext cx="1547773" cy="650823"/>
              <a:chOff x="5901593" y="2749317"/>
              <a:chExt cx="1547773" cy="65082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5901593" y="2749317"/>
                <a:ext cx="1547773" cy="65082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6121800" y="2843895"/>
                <a:ext cx="1150868" cy="4616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latin typeface="Franklin Gothic Book" panose="020B0503020102020204" pitchFamily="34" charset="0"/>
                    <a:ea typeface="Calibri" panose="020F0502020204030204" pitchFamily="34" charset="0"/>
                  </a:rPr>
                  <a:t>Прошли тестирование </a:t>
                </a: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10053526" y="2598862"/>
              <a:ext cx="1547773" cy="650823"/>
              <a:chOff x="7612260" y="2740245"/>
              <a:chExt cx="1547773" cy="65082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7612260" y="2740245"/>
                <a:ext cx="1547773" cy="65082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669573" y="2843895"/>
                <a:ext cx="1398144" cy="4616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latin typeface="Franklin Gothic Book" panose="020B0503020102020204" pitchFamily="34" charset="0"/>
                    <a:ea typeface="Calibri" panose="020F0502020204030204" pitchFamily="34" charset="0"/>
                  </a:rPr>
                  <a:t>Основные причины отказа</a:t>
                </a: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2798779" y="2390535"/>
              <a:ext cx="1781822" cy="1037880"/>
              <a:chOff x="2798779" y="2390535"/>
              <a:chExt cx="1781822" cy="1037880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2798779" y="2390535"/>
                <a:ext cx="1781822" cy="103788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985086" y="2735917"/>
                <a:ext cx="143654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Franklin Gothic Book" panose="020B0503020102020204" pitchFamily="34" charset="0"/>
                    <a:ea typeface="Calibri" panose="020F0502020204030204" pitchFamily="34" charset="0"/>
                  </a:rPr>
                  <a:t>СТАТИСТИЧЕСКИЕ ДАННЫЕ </a:t>
                </a:r>
              </a:p>
            </p:txBody>
          </p:sp>
        </p:grpSp>
      </p:grpSp>
      <p:grpSp>
        <p:nvGrpSpPr>
          <p:cNvPr id="37" name="Группа 36"/>
          <p:cNvGrpSpPr/>
          <p:nvPr/>
        </p:nvGrpSpPr>
        <p:grpSpPr>
          <a:xfrm>
            <a:off x="2798779" y="3658217"/>
            <a:ext cx="9032020" cy="1037880"/>
            <a:chOff x="2798779" y="2390535"/>
            <a:chExt cx="9032020" cy="103788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757299" y="2390535"/>
              <a:ext cx="7073500" cy="103788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4921925" y="2593859"/>
              <a:ext cx="1547773" cy="650909"/>
              <a:chOff x="5744662" y="3765426"/>
              <a:chExt cx="1547773" cy="650909"/>
            </a:xfrm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5744662" y="3765426"/>
                <a:ext cx="1547773" cy="65082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5783344" y="3770004"/>
                <a:ext cx="14704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latin typeface="Franklin Gothic Book" panose="020B0503020102020204" pitchFamily="34" charset="0"/>
                    <a:ea typeface="Calibri" panose="020F0502020204030204" pitchFamily="34" charset="0"/>
                  </a:rPr>
                  <a:t>Специалисты службы сопровождения </a:t>
                </a: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6632592" y="2608283"/>
              <a:ext cx="1547773" cy="650823"/>
              <a:chOff x="4365079" y="2767344"/>
              <a:chExt cx="1547773" cy="65082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4365079" y="2767344"/>
                <a:ext cx="1547773" cy="65082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4401549" y="2861575"/>
                <a:ext cx="1468800" cy="4616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latin typeface="Franklin Gothic Book" panose="020B0503020102020204" pitchFamily="34" charset="0"/>
                    <a:ea typeface="Calibri" panose="020F0502020204030204" pitchFamily="34" charset="0"/>
                  </a:rPr>
                  <a:t>Классные руководители 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8342859" y="2607934"/>
              <a:ext cx="1547773" cy="650823"/>
              <a:chOff x="5901593" y="2749317"/>
              <a:chExt cx="1547773" cy="65082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5901593" y="2749317"/>
                <a:ext cx="1547773" cy="65082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6016934" y="2843895"/>
                <a:ext cx="1255734" cy="4616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latin typeface="Franklin Gothic Book" panose="020B0503020102020204" pitchFamily="34" charset="0"/>
                    <a:ea typeface="Calibri" panose="020F0502020204030204" pitchFamily="34" charset="0"/>
                  </a:rPr>
                  <a:t>Администрация ОО </a:t>
                </a: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10053526" y="2598862"/>
              <a:ext cx="1547773" cy="650823"/>
              <a:chOff x="7612260" y="2740245"/>
              <a:chExt cx="1547773" cy="65082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7612260" y="2740245"/>
                <a:ext cx="1547773" cy="65082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7669573" y="2912358"/>
                <a:ext cx="1398144" cy="2769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latin typeface="Franklin Gothic Book" panose="020B0503020102020204" pitchFamily="34" charset="0"/>
                    <a:ea typeface="Calibri" panose="020F0502020204030204" pitchFamily="34" charset="0"/>
                  </a:rPr>
                  <a:t>Другое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2798779" y="2390535"/>
              <a:ext cx="1781822" cy="1037880"/>
              <a:chOff x="2798779" y="2390535"/>
              <a:chExt cx="1781822" cy="1037880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2798779" y="2390535"/>
                <a:ext cx="1781822" cy="103788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2905630" y="2598351"/>
                <a:ext cx="159545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Franklin Gothic Book" panose="020B0503020102020204" pitchFamily="34" charset="0"/>
                    <a:ea typeface="Calibri" panose="020F0502020204030204" pitchFamily="34" charset="0"/>
                  </a:rPr>
                  <a:t>ИНФОРМАЦИОННО –МОТИВАЦИОННАЯ КАМПАНИЯ</a:t>
                </a:r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2352242" y="5362508"/>
            <a:ext cx="9594751" cy="1013453"/>
            <a:chOff x="1911975" y="5362508"/>
            <a:chExt cx="9594751" cy="1013453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572526" y="5362509"/>
              <a:ext cx="1871133" cy="39793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Общеобразовательные организации </a:t>
              </a:r>
              <a:endParaRPr lang="ru-RU" sz="1200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6933459" y="5362508"/>
              <a:ext cx="1871133" cy="39793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Управление образованием </a:t>
              </a:r>
              <a:endParaRPr lang="ru-RU" sz="1200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9335975" y="5362508"/>
              <a:ext cx="2170751" cy="101345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Региональный оператор СПТ</a:t>
              </a:r>
            </a:p>
            <a:p>
              <a:pPr algn="ctr"/>
              <a:r>
                <a:rPr lang="ru-RU" sz="1200" dirty="0">
                  <a:solidFill>
                    <a:schemeClr val="tx1"/>
                  </a:solidFill>
                  <a:latin typeface="Franklin Gothic Book" panose="020B0503020102020204" pitchFamily="34" charset="0"/>
                  <a:hlinkClick r:id="rId4"/>
                </a:rPr>
                <a:t>sos.cdk54@gmail.com</a:t>
              </a:r>
              <a:endParaRPr lang="ru-RU" sz="1200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4572526" y="5927226"/>
              <a:ext cx="2311400" cy="39793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Профессиональные образовательные организации </a:t>
              </a:r>
              <a:endParaRPr lang="ru-RU" sz="1200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  <p:cxnSp>
          <p:nvCxnSpPr>
            <p:cNvPr id="32" name="Прямая со стрелкой 31"/>
            <p:cNvCxnSpPr>
              <a:stCxn id="21" idx="3"/>
              <a:endCxn id="54" idx="1"/>
            </p:cNvCxnSpPr>
            <p:nvPr/>
          </p:nvCxnSpPr>
          <p:spPr>
            <a:xfrm flipV="1">
              <a:off x="6443659" y="5561475"/>
              <a:ext cx="489800" cy="1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flipV="1">
              <a:off x="8804592" y="5561474"/>
              <a:ext cx="540000" cy="2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flipV="1">
              <a:off x="6883926" y="6126191"/>
              <a:ext cx="2452049" cy="2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Скругленный прямоугольник 65"/>
            <p:cNvSpPr/>
            <p:nvPr/>
          </p:nvSpPr>
          <p:spPr>
            <a:xfrm>
              <a:off x="1911975" y="5362508"/>
              <a:ext cx="2166789" cy="101345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ИТОГИ</a:t>
              </a:r>
            </a:p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организации </a:t>
              </a:r>
              <a:r>
                <a:rPr lang="ru-RU" sz="12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и проведения </a:t>
              </a:r>
              <a:r>
                <a:rPr lang="ru-RU" sz="1200" b="1" dirty="0" smtClean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СПТ в ОО</a:t>
              </a:r>
              <a:endParaRPr lang="ru-RU" sz="1200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  <p:cxnSp>
          <p:nvCxnSpPr>
            <p:cNvPr id="68" name="Прямая со стрелкой 67"/>
            <p:cNvCxnSpPr/>
            <p:nvPr/>
          </p:nvCxnSpPr>
          <p:spPr>
            <a:xfrm flipV="1">
              <a:off x="4090801" y="5561473"/>
              <a:ext cx="489800" cy="1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 flipV="1">
              <a:off x="4082726" y="6126191"/>
              <a:ext cx="489800" cy="1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71" y="5669756"/>
            <a:ext cx="700078" cy="70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865" y="613601"/>
            <a:ext cx="9093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rgbClr val="DD6000"/>
                </a:solidFill>
                <a:latin typeface="Helvetica Neue"/>
              </a:rPr>
              <a:t>Государственное </a:t>
            </a:r>
            <a:r>
              <a:rPr lang="ru-RU" sz="1600" b="1" dirty="0">
                <a:solidFill>
                  <a:srgbClr val="DD6000"/>
                </a:solidFill>
                <a:latin typeface="Helvetica Neue"/>
              </a:rPr>
              <a:t>бюджетное учреждение Новосибирской области – </a:t>
            </a:r>
            <a:endParaRPr lang="ru-RU" sz="1600" b="1" dirty="0" smtClean="0">
              <a:solidFill>
                <a:srgbClr val="DD6000"/>
              </a:solidFill>
              <a:latin typeface="Helvetica Neue"/>
            </a:endParaRPr>
          </a:p>
          <a:p>
            <a:pPr fontAlgn="base"/>
            <a:r>
              <a:rPr lang="ru-RU" sz="1600" b="1" dirty="0" smtClean="0">
                <a:solidFill>
                  <a:srgbClr val="DD6000"/>
                </a:solidFill>
                <a:latin typeface="Helvetica Neue"/>
              </a:rPr>
              <a:t>Центр </a:t>
            </a:r>
            <a:r>
              <a:rPr lang="ru-RU" sz="1600" b="1" dirty="0">
                <a:solidFill>
                  <a:srgbClr val="DD6000"/>
                </a:solidFill>
                <a:latin typeface="Helvetica Neue"/>
              </a:rPr>
              <a:t>психолого-педагогической, медицинской и социальной помощи </a:t>
            </a:r>
            <a:r>
              <a:rPr lang="ru-RU" sz="1600" b="1" dirty="0" smtClean="0">
                <a:solidFill>
                  <a:srgbClr val="DD6000"/>
                </a:solidFill>
                <a:latin typeface="Helvetica Neue"/>
              </a:rPr>
              <a:t>детям</a:t>
            </a:r>
            <a:endParaRPr lang="ru-RU" sz="1600" b="1" i="0" dirty="0">
              <a:solidFill>
                <a:srgbClr val="DD6000"/>
              </a:solidFill>
              <a:effectLst/>
              <a:latin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" y="167901"/>
            <a:ext cx="1097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rgbClr val="DD6000"/>
                </a:solidFill>
                <a:latin typeface="Franklin Gothic Heavy" panose="020B0903020102020204" pitchFamily="34" charset="0"/>
              </a:rPr>
              <a:t>«ОБЛАСТНОЙ ЦЕНТР ДИАГНОСТИКИ И КОНСУЛЬТИРОВАНИЯ»</a:t>
            </a:r>
            <a:endParaRPr lang="ru-RU" sz="2800" b="1" dirty="0">
              <a:solidFill>
                <a:srgbClr val="373737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332" y="1136821"/>
            <a:ext cx="216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>
                <a:solidFill>
                  <a:srgbClr val="DD6000"/>
                </a:solidFill>
                <a:latin typeface="Helvetica Neue"/>
              </a:rPr>
              <a:t>ГБУ НСО «ОЦДК»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53825" y="1090654"/>
            <a:ext cx="3638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  <a:hlinkClick r:id="rId2"/>
              </a:rPr>
              <a:t>http://concord.websib.ru</a:t>
            </a:r>
            <a:r>
              <a:rPr lang="ru-RU" sz="2400" dirty="0" smtClean="0">
                <a:latin typeface="Franklin Gothic Book" panose="020B0503020102020204" pitchFamily="34" charset="0"/>
                <a:hlinkClick r:id="rId2"/>
              </a:rPr>
              <a:t>/</a:t>
            </a:r>
            <a:r>
              <a:rPr lang="ru-RU" sz="2400" dirty="0" smtClean="0">
                <a:latin typeface="Franklin Gothic Book" panose="020B0503020102020204" pitchFamily="34" charset="0"/>
              </a:rPr>
              <a:t> </a:t>
            </a:r>
            <a:endParaRPr lang="ru-RU" sz="2400" dirty="0">
              <a:latin typeface="Franklin Gothic Book" panose="020B05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9526"/>
          <a:stretch/>
        </p:blipFill>
        <p:spPr>
          <a:xfrm>
            <a:off x="910164" y="1552319"/>
            <a:ext cx="9977969" cy="52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26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046" y="412644"/>
            <a:ext cx="5378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СОЦИАЛЬНО-ПСИХОЛОГИЧЕСКОЕ</a:t>
            </a:r>
            <a:endParaRPr lang="ru-RU" sz="28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046" y="781976"/>
            <a:ext cx="51980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ТЕСТИРОВАНИЕ</a:t>
            </a:r>
            <a:endParaRPr lang="ru-RU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03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4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 bwMode="auto">
          <a:xfrm>
            <a:off x="1773238" y="212725"/>
            <a:ext cx="2352675" cy="6526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9" name="Скругленный прямоугольник 108"/>
          <p:cNvSpPr/>
          <p:nvPr/>
        </p:nvSpPr>
        <p:spPr bwMode="auto">
          <a:xfrm>
            <a:off x="4291013" y="212725"/>
            <a:ext cx="2352675" cy="64865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 bwMode="auto">
          <a:xfrm>
            <a:off x="6819900" y="252413"/>
            <a:ext cx="2352675" cy="6486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5" name="Скругленный прямоугольник 174"/>
          <p:cNvSpPr/>
          <p:nvPr/>
        </p:nvSpPr>
        <p:spPr bwMode="auto">
          <a:xfrm>
            <a:off x="9318625" y="252413"/>
            <a:ext cx="2352675" cy="64865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 bwMode="auto">
          <a:xfrm>
            <a:off x="1998663" y="379413"/>
            <a:ext cx="1938337" cy="18462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Полилиния 35"/>
          <p:cNvSpPr/>
          <p:nvPr/>
        </p:nvSpPr>
        <p:spPr bwMode="auto">
          <a:xfrm>
            <a:off x="2176463" y="873125"/>
            <a:ext cx="1250950" cy="903288"/>
          </a:xfrm>
          <a:custGeom>
            <a:avLst/>
            <a:gdLst>
              <a:gd name="connsiteX0" fmla="*/ 1187355 w 9785444"/>
              <a:gd name="connsiteY0" fmla="*/ 0 h 6823881"/>
              <a:gd name="connsiteX1" fmla="*/ 1801504 w 9785444"/>
              <a:gd name="connsiteY1" fmla="*/ 68239 h 6823881"/>
              <a:gd name="connsiteX2" fmla="*/ 1910686 w 9785444"/>
              <a:gd name="connsiteY2" fmla="*/ 177421 h 6823881"/>
              <a:gd name="connsiteX3" fmla="*/ 2156346 w 9785444"/>
              <a:gd name="connsiteY3" fmla="*/ 122830 h 6823881"/>
              <a:gd name="connsiteX4" fmla="*/ 2947916 w 9785444"/>
              <a:gd name="connsiteY4" fmla="*/ 177421 h 6823881"/>
              <a:gd name="connsiteX5" fmla="*/ 3289110 w 9785444"/>
              <a:gd name="connsiteY5" fmla="*/ 136478 h 6823881"/>
              <a:gd name="connsiteX6" fmla="*/ 3302758 w 9785444"/>
              <a:gd name="connsiteY6" fmla="*/ 259308 h 6823881"/>
              <a:gd name="connsiteX7" fmla="*/ 4408226 w 9785444"/>
              <a:gd name="connsiteY7" fmla="*/ 559558 h 6823881"/>
              <a:gd name="connsiteX8" fmla="*/ 4995080 w 9785444"/>
              <a:gd name="connsiteY8" fmla="*/ 1378424 h 6823881"/>
              <a:gd name="connsiteX9" fmla="*/ 5827594 w 9785444"/>
              <a:gd name="connsiteY9" fmla="*/ 1146412 h 6823881"/>
              <a:gd name="connsiteX10" fmla="*/ 6182435 w 9785444"/>
              <a:gd name="connsiteY10" fmla="*/ 1596788 h 6823881"/>
              <a:gd name="connsiteX11" fmla="*/ 6509982 w 9785444"/>
              <a:gd name="connsiteY11" fmla="*/ 1473958 h 6823881"/>
              <a:gd name="connsiteX12" fmla="*/ 6892119 w 9785444"/>
              <a:gd name="connsiteY12" fmla="*/ 1433015 h 6823881"/>
              <a:gd name="connsiteX13" fmla="*/ 7001301 w 9785444"/>
              <a:gd name="connsiteY13" fmla="*/ 1296537 h 6823881"/>
              <a:gd name="connsiteX14" fmla="*/ 7260609 w 9785444"/>
              <a:gd name="connsiteY14" fmla="*/ 1296537 h 6823881"/>
              <a:gd name="connsiteX15" fmla="*/ 7287904 w 9785444"/>
              <a:gd name="connsiteY15" fmla="*/ 1132764 h 6823881"/>
              <a:gd name="connsiteX16" fmla="*/ 7601803 w 9785444"/>
              <a:gd name="connsiteY16" fmla="*/ 1009934 h 6823881"/>
              <a:gd name="connsiteX17" fmla="*/ 7874758 w 9785444"/>
              <a:gd name="connsiteY17" fmla="*/ 1146412 h 6823881"/>
              <a:gd name="connsiteX18" fmla="*/ 7847462 w 9785444"/>
              <a:gd name="connsiteY18" fmla="*/ 1282890 h 6823881"/>
              <a:gd name="connsiteX19" fmla="*/ 7683689 w 9785444"/>
              <a:gd name="connsiteY19" fmla="*/ 1310185 h 6823881"/>
              <a:gd name="connsiteX20" fmla="*/ 7642746 w 9785444"/>
              <a:gd name="connsiteY20" fmla="*/ 1596788 h 6823881"/>
              <a:gd name="connsiteX21" fmla="*/ 7710985 w 9785444"/>
              <a:gd name="connsiteY21" fmla="*/ 1569493 h 6823881"/>
              <a:gd name="connsiteX22" fmla="*/ 7738280 w 9785444"/>
              <a:gd name="connsiteY22" fmla="*/ 1678675 h 6823881"/>
              <a:gd name="connsiteX23" fmla="*/ 7683689 w 9785444"/>
              <a:gd name="connsiteY23" fmla="*/ 1787857 h 6823881"/>
              <a:gd name="connsiteX24" fmla="*/ 7779223 w 9785444"/>
              <a:gd name="connsiteY24" fmla="*/ 1815152 h 6823881"/>
              <a:gd name="connsiteX25" fmla="*/ 7833815 w 9785444"/>
              <a:gd name="connsiteY25" fmla="*/ 1774209 h 6823881"/>
              <a:gd name="connsiteX26" fmla="*/ 7874758 w 9785444"/>
              <a:gd name="connsiteY26" fmla="*/ 1842448 h 6823881"/>
              <a:gd name="connsiteX27" fmla="*/ 7833815 w 9785444"/>
              <a:gd name="connsiteY27" fmla="*/ 1910687 h 6823881"/>
              <a:gd name="connsiteX28" fmla="*/ 7956644 w 9785444"/>
              <a:gd name="connsiteY28" fmla="*/ 2101755 h 6823881"/>
              <a:gd name="connsiteX29" fmla="*/ 7983940 w 9785444"/>
              <a:gd name="connsiteY29" fmla="*/ 2265528 h 6823881"/>
              <a:gd name="connsiteX30" fmla="*/ 7861110 w 9785444"/>
              <a:gd name="connsiteY30" fmla="*/ 2333767 h 6823881"/>
              <a:gd name="connsiteX31" fmla="*/ 7779223 w 9785444"/>
              <a:gd name="connsiteY31" fmla="*/ 2497540 h 6823881"/>
              <a:gd name="connsiteX32" fmla="*/ 7915701 w 9785444"/>
              <a:gd name="connsiteY32" fmla="*/ 2511188 h 6823881"/>
              <a:gd name="connsiteX33" fmla="*/ 7970292 w 9785444"/>
              <a:gd name="connsiteY33" fmla="*/ 2456597 h 6823881"/>
              <a:gd name="connsiteX34" fmla="*/ 8011235 w 9785444"/>
              <a:gd name="connsiteY34" fmla="*/ 2538484 h 6823881"/>
              <a:gd name="connsiteX35" fmla="*/ 8147713 w 9785444"/>
              <a:gd name="connsiteY35" fmla="*/ 2483893 h 6823881"/>
              <a:gd name="connsiteX36" fmla="*/ 8202304 w 9785444"/>
              <a:gd name="connsiteY36" fmla="*/ 2265528 h 6823881"/>
              <a:gd name="connsiteX37" fmla="*/ 8420668 w 9785444"/>
              <a:gd name="connsiteY37" fmla="*/ 1951630 h 6823881"/>
              <a:gd name="connsiteX38" fmla="*/ 8557146 w 9785444"/>
              <a:gd name="connsiteY38" fmla="*/ 1924334 h 6823881"/>
              <a:gd name="connsiteX39" fmla="*/ 8666328 w 9785444"/>
              <a:gd name="connsiteY39" fmla="*/ 1842448 h 6823881"/>
              <a:gd name="connsiteX40" fmla="*/ 8816453 w 9785444"/>
              <a:gd name="connsiteY40" fmla="*/ 1883391 h 6823881"/>
              <a:gd name="connsiteX41" fmla="*/ 9007522 w 9785444"/>
              <a:gd name="connsiteY41" fmla="*/ 1937982 h 6823881"/>
              <a:gd name="connsiteX42" fmla="*/ 8966579 w 9785444"/>
              <a:gd name="connsiteY42" fmla="*/ 2088108 h 6823881"/>
              <a:gd name="connsiteX43" fmla="*/ 9048465 w 9785444"/>
              <a:gd name="connsiteY43" fmla="*/ 2169994 h 6823881"/>
              <a:gd name="connsiteX44" fmla="*/ 9048465 w 9785444"/>
              <a:gd name="connsiteY44" fmla="*/ 2347415 h 6823881"/>
              <a:gd name="connsiteX45" fmla="*/ 9225886 w 9785444"/>
              <a:gd name="connsiteY45" fmla="*/ 2511188 h 6823881"/>
              <a:gd name="connsiteX46" fmla="*/ 9294125 w 9785444"/>
              <a:gd name="connsiteY46" fmla="*/ 2838734 h 6823881"/>
              <a:gd name="connsiteX47" fmla="*/ 9184943 w 9785444"/>
              <a:gd name="connsiteY47" fmla="*/ 2920621 h 6823881"/>
              <a:gd name="connsiteX48" fmla="*/ 9403307 w 9785444"/>
              <a:gd name="connsiteY48" fmla="*/ 2920621 h 6823881"/>
              <a:gd name="connsiteX49" fmla="*/ 9457898 w 9785444"/>
              <a:gd name="connsiteY49" fmla="*/ 3179928 h 6823881"/>
              <a:gd name="connsiteX50" fmla="*/ 9416955 w 9785444"/>
              <a:gd name="connsiteY50" fmla="*/ 3234519 h 6823881"/>
              <a:gd name="connsiteX51" fmla="*/ 9512489 w 9785444"/>
              <a:gd name="connsiteY51" fmla="*/ 3330054 h 6823881"/>
              <a:gd name="connsiteX52" fmla="*/ 9444250 w 9785444"/>
              <a:gd name="connsiteY52" fmla="*/ 3630305 h 6823881"/>
              <a:gd name="connsiteX53" fmla="*/ 9635319 w 9785444"/>
              <a:gd name="connsiteY53" fmla="*/ 3780430 h 6823881"/>
              <a:gd name="connsiteX54" fmla="*/ 9648967 w 9785444"/>
              <a:gd name="connsiteY54" fmla="*/ 4012442 h 6823881"/>
              <a:gd name="connsiteX55" fmla="*/ 9512489 w 9785444"/>
              <a:gd name="connsiteY55" fmla="*/ 4012442 h 6823881"/>
              <a:gd name="connsiteX56" fmla="*/ 9621671 w 9785444"/>
              <a:gd name="connsiteY56" fmla="*/ 4189863 h 6823881"/>
              <a:gd name="connsiteX57" fmla="*/ 9594376 w 9785444"/>
              <a:gd name="connsiteY57" fmla="*/ 4258102 h 6823881"/>
              <a:gd name="connsiteX58" fmla="*/ 9785444 w 9785444"/>
              <a:gd name="connsiteY58" fmla="*/ 4626591 h 6823881"/>
              <a:gd name="connsiteX59" fmla="*/ 9635319 w 9785444"/>
              <a:gd name="connsiteY59" fmla="*/ 4722125 h 6823881"/>
              <a:gd name="connsiteX60" fmla="*/ 9553432 w 9785444"/>
              <a:gd name="connsiteY60" fmla="*/ 4708478 h 6823881"/>
              <a:gd name="connsiteX61" fmla="*/ 9239534 w 9785444"/>
              <a:gd name="connsiteY61" fmla="*/ 4954137 h 6823881"/>
              <a:gd name="connsiteX62" fmla="*/ 9294125 w 9785444"/>
              <a:gd name="connsiteY62" fmla="*/ 5036024 h 6823881"/>
              <a:gd name="connsiteX63" fmla="*/ 9198591 w 9785444"/>
              <a:gd name="connsiteY63" fmla="*/ 5104263 h 6823881"/>
              <a:gd name="connsiteX64" fmla="*/ 9089409 w 9785444"/>
              <a:gd name="connsiteY64" fmla="*/ 5036024 h 6823881"/>
              <a:gd name="connsiteX65" fmla="*/ 8966579 w 9785444"/>
              <a:gd name="connsiteY65" fmla="*/ 5036024 h 6823881"/>
              <a:gd name="connsiteX66" fmla="*/ 8734567 w 9785444"/>
              <a:gd name="connsiteY66" fmla="*/ 5254388 h 6823881"/>
              <a:gd name="connsiteX67" fmla="*/ 8598089 w 9785444"/>
              <a:gd name="connsiteY67" fmla="*/ 5172502 h 6823881"/>
              <a:gd name="connsiteX68" fmla="*/ 8475259 w 9785444"/>
              <a:gd name="connsiteY68" fmla="*/ 5227093 h 6823881"/>
              <a:gd name="connsiteX69" fmla="*/ 8393373 w 9785444"/>
              <a:gd name="connsiteY69" fmla="*/ 5227093 h 6823881"/>
              <a:gd name="connsiteX70" fmla="*/ 8215952 w 9785444"/>
              <a:gd name="connsiteY70" fmla="*/ 5336275 h 6823881"/>
              <a:gd name="connsiteX71" fmla="*/ 8338782 w 9785444"/>
              <a:gd name="connsiteY71" fmla="*/ 5500048 h 6823881"/>
              <a:gd name="connsiteX72" fmla="*/ 8093122 w 9785444"/>
              <a:gd name="connsiteY72" fmla="*/ 5568287 h 6823881"/>
              <a:gd name="connsiteX73" fmla="*/ 8024883 w 9785444"/>
              <a:gd name="connsiteY73" fmla="*/ 5349922 h 6823881"/>
              <a:gd name="connsiteX74" fmla="*/ 7902053 w 9785444"/>
              <a:gd name="connsiteY74" fmla="*/ 5363570 h 6823881"/>
              <a:gd name="connsiteX75" fmla="*/ 7820167 w 9785444"/>
              <a:gd name="connsiteY75" fmla="*/ 5581934 h 6823881"/>
              <a:gd name="connsiteX76" fmla="*/ 7574507 w 9785444"/>
              <a:gd name="connsiteY76" fmla="*/ 5773003 h 6823881"/>
              <a:gd name="connsiteX77" fmla="*/ 7492620 w 9785444"/>
              <a:gd name="connsiteY77" fmla="*/ 5909481 h 6823881"/>
              <a:gd name="connsiteX78" fmla="*/ 7533564 w 9785444"/>
              <a:gd name="connsiteY78" fmla="*/ 5950424 h 6823881"/>
              <a:gd name="connsiteX79" fmla="*/ 7492620 w 9785444"/>
              <a:gd name="connsiteY79" fmla="*/ 6073254 h 6823881"/>
              <a:gd name="connsiteX80" fmla="*/ 7533564 w 9785444"/>
              <a:gd name="connsiteY80" fmla="*/ 6127845 h 6823881"/>
              <a:gd name="connsiteX81" fmla="*/ 7287904 w 9785444"/>
              <a:gd name="connsiteY81" fmla="*/ 6469039 h 6823881"/>
              <a:gd name="connsiteX82" fmla="*/ 7042244 w 9785444"/>
              <a:gd name="connsiteY82" fmla="*/ 6277970 h 6823881"/>
              <a:gd name="connsiteX83" fmla="*/ 6987653 w 9785444"/>
              <a:gd name="connsiteY83" fmla="*/ 6332561 h 6823881"/>
              <a:gd name="connsiteX84" fmla="*/ 6782937 w 9785444"/>
              <a:gd name="connsiteY84" fmla="*/ 6100549 h 6823881"/>
              <a:gd name="connsiteX85" fmla="*/ 6550925 w 9785444"/>
              <a:gd name="connsiteY85" fmla="*/ 6086902 h 6823881"/>
              <a:gd name="connsiteX86" fmla="*/ 6482686 w 9785444"/>
              <a:gd name="connsiteY86" fmla="*/ 5950424 h 6823881"/>
              <a:gd name="connsiteX87" fmla="*/ 6414447 w 9785444"/>
              <a:gd name="connsiteY87" fmla="*/ 5868537 h 6823881"/>
              <a:gd name="connsiteX88" fmla="*/ 6469038 w 9785444"/>
              <a:gd name="connsiteY88" fmla="*/ 5745708 h 6823881"/>
              <a:gd name="connsiteX89" fmla="*/ 6605516 w 9785444"/>
              <a:gd name="connsiteY89" fmla="*/ 5704764 h 6823881"/>
              <a:gd name="connsiteX90" fmla="*/ 6550925 w 9785444"/>
              <a:gd name="connsiteY90" fmla="*/ 5595582 h 6823881"/>
              <a:gd name="connsiteX91" fmla="*/ 6414447 w 9785444"/>
              <a:gd name="connsiteY91" fmla="*/ 5677469 h 6823881"/>
              <a:gd name="connsiteX92" fmla="*/ 6387152 w 9785444"/>
              <a:gd name="connsiteY92" fmla="*/ 5800299 h 6823881"/>
              <a:gd name="connsiteX93" fmla="*/ 6291617 w 9785444"/>
              <a:gd name="connsiteY93" fmla="*/ 5732060 h 6823881"/>
              <a:gd name="connsiteX94" fmla="*/ 6305265 w 9785444"/>
              <a:gd name="connsiteY94" fmla="*/ 5554639 h 6823881"/>
              <a:gd name="connsiteX95" fmla="*/ 6196083 w 9785444"/>
              <a:gd name="connsiteY95" fmla="*/ 5500048 h 6823881"/>
              <a:gd name="connsiteX96" fmla="*/ 6032310 w 9785444"/>
              <a:gd name="connsiteY96" fmla="*/ 5404514 h 6823881"/>
              <a:gd name="connsiteX97" fmla="*/ 5909480 w 9785444"/>
              <a:gd name="connsiteY97" fmla="*/ 5404514 h 6823881"/>
              <a:gd name="connsiteX98" fmla="*/ 5704764 w 9785444"/>
              <a:gd name="connsiteY98" fmla="*/ 5008728 h 6823881"/>
              <a:gd name="connsiteX99" fmla="*/ 5622877 w 9785444"/>
              <a:gd name="connsiteY99" fmla="*/ 5008728 h 6823881"/>
              <a:gd name="connsiteX100" fmla="*/ 5663820 w 9785444"/>
              <a:gd name="connsiteY100" fmla="*/ 5172502 h 6823881"/>
              <a:gd name="connsiteX101" fmla="*/ 5418161 w 9785444"/>
              <a:gd name="connsiteY101" fmla="*/ 5308979 h 6823881"/>
              <a:gd name="connsiteX102" fmla="*/ 5418161 w 9785444"/>
              <a:gd name="connsiteY102" fmla="*/ 5308979 h 6823881"/>
              <a:gd name="connsiteX103" fmla="*/ 5390865 w 9785444"/>
              <a:gd name="connsiteY103" fmla="*/ 5418161 h 6823881"/>
              <a:gd name="connsiteX104" fmla="*/ 5268035 w 9785444"/>
              <a:gd name="connsiteY104" fmla="*/ 5459105 h 6823881"/>
              <a:gd name="connsiteX105" fmla="*/ 5213444 w 9785444"/>
              <a:gd name="connsiteY105" fmla="*/ 5404514 h 6823881"/>
              <a:gd name="connsiteX106" fmla="*/ 5076967 w 9785444"/>
              <a:gd name="connsiteY106" fmla="*/ 5540991 h 6823881"/>
              <a:gd name="connsiteX107" fmla="*/ 4940489 w 9785444"/>
              <a:gd name="connsiteY107" fmla="*/ 5459105 h 6823881"/>
              <a:gd name="connsiteX108" fmla="*/ 4872250 w 9785444"/>
              <a:gd name="connsiteY108" fmla="*/ 5568287 h 6823881"/>
              <a:gd name="connsiteX109" fmla="*/ 4954137 w 9785444"/>
              <a:gd name="connsiteY109" fmla="*/ 5663821 h 6823881"/>
              <a:gd name="connsiteX110" fmla="*/ 4776716 w 9785444"/>
              <a:gd name="connsiteY110" fmla="*/ 5704764 h 6823881"/>
              <a:gd name="connsiteX111" fmla="*/ 4681182 w 9785444"/>
              <a:gd name="connsiteY111" fmla="*/ 5936776 h 6823881"/>
              <a:gd name="connsiteX112" fmla="*/ 4585647 w 9785444"/>
              <a:gd name="connsiteY112" fmla="*/ 5936776 h 6823881"/>
              <a:gd name="connsiteX113" fmla="*/ 4544704 w 9785444"/>
              <a:gd name="connsiteY113" fmla="*/ 5854890 h 6823881"/>
              <a:gd name="connsiteX114" fmla="*/ 4435522 w 9785444"/>
              <a:gd name="connsiteY114" fmla="*/ 5950424 h 6823881"/>
              <a:gd name="connsiteX115" fmla="*/ 4435522 w 9785444"/>
              <a:gd name="connsiteY115" fmla="*/ 6114197 h 6823881"/>
              <a:gd name="connsiteX116" fmla="*/ 4285397 w 9785444"/>
              <a:gd name="connsiteY116" fmla="*/ 6155140 h 6823881"/>
              <a:gd name="connsiteX117" fmla="*/ 4121623 w 9785444"/>
              <a:gd name="connsiteY117" fmla="*/ 6114197 h 6823881"/>
              <a:gd name="connsiteX118" fmla="*/ 3889612 w 9785444"/>
              <a:gd name="connsiteY118" fmla="*/ 6141493 h 6823881"/>
              <a:gd name="connsiteX119" fmla="*/ 3575713 w 9785444"/>
              <a:gd name="connsiteY119" fmla="*/ 6182436 h 6823881"/>
              <a:gd name="connsiteX120" fmla="*/ 3480179 w 9785444"/>
              <a:gd name="connsiteY120" fmla="*/ 6318914 h 6823881"/>
              <a:gd name="connsiteX121" fmla="*/ 3398292 w 9785444"/>
              <a:gd name="connsiteY121" fmla="*/ 6469039 h 6823881"/>
              <a:gd name="connsiteX122" fmla="*/ 3098041 w 9785444"/>
              <a:gd name="connsiteY122" fmla="*/ 6523630 h 6823881"/>
              <a:gd name="connsiteX123" fmla="*/ 2988859 w 9785444"/>
              <a:gd name="connsiteY123" fmla="*/ 6250675 h 6823881"/>
              <a:gd name="connsiteX124" fmla="*/ 2893325 w 9785444"/>
              <a:gd name="connsiteY124" fmla="*/ 6346209 h 6823881"/>
              <a:gd name="connsiteX125" fmla="*/ 2743200 w 9785444"/>
              <a:gd name="connsiteY125" fmla="*/ 6346209 h 6823881"/>
              <a:gd name="connsiteX126" fmla="*/ 2770495 w 9785444"/>
              <a:gd name="connsiteY126" fmla="*/ 6441743 h 6823881"/>
              <a:gd name="connsiteX127" fmla="*/ 2852382 w 9785444"/>
              <a:gd name="connsiteY127" fmla="*/ 6455391 h 6823881"/>
              <a:gd name="connsiteX128" fmla="*/ 2852382 w 9785444"/>
              <a:gd name="connsiteY128" fmla="*/ 6550925 h 6823881"/>
              <a:gd name="connsiteX129" fmla="*/ 2743200 w 9785444"/>
              <a:gd name="connsiteY129" fmla="*/ 6578221 h 6823881"/>
              <a:gd name="connsiteX130" fmla="*/ 2825086 w 9785444"/>
              <a:gd name="connsiteY130" fmla="*/ 6714699 h 6823881"/>
              <a:gd name="connsiteX131" fmla="*/ 2647665 w 9785444"/>
              <a:gd name="connsiteY131" fmla="*/ 6823881 h 6823881"/>
              <a:gd name="connsiteX132" fmla="*/ 1842447 w 9785444"/>
              <a:gd name="connsiteY132" fmla="*/ 6100549 h 6823881"/>
              <a:gd name="connsiteX133" fmla="*/ 1296537 w 9785444"/>
              <a:gd name="connsiteY133" fmla="*/ 5595582 h 6823881"/>
              <a:gd name="connsiteX134" fmla="*/ 1173707 w 9785444"/>
              <a:gd name="connsiteY134" fmla="*/ 5268036 h 6823881"/>
              <a:gd name="connsiteX135" fmla="*/ 1487606 w 9785444"/>
              <a:gd name="connsiteY135" fmla="*/ 5377218 h 6823881"/>
              <a:gd name="connsiteX136" fmla="*/ 1692322 w 9785444"/>
              <a:gd name="connsiteY136" fmla="*/ 5131558 h 6823881"/>
              <a:gd name="connsiteX137" fmla="*/ 1651379 w 9785444"/>
              <a:gd name="connsiteY137" fmla="*/ 5022376 h 6823881"/>
              <a:gd name="connsiteX138" fmla="*/ 1651379 w 9785444"/>
              <a:gd name="connsiteY138" fmla="*/ 5022376 h 6823881"/>
              <a:gd name="connsiteX139" fmla="*/ 1610435 w 9785444"/>
              <a:gd name="connsiteY139" fmla="*/ 4885899 h 6823881"/>
              <a:gd name="connsiteX140" fmla="*/ 1460310 w 9785444"/>
              <a:gd name="connsiteY140" fmla="*/ 5036024 h 6823881"/>
              <a:gd name="connsiteX141" fmla="*/ 1282889 w 9785444"/>
              <a:gd name="connsiteY141" fmla="*/ 5049672 h 6823881"/>
              <a:gd name="connsiteX142" fmla="*/ 1078173 w 9785444"/>
              <a:gd name="connsiteY142" fmla="*/ 4954137 h 6823881"/>
              <a:gd name="connsiteX143" fmla="*/ 1037229 w 9785444"/>
              <a:gd name="connsiteY143" fmla="*/ 5158854 h 6823881"/>
              <a:gd name="connsiteX144" fmla="*/ 491319 w 9785444"/>
              <a:gd name="connsiteY144" fmla="*/ 5377218 h 6823881"/>
              <a:gd name="connsiteX145" fmla="*/ 518615 w 9785444"/>
              <a:gd name="connsiteY145" fmla="*/ 4572000 h 6823881"/>
              <a:gd name="connsiteX146" fmla="*/ 641444 w 9785444"/>
              <a:gd name="connsiteY146" fmla="*/ 4585648 h 6823881"/>
              <a:gd name="connsiteX147" fmla="*/ 641444 w 9785444"/>
              <a:gd name="connsiteY147" fmla="*/ 4394579 h 6823881"/>
              <a:gd name="connsiteX148" fmla="*/ 504967 w 9785444"/>
              <a:gd name="connsiteY148" fmla="*/ 4353636 h 6823881"/>
              <a:gd name="connsiteX149" fmla="*/ 477671 w 9785444"/>
              <a:gd name="connsiteY149" fmla="*/ 4121624 h 6823881"/>
              <a:gd name="connsiteX150" fmla="*/ 368489 w 9785444"/>
              <a:gd name="connsiteY150" fmla="*/ 4094328 h 6823881"/>
              <a:gd name="connsiteX151" fmla="*/ 204716 w 9785444"/>
              <a:gd name="connsiteY151" fmla="*/ 3998794 h 6823881"/>
              <a:gd name="connsiteX152" fmla="*/ 272955 w 9785444"/>
              <a:gd name="connsiteY152" fmla="*/ 3821373 h 6823881"/>
              <a:gd name="connsiteX153" fmla="*/ 218364 w 9785444"/>
              <a:gd name="connsiteY153" fmla="*/ 3657600 h 6823881"/>
              <a:gd name="connsiteX154" fmla="*/ 177420 w 9785444"/>
              <a:gd name="connsiteY154" fmla="*/ 3521122 h 6823881"/>
              <a:gd name="connsiteX155" fmla="*/ 109182 w 9785444"/>
              <a:gd name="connsiteY155" fmla="*/ 3302758 h 6823881"/>
              <a:gd name="connsiteX156" fmla="*/ 0 w 9785444"/>
              <a:gd name="connsiteY156" fmla="*/ 3138985 h 6823881"/>
              <a:gd name="connsiteX157" fmla="*/ 95534 w 9785444"/>
              <a:gd name="connsiteY157" fmla="*/ 3002508 h 6823881"/>
              <a:gd name="connsiteX158" fmla="*/ 259307 w 9785444"/>
              <a:gd name="connsiteY158" fmla="*/ 2961564 h 6823881"/>
              <a:gd name="connsiteX159" fmla="*/ 136477 w 9785444"/>
              <a:gd name="connsiteY159" fmla="*/ 2866030 h 6823881"/>
              <a:gd name="connsiteX160" fmla="*/ 163773 w 9785444"/>
              <a:gd name="connsiteY160" fmla="*/ 2743200 h 6823881"/>
              <a:gd name="connsiteX161" fmla="*/ 68238 w 9785444"/>
              <a:gd name="connsiteY161" fmla="*/ 2538484 h 6823881"/>
              <a:gd name="connsiteX162" fmla="*/ 327546 w 9785444"/>
              <a:gd name="connsiteY162" fmla="*/ 2552131 h 6823881"/>
              <a:gd name="connsiteX163" fmla="*/ 204716 w 9785444"/>
              <a:gd name="connsiteY163" fmla="*/ 2388358 h 6823881"/>
              <a:gd name="connsiteX164" fmla="*/ 464023 w 9785444"/>
              <a:gd name="connsiteY164" fmla="*/ 2129051 h 6823881"/>
              <a:gd name="connsiteX165" fmla="*/ 600501 w 9785444"/>
              <a:gd name="connsiteY165" fmla="*/ 2047164 h 6823881"/>
              <a:gd name="connsiteX166" fmla="*/ 614149 w 9785444"/>
              <a:gd name="connsiteY166" fmla="*/ 1924334 h 6823881"/>
              <a:gd name="connsiteX167" fmla="*/ 859809 w 9785444"/>
              <a:gd name="connsiteY167" fmla="*/ 1924334 h 6823881"/>
              <a:gd name="connsiteX168" fmla="*/ 1037229 w 9785444"/>
              <a:gd name="connsiteY168" fmla="*/ 1815152 h 6823881"/>
              <a:gd name="connsiteX169" fmla="*/ 1255594 w 9785444"/>
              <a:gd name="connsiteY169" fmla="*/ 1856096 h 6823881"/>
              <a:gd name="connsiteX170" fmla="*/ 1173707 w 9785444"/>
              <a:gd name="connsiteY170" fmla="*/ 1665027 h 6823881"/>
              <a:gd name="connsiteX171" fmla="*/ 1050877 w 9785444"/>
              <a:gd name="connsiteY171" fmla="*/ 1637731 h 6823881"/>
              <a:gd name="connsiteX172" fmla="*/ 1064525 w 9785444"/>
              <a:gd name="connsiteY172" fmla="*/ 1337481 h 6823881"/>
              <a:gd name="connsiteX173" fmla="*/ 887104 w 9785444"/>
              <a:gd name="connsiteY173" fmla="*/ 1460311 h 6823881"/>
              <a:gd name="connsiteX174" fmla="*/ 818865 w 9785444"/>
              <a:gd name="connsiteY174" fmla="*/ 1269242 h 6823881"/>
              <a:gd name="connsiteX175" fmla="*/ 955343 w 9785444"/>
              <a:gd name="connsiteY175" fmla="*/ 1201003 h 6823881"/>
              <a:gd name="connsiteX176" fmla="*/ 1091820 w 9785444"/>
              <a:gd name="connsiteY176" fmla="*/ 1050878 h 6823881"/>
              <a:gd name="connsiteX177" fmla="*/ 1187355 w 9785444"/>
              <a:gd name="connsiteY177" fmla="*/ 1105469 h 6823881"/>
              <a:gd name="connsiteX178" fmla="*/ 1310185 w 9785444"/>
              <a:gd name="connsiteY178" fmla="*/ 887105 h 6823881"/>
              <a:gd name="connsiteX179" fmla="*/ 1187355 w 9785444"/>
              <a:gd name="connsiteY179" fmla="*/ 0 h 682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9785444" h="6823881">
                <a:moveTo>
                  <a:pt x="1187355" y="0"/>
                </a:moveTo>
                <a:lnTo>
                  <a:pt x="1801504" y="68239"/>
                </a:lnTo>
                <a:lnTo>
                  <a:pt x="1910686" y="177421"/>
                </a:lnTo>
                <a:lnTo>
                  <a:pt x="2156346" y="122830"/>
                </a:lnTo>
                <a:lnTo>
                  <a:pt x="2947916" y="177421"/>
                </a:lnTo>
                <a:lnTo>
                  <a:pt x="3289110" y="136478"/>
                </a:lnTo>
                <a:lnTo>
                  <a:pt x="3302758" y="259308"/>
                </a:lnTo>
                <a:lnTo>
                  <a:pt x="4408226" y="559558"/>
                </a:lnTo>
                <a:lnTo>
                  <a:pt x="4995080" y="1378424"/>
                </a:lnTo>
                <a:lnTo>
                  <a:pt x="5827594" y="1146412"/>
                </a:lnTo>
                <a:lnTo>
                  <a:pt x="6182435" y="1596788"/>
                </a:lnTo>
                <a:lnTo>
                  <a:pt x="6509982" y="1473958"/>
                </a:lnTo>
                <a:lnTo>
                  <a:pt x="6892119" y="1433015"/>
                </a:lnTo>
                <a:lnTo>
                  <a:pt x="7001301" y="1296537"/>
                </a:lnTo>
                <a:lnTo>
                  <a:pt x="7260609" y="1296537"/>
                </a:lnTo>
                <a:lnTo>
                  <a:pt x="7287904" y="1132764"/>
                </a:lnTo>
                <a:lnTo>
                  <a:pt x="7601803" y="1009934"/>
                </a:lnTo>
                <a:lnTo>
                  <a:pt x="7874758" y="1146412"/>
                </a:lnTo>
                <a:lnTo>
                  <a:pt x="7847462" y="1282890"/>
                </a:lnTo>
                <a:lnTo>
                  <a:pt x="7683689" y="1310185"/>
                </a:lnTo>
                <a:lnTo>
                  <a:pt x="7642746" y="1596788"/>
                </a:lnTo>
                <a:lnTo>
                  <a:pt x="7710985" y="1569493"/>
                </a:lnTo>
                <a:lnTo>
                  <a:pt x="7738280" y="1678675"/>
                </a:lnTo>
                <a:lnTo>
                  <a:pt x="7683689" y="1787857"/>
                </a:lnTo>
                <a:lnTo>
                  <a:pt x="7779223" y="1815152"/>
                </a:lnTo>
                <a:lnTo>
                  <a:pt x="7833815" y="1774209"/>
                </a:lnTo>
                <a:lnTo>
                  <a:pt x="7874758" y="1842448"/>
                </a:lnTo>
                <a:lnTo>
                  <a:pt x="7833815" y="1910687"/>
                </a:lnTo>
                <a:lnTo>
                  <a:pt x="7956644" y="2101755"/>
                </a:lnTo>
                <a:lnTo>
                  <a:pt x="7983940" y="2265528"/>
                </a:lnTo>
                <a:lnTo>
                  <a:pt x="7861110" y="2333767"/>
                </a:lnTo>
                <a:lnTo>
                  <a:pt x="7779223" y="2497540"/>
                </a:lnTo>
                <a:lnTo>
                  <a:pt x="7915701" y="2511188"/>
                </a:lnTo>
                <a:lnTo>
                  <a:pt x="7970292" y="2456597"/>
                </a:lnTo>
                <a:lnTo>
                  <a:pt x="8011235" y="2538484"/>
                </a:lnTo>
                <a:lnTo>
                  <a:pt x="8147713" y="2483893"/>
                </a:lnTo>
                <a:lnTo>
                  <a:pt x="8202304" y="2265528"/>
                </a:lnTo>
                <a:lnTo>
                  <a:pt x="8420668" y="1951630"/>
                </a:lnTo>
                <a:lnTo>
                  <a:pt x="8557146" y="1924334"/>
                </a:lnTo>
                <a:lnTo>
                  <a:pt x="8666328" y="1842448"/>
                </a:lnTo>
                <a:lnTo>
                  <a:pt x="8816453" y="1883391"/>
                </a:lnTo>
                <a:lnTo>
                  <a:pt x="9007522" y="1937982"/>
                </a:lnTo>
                <a:lnTo>
                  <a:pt x="8966579" y="2088108"/>
                </a:lnTo>
                <a:lnTo>
                  <a:pt x="9048465" y="2169994"/>
                </a:lnTo>
                <a:lnTo>
                  <a:pt x="9048465" y="2347415"/>
                </a:lnTo>
                <a:lnTo>
                  <a:pt x="9225886" y="2511188"/>
                </a:lnTo>
                <a:lnTo>
                  <a:pt x="9294125" y="2838734"/>
                </a:lnTo>
                <a:lnTo>
                  <a:pt x="9184943" y="2920621"/>
                </a:lnTo>
                <a:lnTo>
                  <a:pt x="9403307" y="2920621"/>
                </a:lnTo>
                <a:lnTo>
                  <a:pt x="9457898" y="3179928"/>
                </a:lnTo>
                <a:lnTo>
                  <a:pt x="9416955" y="3234519"/>
                </a:lnTo>
                <a:lnTo>
                  <a:pt x="9512489" y="3330054"/>
                </a:lnTo>
                <a:lnTo>
                  <a:pt x="9444250" y="3630305"/>
                </a:lnTo>
                <a:lnTo>
                  <a:pt x="9635319" y="3780430"/>
                </a:lnTo>
                <a:lnTo>
                  <a:pt x="9648967" y="4012442"/>
                </a:lnTo>
                <a:lnTo>
                  <a:pt x="9512489" y="4012442"/>
                </a:lnTo>
                <a:lnTo>
                  <a:pt x="9621671" y="4189863"/>
                </a:lnTo>
                <a:lnTo>
                  <a:pt x="9594376" y="4258102"/>
                </a:lnTo>
                <a:lnTo>
                  <a:pt x="9785444" y="4626591"/>
                </a:lnTo>
                <a:lnTo>
                  <a:pt x="9635319" y="4722125"/>
                </a:lnTo>
                <a:lnTo>
                  <a:pt x="9553432" y="4708478"/>
                </a:lnTo>
                <a:lnTo>
                  <a:pt x="9239534" y="4954137"/>
                </a:lnTo>
                <a:lnTo>
                  <a:pt x="9294125" y="5036024"/>
                </a:lnTo>
                <a:lnTo>
                  <a:pt x="9198591" y="5104263"/>
                </a:lnTo>
                <a:lnTo>
                  <a:pt x="9089409" y="5036024"/>
                </a:lnTo>
                <a:lnTo>
                  <a:pt x="8966579" y="5036024"/>
                </a:lnTo>
                <a:lnTo>
                  <a:pt x="8734567" y="5254388"/>
                </a:lnTo>
                <a:lnTo>
                  <a:pt x="8598089" y="5172502"/>
                </a:lnTo>
                <a:lnTo>
                  <a:pt x="8475259" y="5227093"/>
                </a:lnTo>
                <a:lnTo>
                  <a:pt x="8393373" y="5227093"/>
                </a:lnTo>
                <a:lnTo>
                  <a:pt x="8215952" y="5336275"/>
                </a:lnTo>
                <a:lnTo>
                  <a:pt x="8338782" y="5500048"/>
                </a:lnTo>
                <a:lnTo>
                  <a:pt x="8093122" y="5568287"/>
                </a:lnTo>
                <a:lnTo>
                  <a:pt x="8024883" y="5349922"/>
                </a:lnTo>
                <a:lnTo>
                  <a:pt x="7902053" y="5363570"/>
                </a:lnTo>
                <a:lnTo>
                  <a:pt x="7820167" y="5581934"/>
                </a:lnTo>
                <a:lnTo>
                  <a:pt x="7574507" y="5773003"/>
                </a:lnTo>
                <a:lnTo>
                  <a:pt x="7492620" y="5909481"/>
                </a:lnTo>
                <a:lnTo>
                  <a:pt x="7533564" y="5950424"/>
                </a:lnTo>
                <a:lnTo>
                  <a:pt x="7492620" y="6073254"/>
                </a:lnTo>
                <a:lnTo>
                  <a:pt x="7533564" y="6127845"/>
                </a:lnTo>
                <a:lnTo>
                  <a:pt x="7287904" y="6469039"/>
                </a:lnTo>
                <a:lnTo>
                  <a:pt x="7042244" y="6277970"/>
                </a:lnTo>
                <a:lnTo>
                  <a:pt x="6987653" y="6332561"/>
                </a:lnTo>
                <a:lnTo>
                  <a:pt x="6782937" y="6100549"/>
                </a:lnTo>
                <a:lnTo>
                  <a:pt x="6550925" y="6086902"/>
                </a:lnTo>
                <a:lnTo>
                  <a:pt x="6482686" y="5950424"/>
                </a:lnTo>
                <a:lnTo>
                  <a:pt x="6414447" y="5868537"/>
                </a:lnTo>
                <a:lnTo>
                  <a:pt x="6469038" y="5745708"/>
                </a:lnTo>
                <a:lnTo>
                  <a:pt x="6605516" y="5704764"/>
                </a:lnTo>
                <a:lnTo>
                  <a:pt x="6550925" y="5595582"/>
                </a:lnTo>
                <a:lnTo>
                  <a:pt x="6414447" y="5677469"/>
                </a:lnTo>
                <a:lnTo>
                  <a:pt x="6387152" y="5800299"/>
                </a:lnTo>
                <a:lnTo>
                  <a:pt x="6291617" y="5732060"/>
                </a:lnTo>
                <a:lnTo>
                  <a:pt x="6305265" y="5554639"/>
                </a:lnTo>
                <a:lnTo>
                  <a:pt x="6196083" y="5500048"/>
                </a:lnTo>
                <a:lnTo>
                  <a:pt x="6032310" y="5404514"/>
                </a:lnTo>
                <a:lnTo>
                  <a:pt x="5909480" y="5404514"/>
                </a:lnTo>
                <a:lnTo>
                  <a:pt x="5704764" y="5008728"/>
                </a:lnTo>
                <a:lnTo>
                  <a:pt x="5622877" y="5008728"/>
                </a:lnTo>
                <a:lnTo>
                  <a:pt x="5663820" y="5172502"/>
                </a:lnTo>
                <a:lnTo>
                  <a:pt x="5418161" y="5308979"/>
                </a:lnTo>
                <a:lnTo>
                  <a:pt x="5418161" y="5308979"/>
                </a:lnTo>
                <a:lnTo>
                  <a:pt x="5390865" y="5418161"/>
                </a:lnTo>
                <a:lnTo>
                  <a:pt x="5268035" y="5459105"/>
                </a:lnTo>
                <a:lnTo>
                  <a:pt x="5213444" y="5404514"/>
                </a:lnTo>
                <a:lnTo>
                  <a:pt x="5076967" y="5540991"/>
                </a:lnTo>
                <a:lnTo>
                  <a:pt x="4940489" y="5459105"/>
                </a:lnTo>
                <a:lnTo>
                  <a:pt x="4872250" y="5568287"/>
                </a:lnTo>
                <a:lnTo>
                  <a:pt x="4954137" y="5663821"/>
                </a:lnTo>
                <a:lnTo>
                  <a:pt x="4776716" y="5704764"/>
                </a:lnTo>
                <a:lnTo>
                  <a:pt x="4681182" y="5936776"/>
                </a:lnTo>
                <a:lnTo>
                  <a:pt x="4585647" y="5936776"/>
                </a:lnTo>
                <a:lnTo>
                  <a:pt x="4544704" y="5854890"/>
                </a:lnTo>
                <a:lnTo>
                  <a:pt x="4435522" y="5950424"/>
                </a:lnTo>
                <a:lnTo>
                  <a:pt x="4435522" y="6114197"/>
                </a:lnTo>
                <a:lnTo>
                  <a:pt x="4285397" y="6155140"/>
                </a:lnTo>
                <a:lnTo>
                  <a:pt x="4121623" y="6114197"/>
                </a:lnTo>
                <a:lnTo>
                  <a:pt x="3889612" y="6141493"/>
                </a:lnTo>
                <a:lnTo>
                  <a:pt x="3575713" y="6182436"/>
                </a:lnTo>
                <a:lnTo>
                  <a:pt x="3480179" y="6318914"/>
                </a:lnTo>
                <a:lnTo>
                  <a:pt x="3398292" y="6469039"/>
                </a:lnTo>
                <a:lnTo>
                  <a:pt x="3098041" y="6523630"/>
                </a:lnTo>
                <a:lnTo>
                  <a:pt x="2988859" y="6250675"/>
                </a:lnTo>
                <a:lnTo>
                  <a:pt x="2893325" y="6346209"/>
                </a:lnTo>
                <a:lnTo>
                  <a:pt x="2743200" y="6346209"/>
                </a:lnTo>
                <a:lnTo>
                  <a:pt x="2770495" y="6441743"/>
                </a:lnTo>
                <a:lnTo>
                  <a:pt x="2852382" y="6455391"/>
                </a:lnTo>
                <a:lnTo>
                  <a:pt x="2852382" y="6550925"/>
                </a:lnTo>
                <a:lnTo>
                  <a:pt x="2743200" y="6578221"/>
                </a:lnTo>
                <a:lnTo>
                  <a:pt x="2825086" y="6714699"/>
                </a:lnTo>
                <a:lnTo>
                  <a:pt x="2647665" y="6823881"/>
                </a:lnTo>
                <a:lnTo>
                  <a:pt x="1842447" y="6100549"/>
                </a:lnTo>
                <a:lnTo>
                  <a:pt x="1296537" y="5595582"/>
                </a:lnTo>
                <a:lnTo>
                  <a:pt x="1173707" y="5268036"/>
                </a:lnTo>
                <a:lnTo>
                  <a:pt x="1487606" y="5377218"/>
                </a:lnTo>
                <a:lnTo>
                  <a:pt x="1692322" y="5131558"/>
                </a:lnTo>
                <a:lnTo>
                  <a:pt x="1651379" y="5022376"/>
                </a:lnTo>
                <a:lnTo>
                  <a:pt x="1651379" y="5022376"/>
                </a:lnTo>
                <a:lnTo>
                  <a:pt x="1610435" y="4885899"/>
                </a:lnTo>
                <a:lnTo>
                  <a:pt x="1460310" y="5036024"/>
                </a:lnTo>
                <a:lnTo>
                  <a:pt x="1282889" y="5049672"/>
                </a:lnTo>
                <a:lnTo>
                  <a:pt x="1078173" y="4954137"/>
                </a:lnTo>
                <a:lnTo>
                  <a:pt x="1037229" y="5158854"/>
                </a:lnTo>
                <a:lnTo>
                  <a:pt x="491319" y="5377218"/>
                </a:lnTo>
                <a:lnTo>
                  <a:pt x="518615" y="4572000"/>
                </a:lnTo>
                <a:lnTo>
                  <a:pt x="641444" y="4585648"/>
                </a:lnTo>
                <a:lnTo>
                  <a:pt x="641444" y="4394579"/>
                </a:lnTo>
                <a:lnTo>
                  <a:pt x="504967" y="4353636"/>
                </a:lnTo>
                <a:lnTo>
                  <a:pt x="477671" y="4121624"/>
                </a:lnTo>
                <a:lnTo>
                  <a:pt x="368489" y="4094328"/>
                </a:lnTo>
                <a:lnTo>
                  <a:pt x="204716" y="3998794"/>
                </a:lnTo>
                <a:lnTo>
                  <a:pt x="272955" y="3821373"/>
                </a:lnTo>
                <a:lnTo>
                  <a:pt x="218364" y="3657600"/>
                </a:lnTo>
                <a:lnTo>
                  <a:pt x="177420" y="3521122"/>
                </a:lnTo>
                <a:lnTo>
                  <a:pt x="109182" y="3302758"/>
                </a:lnTo>
                <a:lnTo>
                  <a:pt x="0" y="3138985"/>
                </a:lnTo>
                <a:lnTo>
                  <a:pt x="95534" y="3002508"/>
                </a:lnTo>
                <a:lnTo>
                  <a:pt x="259307" y="2961564"/>
                </a:lnTo>
                <a:lnTo>
                  <a:pt x="136477" y="2866030"/>
                </a:lnTo>
                <a:lnTo>
                  <a:pt x="163773" y="2743200"/>
                </a:lnTo>
                <a:lnTo>
                  <a:pt x="68238" y="2538484"/>
                </a:lnTo>
                <a:lnTo>
                  <a:pt x="327546" y="2552131"/>
                </a:lnTo>
                <a:lnTo>
                  <a:pt x="204716" y="2388358"/>
                </a:lnTo>
                <a:lnTo>
                  <a:pt x="464023" y="2129051"/>
                </a:lnTo>
                <a:lnTo>
                  <a:pt x="600501" y="2047164"/>
                </a:lnTo>
                <a:lnTo>
                  <a:pt x="614149" y="1924334"/>
                </a:lnTo>
                <a:lnTo>
                  <a:pt x="859809" y="1924334"/>
                </a:lnTo>
                <a:lnTo>
                  <a:pt x="1037229" y="1815152"/>
                </a:lnTo>
                <a:lnTo>
                  <a:pt x="1255594" y="1856096"/>
                </a:lnTo>
                <a:lnTo>
                  <a:pt x="1173707" y="1665027"/>
                </a:lnTo>
                <a:lnTo>
                  <a:pt x="1050877" y="1637731"/>
                </a:lnTo>
                <a:lnTo>
                  <a:pt x="1064525" y="1337481"/>
                </a:lnTo>
                <a:lnTo>
                  <a:pt x="887104" y="1460311"/>
                </a:lnTo>
                <a:lnTo>
                  <a:pt x="818865" y="1269242"/>
                </a:lnTo>
                <a:lnTo>
                  <a:pt x="955343" y="1201003"/>
                </a:lnTo>
                <a:lnTo>
                  <a:pt x="1091820" y="1050878"/>
                </a:lnTo>
                <a:lnTo>
                  <a:pt x="1187355" y="1105469"/>
                </a:lnTo>
                <a:lnTo>
                  <a:pt x="1310185" y="887105"/>
                </a:lnTo>
                <a:lnTo>
                  <a:pt x="1187355" y="0"/>
                </a:lnTo>
                <a:close/>
              </a:path>
            </a:pathLst>
          </a:custGeom>
          <a:gradFill flip="none" rotWithShape="1">
            <a:gsLst>
              <a:gs pos="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10" name="Овал 109"/>
          <p:cNvSpPr/>
          <p:nvPr/>
        </p:nvSpPr>
        <p:spPr bwMode="auto">
          <a:xfrm>
            <a:off x="4516438" y="379413"/>
            <a:ext cx="1938337" cy="18462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accent2"/>
              </a:solidFill>
            </a:endParaRPr>
          </a:p>
        </p:txBody>
      </p:sp>
      <p:grpSp>
        <p:nvGrpSpPr>
          <p:cNvPr id="7177" name="Группа 182"/>
          <p:cNvGrpSpPr>
            <a:grpSpLocks/>
          </p:cNvGrpSpPr>
          <p:nvPr/>
        </p:nvGrpSpPr>
        <p:grpSpPr bwMode="auto">
          <a:xfrm>
            <a:off x="4759325" y="512763"/>
            <a:ext cx="1516063" cy="1531937"/>
            <a:chOff x="4697677" y="411251"/>
            <a:chExt cx="1516081" cy="1530971"/>
          </a:xfrm>
        </p:grpSpPr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77" y="411251"/>
              <a:ext cx="930065" cy="1530971"/>
            </a:xfrm>
            <a:prstGeom prst="rect">
              <a:avLst/>
            </a:prstGeom>
          </p:spPr>
        </p:pic>
        <p:sp>
          <p:nvSpPr>
            <p:cNvPr id="10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417043" y="1240551"/>
              <a:ext cx="796715" cy="426353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solidFill>
                    <a:srgbClr val="002060"/>
                  </a:solidFill>
                  <a:latin typeface="Palatino Linotype"/>
                </a:rPr>
                <a:t>НСК</a:t>
              </a:r>
            </a:p>
          </p:txBody>
        </p:sp>
      </p:grpSp>
      <p:sp>
        <p:nvSpPr>
          <p:cNvPr id="143" name="Овал 142"/>
          <p:cNvSpPr/>
          <p:nvPr/>
        </p:nvSpPr>
        <p:spPr bwMode="auto">
          <a:xfrm>
            <a:off x="7045325" y="419100"/>
            <a:ext cx="1938338" cy="1846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84" name="Рисунок 18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325709">
            <a:off x="7133513" y="593889"/>
            <a:ext cx="1304378" cy="1194585"/>
          </a:xfrm>
          <a:prstGeom prst="rect">
            <a:avLst/>
          </a:prstGeom>
        </p:spPr>
      </p:pic>
      <p:sp>
        <p:nvSpPr>
          <p:cNvPr id="141" name="WordArt 4"/>
          <p:cNvSpPr>
            <a:spLocks noChangeArrowheads="1" noChangeShapeType="1" noTextEdit="1"/>
          </p:cNvSpPr>
          <p:nvPr/>
        </p:nvSpPr>
        <p:spPr bwMode="auto">
          <a:xfrm>
            <a:off x="7873670" y="1439785"/>
            <a:ext cx="925495" cy="42633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spc="50" dirty="0">
                <a:ln w="11430"/>
                <a:solidFill>
                  <a:srgbClr val="002060"/>
                </a:solidFill>
                <a:latin typeface="Palatino Linotype"/>
              </a:rPr>
              <a:t>ПОО</a:t>
            </a:r>
          </a:p>
        </p:txBody>
      </p:sp>
      <p:sp>
        <p:nvSpPr>
          <p:cNvPr id="176" name="Овал 175"/>
          <p:cNvSpPr/>
          <p:nvPr/>
        </p:nvSpPr>
        <p:spPr bwMode="auto">
          <a:xfrm>
            <a:off x="9544050" y="419100"/>
            <a:ext cx="1938338" cy="1846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4" name="WordArt 4"/>
          <p:cNvSpPr>
            <a:spLocks noChangeArrowheads="1" noChangeShapeType="1" noTextEdit="1"/>
          </p:cNvSpPr>
          <p:nvPr/>
        </p:nvSpPr>
        <p:spPr bwMode="auto">
          <a:xfrm>
            <a:off x="10161365" y="1331620"/>
            <a:ext cx="1195333" cy="42633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spc="50" dirty="0">
                <a:ln w="11430"/>
                <a:solidFill>
                  <a:srgbClr val="002060"/>
                </a:solidFill>
                <a:latin typeface="Palatino Linotype"/>
              </a:rPr>
              <a:t>ООВО</a:t>
            </a:r>
          </a:p>
        </p:txBody>
      </p:sp>
      <p:pic>
        <p:nvPicPr>
          <p:cNvPr id="187" name="Рисунок 18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4" b="14209"/>
          <a:stretch/>
        </p:blipFill>
        <p:spPr bwMode="auto">
          <a:xfrm>
            <a:off x="9822248" y="664991"/>
            <a:ext cx="1171387" cy="799234"/>
          </a:xfrm>
          <a:prstGeom prst="rect">
            <a:avLst/>
          </a:prstGeom>
        </p:spPr>
      </p:pic>
      <p:sp>
        <p:nvSpPr>
          <p:cNvPr id="181" name="Двойная стрелка влево/вправо 180"/>
          <p:cNvSpPr/>
          <p:nvPr/>
        </p:nvSpPr>
        <p:spPr>
          <a:xfrm>
            <a:off x="1317625" y="6153150"/>
            <a:ext cx="10745788" cy="608013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78180"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200" dirty="0">
                <a:solidFill>
                  <a:sysClr val="windowText" lastClr="000000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УЧАСТИЯ В  СПТ ОБРАЗОВАТЕЛЬНЫХ ОРГАНИЗАЦИЙ И  ОБУЧАЮЩИХСЯ НОВОСИБИРСКОЙ ОБЛАСТИ</a:t>
            </a:r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1919288" y="3632200"/>
            <a:ext cx="2111375" cy="6080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186" name="TextBox 61"/>
          <p:cNvSpPr txBox="1">
            <a:spLocks noChangeArrowheads="1"/>
          </p:cNvSpPr>
          <p:nvPr/>
        </p:nvSpPr>
        <p:spPr bwMode="auto">
          <a:xfrm>
            <a:off x="2024063" y="3973513"/>
            <a:ext cx="5572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703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671" y="3661808"/>
            <a:ext cx="485098" cy="394264"/>
          </a:xfrm>
          <a:prstGeom prst="rect">
            <a:avLst/>
          </a:prstGeom>
          <a:noFill/>
          <a:ln>
            <a:noFill/>
          </a:ln>
        </p:spPr>
      </p:pic>
      <p:sp>
        <p:nvSpPr>
          <p:cNvPr id="7188" name="TextBox 63"/>
          <p:cNvSpPr txBox="1">
            <a:spLocks noChangeArrowheads="1"/>
          </p:cNvSpPr>
          <p:nvPr/>
        </p:nvSpPr>
        <p:spPr bwMode="auto">
          <a:xfrm>
            <a:off x="3359150" y="3960813"/>
            <a:ext cx="627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28927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344" y="3639416"/>
            <a:ext cx="478368" cy="394264"/>
          </a:xfrm>
          <a:prstGeom prst="rect">
            <a:avLst/>
          </a:prstGeom>
        </p:spPr>
      </p:pic>
      <p:sp>
        <p:nvSpPr>
          <p:cNvPr id="7190" name="TextBox 73"/>
          <p:cNvSpPr txBox="1">
            <a:spLocks noChangeArrowheads="1"/>
          </p:cNvSpPr>
          <p:nvPr/>
        </p:nvSpPr>
        <p:spPr bwMode="auto">
          <a:xfrm>
            <a:off x="2557463" y="3741738"/>
            <a:ext cx="7921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2019-20 </a:t>
            </a:r>
          </a:p>
        </p:txBody>
      </p:sp>
      <p:sp>
        <p:nvSpPr>
          <p:cNvPr id="134" name="Скругленный прямоугольник 133"/>
          <p:cNvSpPr/>
          <p:nvPr/>
        </p:nvSpPr>
        <p:spPr bwMode="auto">
          <a:xfrm>
            <a:off x="1900238" y="5645150"/>
            <a:ext cx="2112962" cy="6048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192" name="TextBox 32"/>
          <p:cNvSpPr txBox="1">
            <a:spLocks noChangeArrowheads="1"/>
          </p:cNvSpPr>
          <p:nvPr/>
        </p:nvSpPr>
        <p:spPr bwMode="auto">
          <a:xfrm>
            <a:off x="1981200" y="5981700"/>
            <a:ext cx="495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694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784" y="5676845"/>
            <a:ext cx="485098" cy="394264"/>
          </a:xfrm>
          <a:prstGeom prst="rect">
            <a:avLst/>
          </a:prstGeom>
          <a:noFill/>
          <a:ln>
            <a:noFill/>
          </a:ln>
        </p:spPr>
      </p:pic>
      <p:sp>
        <p:nvSpPr>
          <p:cNvPr id="7194" name="TextBox 1"/>
          <p:cNvSpPr txBox="1">
            <a:spLocks noChangeArrowheads="1"/>
          </p:cNvSpPr>
          <p:nvPr/>
        </p:nvSpPr>
        <p:spPr bwMode="auto">
          <a:xfrm>
            <a:off x="3311525" y="5995988"/>
            <a:ext cx="633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23239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7790" y="5655682"/>
            <a:ext cx="478368" cy="394264"/>
          </a:xfrm>
          <a:prstGeom prst="rect">
            <a:avLst/>
          </a:prstGeom>
        </p:spPr>
      </p:pic>
      <p:sp>
        <p:nvSpPr>
          <p:cNvPr id="7196" name="TextBox 76"/>
          <p:cNvSpPr txBox="1">
            <a:spLocks noChangeArrowheads="1"/>
          </p:cNvSpPr>
          <p:nvPr/>
        </p:nvSpPr>
        <p:spPr bwMode="auto">
          <a:xfrm>
            <a:off x="2555875" y="5789613"/>
            <a:ext cx="747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2015-16</a:t>
            </a: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1919288" y="4973638"/>
            <a:ext cx="2111375" cy="6048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198" name="TextBox 69"/>
          <p:cNvSpPr txBox="1">
            <a:spLocks noChangeArrowheads="1"/>
          </p:cNvSpPr>
          <p:nvPr/>
        </p:nvSpPr>
        <p:spPr bwMode="auto">
          <a:xfrm>
            <a:off x="2032000" y="5322888"/>
            <a:ext cx="465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619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679" y="5018114"/>
            <a:ext cx="485098" cy="394264"/>
          </a:xfrm>
          <a:prstGeom prst="rect">
            <a:avLst/>
          </a:prstGeom>
          <a:noFill/>
          <a:ln>
            <a:noFill/>
          </a:ln>
        </p:spPr>
      </p:pic>
      <p:sp>
        <p:nvSpPr>
          <p:cNvPr id="7200" name="TextBox 71"/>
          <p:cNvSpPr txBox="1">
            <a:spLocks noChangeArrowheads="1"/>
          </p:cNvSpPr>
          <p:nvPr/>
        </p:nvSpPr>
        <p:spPr bwMode="auto">
          <a:xfrm>
            <a:off x="3354388" y="5287963"/>
            <a:ext cx="611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24416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1133" y="4975816"/>
            <a:ext cx="478368" cy="394264"/>
          </a:xfrm>
          <a:prstGeom prst="rect">
            <a:avLst/>
          </a:prstGeom>
        </p:spPr>
      </p:pic>
      <p:sp>
        <p:nvSpPr>
          <p:cNvPr id="7202" name="TextBox 77"/>
          <p:cNvSpPr txBox="1">
            <a:spLocks noChangeArrowheads="1"/>
          </p:cNvSpPr>
          <p:nvPr/>
        </p:nvSpPr>
        <p:spPr bwMode="auto">
          <a:xfrm>
            <a:off x="2586038" y="5148263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2016-17</a:t>
            </a:r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1919288" y="4305300"/>
            <a:ext cx="2111375" cy="6080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204" name="TextBox 65"/>
          <p:cNvSpPr txBox="1">
            <a:spLocks noChangeArrowheads="1"/>
          </p:cNvSpPr>
          <p:nvPr/>
        </p:nvSpPr>
        <p:spPr bwMode="auto">
          <a:xfrm>
            <a:off x="1931988" y="4624388"/>
            <a:ext cx="492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629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1569" y="4301485"/>
            <a:ext cx="485098" cy="374841"/>
          </a:xfrm>
          <a:prstGeom prst="rect">
            <a:avLst/>
          </a:prstGeom>
          <a:noFill/>
          <a:ln>
            <a:noFill/>
          </a:ln>
        </p:spPr>
      </p:pic>
      <p:sp>
        <p:nvSpPr>
          <p:cNvPr id="7206" name="TextBox 67"/>
          <p:cNvSpPr txBox="1">
            <a:spLocks noChangeArrowheads="1"/>
          </p:cNvSpPr>
          <p:nvPr/>
        </p:nvSpPr>
        <p:spPr bwMode="auto">
          <a:xfrm>
            <a:off x="3363913" y="4640263"/>
            <a:ext cx="627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24438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1691" y="4319537"/>
            <a:ext cx="478368" cy="374841"/>
          </a:xfrm>
          <a:prstGeom prst="rect">
            <a:avLst/>
          </a:prstGeom>
        </p:spPr>
      </p:pic>
      <p:sp>
        <p:nvSpPr>
          <p:cNvPr id="7208" name="TextBox 78"/>
          <p:cNvSpPr txBox="1">
            <a:spLocks noChangeArrowheads="1"/>
          </p:cNvSpPr>
          <p:nvPr/>
        </p:nvSpPr>
        <p:spPr bwMode="auto">
          <a:xfrm>
            <a:off x="2546350" y="4479925"/>
            <a:ext cx="7445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2017-18</a:t>
            </a:r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1919288" y="2955925"/>
            <a:ext cx="2111375" cy="606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210" name="TextBox 61"/>
          <p:cNvSpPr txBox="1">
            <a:spLocks noChangeArrowheads="1"/>
          </p:cNvSpPr>
          <p:nvPr/>
        </p:nvSpPr>
        <p:spPr bwMode="auto">
          <a:xfrm>
            <a:off x="1989138" y="3260725"/>
            <a:ext cx="492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717</a:t>
            </a:r>
          </a:p>
        </p:txBody>
      </p:sp>
      <p:pic>
        <p:nvPicPr>
          <p:cNvPr id="139" name="Рисунок 138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9739" y="2967548"/>
            <a:ext cx="485098" cy="394264"/>
          </a:xfrm>
          <a:prstGeom prst="rect">
            <a:avLst/>
          </a:prstGeom>
          <a:noFill/>
          <a:ln>
            <a:noFill/>
          </a:ln>
        </p:spPr>
      </p:pic>
      <p:sp>
        <p:nvSpPr>
          <p:cNvPr id="7212" name="TextBox 63"/>
          <p:cNvSpPr txBox="1">
            <a:spLocks noChangeArrowheads="1"/>
          </p:cNvSpPr>
          <p:nvPr/>
        </p:nvSpPr>
        <p:spPr bwMode="auto">
          <a:xfrm>
            <a:off x="3314700" y="3265488"/>
            <a:ext cx="633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35029</a:t>
            </a:r>
          </a:p>
        </p:txBody>
      </p:sp>
      <p:pic>
        <p:nvPicPr>
          <p:cNvPr id="148" name="Рисунок 147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412" y="2945157"/>
            <a:ext cx="478368" cy="394264"/>
          </a:xfrm>
          <a:prstGeom prst="rect">
            <a:avLst/>
          </a:prstGeom>
        </p:spPr>
      </p:pic>
      <p:sp>
        <p:nvSpPr>
          <p:cNvPr id="7214" name="TextBox 73"/>
          <p:cNvSpPr txBox="1">
            <a:spLocks noChangeArrowheads="1"/>
          </p:cNvSpPr>
          <p:nvPr/>
        </p:nvSpPr>
        <p:spPr bwMode="auto">
          <a:xfrm>
            <a:off x="2552700" y="3101975"/>
            <a:ext cx="833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2020-21  </a:t>
            </a:r>
          </a:p>
        </p:txBody>
      </p:sp>
      <p:sp>
        <p:nvSpPr>
          <p:cNvPr id="149" name="Скругленный прямоугольник 148"/>
          <p:cNvSpPr/>
          <p:nvPr/>
        </p:nvSpPr>
        <p:spPr bwMode="auto">
          <a:xfrm>
            <a:off x="1906588" y="2284413"/>
            <a:ext cx="2111375" cy="606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216" name="TextBox 61"/>
          <p:cNvSpPr txBox="1">
            <a:spLocks noChangeArrowheads="1"/>
          </p:cNvSpPr>
          <p:nvPr/>
        </p:nvSpPr>
        <p:spPr bwMode="auto">
          <a:xfrm>
            <a:off x="1976438" y="2598738"/>
            <a:ext cx="46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717</a:t>
            </a:r>
            <a:endParaRPr lang="ru-RU" altLang="ru-RU" sz="1200" b="1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71" name="Рисунок 17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6624" y="2296050"/>
            <a:ext cx="485098" cy="394264"/>
          </a:xfrm>
          <a:prstGeom prst="rect">
            <a:avLst/>
          </a:prstGeom>
          <a:noFill/>
          <a:ln>
            <a:noFill/>
          </a:ln>
        </p:spPr>
      </p:pic>
      <p:sp>
        <p:nvSpPr>
          <p:cNvPr id="7218" name="TextBox 63"/>
          <p:cNvSpPr txBox="1">
            <a:spLocks noChangeArrowheads="1"/>
          </p:cNvSpPr>
          <p:nvPr/>
        </p:nvSpPr>
        <p:spPr bwMode="auto">
          <a:xfrm>
            <a:off x="3302000" y="2593975"/>
            <a:ext cx="625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43129</a:t>
            </a:r>
          </a:p>
        </p:txBody>
      </p:sp>
      <p:pic>
        <p:nvPicPr>
          <p:cNvPr id="173" name="Рисунок 17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297" y="2273659"/>
            <a:ext cx="478368" cy="394264"/>
          </a:xfrm>
          <a:prstGeom prst="rect">
            <a:avLst/>
          </a:prstGeom>
        </p:spPr>
      </p:pic>
      <p:sp>
        <p:nvSpPr>
          <p:cNvPr id="7220" name="TextBox 73"/>
          <p:cNvSpPr txBox="1">
            <a:spLocks noChangeArrowheads="1"/>
          </p:cNvSpPr>
          <p:nvPr/>
        </p:nvSpPr>
        <p:spPr bwMode="auto">
          <a:xfrm>
            <a:off x="2562225" y="2430463"/>
            <a:ext cx="828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2021-22  </a:t>
            </a:r>
          </a:p>
        </p:txBody>
      </p:sp>
      <p:sp>
        <p:nvSpPr>
          <p:cNvPr id="112" name="Скругленный прямоугольник 111"/>
          <p:cNvSpPr/>
          <p:nvPr/>
        </p:nvSpPr>
        <p:spPr bwMode="auto">
          <a:xfrm>
            <a:off x="4421188" y="3632200"/>
            <a:ext cx="2112962" cy="6080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222" name="TextBox 88"/>
          <p:cNvSpPr txBox="1">
            <a:spLocks noChangeArrowheads="1"/>
          </p:cNvSpPr>
          <p:nvPr/>
        </p:nvSpPr>
        <p:spPr bwMode="auto">
          <a:xfrm>
            <a:off x="4540250" y="3979863"/>
            <a:ext cx="47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194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200" y="3666027"/>
            <a:ext cx="485098" cy="394292"/>
          </a:xfrm>
          <a:prstGeom prst="rect">
            <a:avLst/>
          </a:prstGeom>
          <a:noFill/>
          <a:ln>
            <a:noFill/>
          </a:ln>
        </p:spPr>
      </p:pic>
      <p:sp>
        <p:nvSpPr>
          <p:cNvPr id="7224" name="TextBox 90"/>
          <p:cNvSpPr txBox="1">
            <a:spLocks noChangeArrowheads="1"/>
          </p:cNvSpPr>
          <p:nvPr/>
        </p:nvSpPr>
        <p:spPr bwMode="auto">
          <a:xfrm>
            <a:off x="5856288" y="4014788"/>
            <a:ext cx="611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30874</a:t>
            </a: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033" y="3673130"/>
            <a:ext cx="478368" cy="394292"/>
          </a:xfrm>
          <a:prstGeom prst="rect">
            <a:avLst/>
          </a:prstGeom>
        </p:spPr>
      </p:pic>
      <p:sp>
        <p:nvSpPr>
          <p:cNvPr id="7226" name="TextBox 104"/>
          <p:cNvSpPr txBox="1">
            <a:spLocks noChangeArrowheads="1"/>
          </p:cNvSpPr>
          <p:nvPr/>
        </p:nvSpPr>
        <p:spPr bwMode="auto">
          <a:xfrm>
            <a:off x="5132388" y="3802063"/>
            <a:ext cx="7921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2019-20 </a:t>
            </a:r>
          </a:p>
        </p:txBody>
      </p:sp>
      <p:sp>
        <p:nvSpPr>
          <p:cNvPr id="135" name="Скругленный прямоугольник 134"/>
          <p:cNvSpPr/>
          <p:nvPr/>
        </p:nvSpPr>
        <p:spPr bwMode="auto">
          <a:xfrm>
            <a:off x="4403725" y="5645150"/>
            <a:ext cx="2111375" cy="6048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228" name="TextBox 84"/>
          <p:cNvSpPr txBox="1">
            <a:spLocks noChangeArrowheads="1"/>
          </p:cNvSpPr>
          <p:nvPr/>
        </p:nvSpPr>
        <p:spPr bwMode="auto">
          <a:xfrm>
            <a:off x="4518025" y="6015038"/>
            <a:ext cx="466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231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7145" y="5671079"/>
            <a:ext cx="485098" cy="394292"/>
          </a:xfrm>
          <a:prstGeom prst="rect">
            <a:avLst/>
          </a:prstGeom>
          <a:noFill/>
          <a:ln>
            <a:noFill/>
          </a:ln>
        </p:spPr>
      </p:pic>
      <p:sp>
        <p:nvSpPr>
          <p:cNvPr id="7230" name="TextBox 86"/>
          <p:cNvSpPr txBox="1">
            <a:spLocks noChangeArrowheads="1"/>
          </p:cNvSpPr>
          <p:nvPr/>
        </p:nvSpPr>
        <p:spPr bwMode="auto">
          <a:xfrm>
            <a:off x="5826125" y="6030913"/>
            <a:ext cx="633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29683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3150" y="5669826"/>
            <a:ext cx="478368" cy="394292"/>
          </a:xfrm>
          <a:prstGeom prst="rect">
            <a:avLst/>
          </a:prstGeom>
        </p:spPr>
      </p:pic>
      <p:sp>
        <p:nvSpPr>
          <p:cNvPr id="7232" name="TextBox 101"/>
          <p:cNvSpPr txBox="1">
            <a:spLocks noChangeArrowheads="1"/>
          </p:cNvSpPr>
          <p:nvPr/>
        </p:nvSpPr>
        <p:spPr bwMode="auto">
          <a:xfrm>
            <a:off x="5049838" y="5840413"/>
            <a:ext cx="749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2015-16</a:t>
            </a:r>
          </a:p>
        </p:txBody>
      </p:sp>
      <p:sp>
        <p:nvSpPr>
          <p:cNvPr id="114" name="Скругленный прямоугольник 113"/>
          <p:cNvSpPr/>
          <p:nvPr/>
        </p:nvSpPr>
        <p:spPr bwMode="auto">
          <a:xfrm>
            <a:off x="4421188" y="4973638"/>
            <a:ext cx="2112962" cy="606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234" name="TextBox 96"/>
          <p:cNvSpPr txBox="1">
            <a:spLocks noChangeArrowheads="1"/>
          </p:cNvSpPr>
          <p:nvPr/>
        </p:nvSpPr>
        <p:spPr bwMode="auto">
          <a:xfrm>
            <a:off x="4525963" y="5365750"/>
            <a:ext cx="515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175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6712" y="5022228"/>
            <a:ext cx="485098" cy="394292"/>
          </a:xfrm>
          <a:prstGeom prst="rect">
            <a:avLst/>
          </a:prstGeom>
          <a:noFill/>
          <a:ln>
            <a:noFill/>
          </a:ln>
        </p:spPr>
      </p:pic>
      <p:sp>
        <p:nvSpPr>
          <p:cNvPr id="7236" name="TextBox 98"/>
          <p:cNvSpPr txBox="1">
            <a:spLocks noChangeArrowheads="1"/>
          </p:cNvSpPr>
          <p:nvPr/>
        </p:nvSpPr>
        <p:spPr bwMode="auto">
          <a:xfrm>
            <a:off x="5829300" y="5380038"/>
            <a:ext cx="633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32306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7562" y="5018114"/>
            <a:ext cx="478368" cy="394292"/>
          </a:xfrm>
          <a:prstGeom prst="rect">
            <a:avLst/>
          </a:prstGeom>
        </p:spPr>
      </p:pic>
      <p:sp>
        <p:nvSpPr>
          <p:cNvPr id="7238" name="TextBox 102"/>
          <p:cNvSpPr txBox="1">
            <a:spLocks noChangeArrowheads="1"/>
          </p:cNvSpPr>
          <p:nvPr/>
        </p:nvSpPr>
        <p:spPr bwMode="auto">
          <a:xfrm>
            <a:off x="5091113" y="5192713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2016-17</a:t>
            </a:r>
          </a:p>
        </p:txBody>
      </p:sp>
      <p:sp>
        <p:nvSpPr>
          <p:cNvPr id="113" name="Скругленный прямоугольник 112"/>
          <p:cNvSpPr/>
          <p:nvPr/>
        </p:nvSpPr>
        <p:spPr bwMode="auto">
          <a:xfrm>
            <a:off x="4421188" y="4305300"/>
            <a:ext cx="2112962" cy="6080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240" name="TextBox 92"/>
          <p:cNvSpPr txBox="1">
            <a:spLocks noChangeArrowheads="1"/>
          </p:cNvSpPr>
          <p:nvPr/>
        </p:nvSpPr>
        <p:spPr bwMode="auto">
          <a:xfrm>
            <a:off x="4438650" y="4633913"/>
            <a:ext cx="5159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185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6762" y="4335144"/>
            <a:ext cx="485098" cy="37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242" name="TextBox 94"/>
          <p:cNvSpPr txBox="1">
            <a:spLocks noChangeArrowheads="1"/>
          </p:cNvSpPr>
          <p:nvPr/>
        </p:nvSpPr>
        <p:spPr bwMode="auto">
          <a:xfrm>
            <a:off x="5849938" y="4675188"/>
            <a:ext cx="612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25712</a:t>
            </a: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7052" y="4353197"/>
            <a:ext cx="478368" cy="374867"/>
          </a:xfrm>
          <a:prstGeom prst="rect">
            <a:avLst/>
          </a:prstGeom>
        </p:spPr>
      </p:pic>
      <p:sp>
        <p:nvSpPr>
          <p:cNvPr id="7244" name="TextBox 103"/>
          <p:cNvSpPr txBox="1">
            <a:spLocks noChangeArrowheads="1"/>
          </p:cNvSpPr>
          <p:nvPr/>
        </p:nvSpPr>
        <p:spPr bwMode="auto">
          <a:xfrm>
            <a:off x="5072063" y="4522788"/>
            <a:ext cx="742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2017-18</a:t>
            </a:r>
          </a:p>
        </p:txBody>
      </p:sp>
      <p:sp>
        <p:nvSpPr>
          <p:cNvPr id="111" name="Скругленный прямоугольник 110"/>
          <p:cNvSpPr/>
          <p:nvPr/>
        </p:nvSpPr>
        <p:spPr bwMode="auto">
          <a:xfrm>
            <a:off x="4414838" y="2963863"/>
            <a:ext cx="2111375" cy="6048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246" name="TextBox 88"/>
          <p:cNvSpPr txBox="1">
            <a:spLocks noChangeArrowheads="1"/>
          </p:cNvSpPr>
          <p:nvPr/>
        </p:nvSpPr>
        <p:spPr bwMode="auto">
          <a:xfrm>
            <a:off x="4495800" y="331470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196</a:t>
            </a:r>
          </a:p>
        </p:txBody>
      </p:sp>
      <p:pic>
        <p:nvPicPr>
          <p:cNvPr id="155" name="Рисунок 154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5100" y="2991431"/>
            <a:ext cx="485098" cy="394292"/>
          </a:xfrm>
          <a:prstGeom prst="rect">
            <a:avLst/>
          </a:prstGeom>
          <a:noFill/>
          <a:ln>
            <a:noFill/>
          </a:ln>
        </p:spPr>
      </p:pic>
      <p:sp>
        <p:nvSpPr>
          <p:cNvPr id="7248" name="TextBox 90"/>
          <p:cNvSpPr txBox="1">
            <a:spLocks noChangeArrowheads="1"/>
          </p:cNvSpPr>
          <p:nvPr/>
        </p:nvSpPr>
        <p:spPr bwMode="auto">
          <a:xfrm>
            <a:off x="5881688" y="3360738"/>
            <a:ext cx="627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45621</a:t>
            </a:r>
          </a:p>
        </p:txBody>
      </p:sp>
      <p:pic>
        <p:nvPicPr>
          <p:cNvPr id="159" name="Рисунок 158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538" y="3008230"/>
            <a:ext cx="478368" cy="394292"/>
          </a:xfrm>
          <a:prstGeom prst="rect">
            <a:avLst/>
          </a:prstGeom>
        </p:spPr>
      </p:pic>
      <p:sp>
        <p:nvSpPr>
          <p:cNvPr id="7250" name="TextBox 73"/>
          <p:cNvSpPr txBox="1">
            <a:spLocks noChangeArrowheads="1"/>
          </p:cNvSpPr>
          <p:nvPr/>
        </p:nvSpPr>
        <p:spPr bwMode="auto">
          <a:xfrm>
            <a:off x="5108575" y="3143250"/>
            <a:ext cx="833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2020-21  </a:t>
            </a:r>
          </a:p>
        </p:txBody>
      </p:sp>
      <p:sp>
        <p:nvSpPr>
          <p:cNvPr id="151" name="Скругленный прямоугольник 150"/>
          <p:cNvSpPr/>
          <p:nvPr/>
        </p:nvSpPr>
        <p:spPr bwMode="auto">
          <a:xfrm>
            <a:off x="4400550" y="2292350"/>
            <a:ext cx="2112963" cy="6048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252" name="TextBox 88"/>
          <p:cNvSpPr txBox="1">
            <a:spLocks noChangeArrowheads="1"/>
          </p:cNvSpPr>
          <p:nvPr/>
        </p:nvSpPr>
        <p:spPr bwMode="auto">
          <a:xfrm>
            <a:off x="4481513" y="2643188"/>
            <a:ext cx="4730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196</a:t>
            </a:r>
            <a:endParaRPr lang="ru-RU" altLang="ru-RU" sz="1200" b="1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91" name="Рисунок 19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1984" y="2329765"/>
            <a:ext cx="485098" cy="394292"/>
          </a:xfrm>
          <a:prstGeom prst="rect">
            <a:avLst/>
          </a:prstGeom>
          <a:noFill/>
          <a:ln>
            <a:noFill/>
          </a:ln>
        </p:spPr>
      </p:pic>
      <p:sp>
        <p:nvSpPr>
          <p:cNvPr id="7254" name="TextBox 90"/>
          <p:cNvSpPr txBox="1">
            <a:spLocks noChangeArrowheads="1"/>
          </p:cNvSpPr>
          <p:nvPr/>
        </p:nvSpPr>
        <p:spPr bwMode="auto">
          <a:xfrm>
            <a:off x="5864225" y="2670175"/>
            <a:ext cx="6238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53978</a:t>
            </a:r>
          </a:p>
        </p:txBody>
      </p:sp>
      <p:pic>
        <p:nvPicPr>
          <p:cNvPr id="196" name="Рисунок 195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7280" y="2307372"/>
            <a:ext cx="478368" cy="394292"/>
          </a:xfrm>
          <a:prstGeom prst="rect">
            <a:avLst/>
          </a:prstGeom>
        </p:spPr>
      </p:pic>
      <p:sp>
        <p:nvSpPr>
          <p:cNvPr id="7256" name="TextBox 73"/>
          <p:cNvSpPr txBox="1">
            <a:spLocks noChangeArrowheads="1"/>
          </p:cNvSpPr>
          <p:nvPr/>
        </p:nvSpPr>
        <p:spPr bwMode="auto">
          <a:xfrm>
            <a:off x="5118100" y="2471738"/>
            <a:ext cx="8270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2021-22  </a:t>
            </a:r>
          </a:p>
        </p:txBody>
      </p:sp>
      <p:sp>
        <p:nvSpPr>
          <p:cNvPr id="145" name="Скругленный прямоугольник 144"/>
          <p:cNvSpPr/>
          <p:nvPr/>
        </p:nvSpPr>
        <p:spPr bwMode="auto">
          <a:xfrm>
            <a:off x="6965950" y="3665538"/>
            <a:ext cx="2111375" cy="60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258" name="TextBox 121"/>
          <p:cNvSpPr txBox="1">
            <a:spLocks noChangeArrowheads="1"/>
          </p:cNvSpPr>
          <p:nvPr/>
        </p:nvSpPr>
        <p:spPr bwMode="auto">
          <a:xfrm>
            <a:off x="7102475" y="4056063"/>
            <a:ext cx="44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60</a:t>
            </a:r>
          </a:p>
        </p:txBody>
      </p:sp>
      <p:pic>
        <p:nvPicPr>
          <p:cNvPr id="123" name="Рисунок 122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0963" y="3695523"/>
            <a:ext cx="485098" cy="394292"/>
          </a:xfrm>
          <a:prstGeom prst="rect">
            <a:avLst/>
          </a:prstGeom>
          <a:noFill/>
          <a:ln>
            <a:noFill/>
          </a:ln>
        </p:spPr>
      </p:pic>
      <p:sp>
        <p:nvSpPr>
          <p:cNvPr id="7260" name="TextBox 123"/>
          <p:cNvSpPr txBox="1">
            <a:spLocks noChangeArrowheads="1"/>
          </p:cNvSpPr>
          <p:nvPr/>
        </p:nvSpPr>
        <p:spPr bwMode="auto">
          <a:xfrm>
            <a:off x="8396288" y="4024313"/>
            <a:ext cx="625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18391</a:t>
            </a:r>
          </a:p>
        </p:txBody>
      </p:sp>
      <p:pic>
        <p:nvPicPr>
          <p:cNvPr id="125" name="Рисунок 124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4031" y="3661794"/>
            <a:ext cx="478368" cy="394292"/>
          </a:xfrm>
          <a:prstGeom prst="rect">
            <a:avLst/>
          </a:prstGeom>
        </p:spPr>
      </p:pic>
      <p:sp>
        <p:nvSpPr>
          <p:cNvPr id="7262" name="TextBox 137"/>
          <p:cNvSpPr txBox="1">
            <a:spLocks noChangeArrowheads="1"/>
          </p:cNvSpPr>
          <p:nvPr/>
        </p:nvSpPr>
        <p:spPr bwMode="auto">
          <a:xfrm>
            <a:off x="7672388" y="3830638"/>
            <a:ext cx="7921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2019-20 </a:t>
            </a:r>
          </a:p>
        </p:txBody>
      </p:sp>
      <p:sp>
        <p:nvSpPr>
          <p:cNvPr id="136" name="Скругленный прямоугольник 135"/>
          <p:cNvSpPr/>
          <p:nvPr/>
        </p:nvSpPr>
        <p:spPr bwMode="auto">
          <a:xfrm>
            <a:off x="6946900" y="5678488"/>
            <a:ext cx="2112963" cy="606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264" name="TextBox 117"/>
          <p:cNvSpPr txBox="1">
            <a:spLocks noChangeArrowheads="1"/>
          </p:cNvSpPr>
          <p:nvPr/>
        </p:nvSpPr>
        <p:spPr bwMode="auto">
          <a:xfrm>
            <a:off x="7116763" y="6032500"/>
            <a:ext cx="349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0</a:t>
            </a: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8077" y="5710406"/>
            <a:ext cx="485098" cy="394292"/>
          </a:xfrm>
          <a:prstGeom prst="rect">
            <a:avLst/>
          </a:prstGeom>
          <a:noFill/>
          <a:ln>
            <a:noFill/>
          </a:ln>
        </p:spPr>
      </p:pic>
      <p:sp>
        <p:nvSpPr>
          <p:cNvPr id="7266" name="TextBox 119"/>
          <p:cNvSpPr txBox="1">
            <a:spLocks noChangeArrowheads="1"/>
          </p:cNvSpPr>
          <p:nvPr/>
        </p:nvSpPr>
        <p:spPr bwMode="auto">
          <a:xfrm>
            <a:off x="8497888" y="6022975"/>
            <a:ext cx="2746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0</a:t>
            </a:r>
          </a:p>
        </p:txBody>
      </p:sp>
      <p:pic>
        <p:nvPicPr>
          <p:cNvPr id="121" name="Рисунок 120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302" y="5699755"/>
            <a:ext cx="478368" cy="394292"/>
          </a:xfrm>
          <a:prstGeom prst="rect">
            <a:avLst/>
          </a:prstGeom>
        </p:spPr>
      </p:pic>
      <p:sp>
        <p:nvSpPr>
          <p:cNvPr id="7268" name="TextBox 134"/>
          <p:cNvSpPr txBox="1">
            <a:spLocks noChangeArrowheads="1"/>
          </p:cNvSpPr>
          <p:nvPr/>
        </p:nvSpPr>
        <p:spPr bwMode="auto">
          <a:xfrm>
            <a:off x="7610475" y="5840413"/>
            <a:ext cx="747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2015-16</a:t>
            </a:r>
          </a:p>
        </p:txBody>
      </p:sp>
      <p:sp>
        <p:nvSpPr>
          <p:cNvPr id="147" name="Скругленный прямоугольник 146"/>
          <p:cNvSpPr/>
          <p:nvPr/>
        </p:nvSpPr>
        <p:spPr bwMode="auto">
          <a:xfrm>
            <a:off x="6954838" y="5037138"/>
            <a:ext cx="2111375" cy="606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270" name="TextBox 129"/>
          <p:cNvSpPr txBox="1">
            <a:spLocks noChangeArrowheads="1"/>
          </p:cNvSpPr>
          <p:nvPr/>
        </p:nvSpPr>
        <p:spPr bwMode="auto">
          <a:xfrm>
            <a:off x="7161213" y="5356225"/>
            <a:ext cx="3365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7</a:t>
            </a: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972" y="5051723"/>
            <a:ext cx="485098" cy="394292"/>
          </a:xfrm>
          <a:prstGeom prst="rect">
            <a:avLst/>
          </a:prstGeom>
          <a:noFill/>
          <a:ln>
            <a:noFill/>
          </a:ln>
        </p:spPr>
      </p:pic>
      <p:sp>
        <p:nvSpPr>
          <p:cNvPr id="7272" name="TextBox 131"/>
          <p:cNvSpPr txBox="1">
            <a:spLocks noChangeArrowheads="1"/>
          </p:cNvSpPr>
          <p:nvPr/>
        </p:nvSpPr>
        <p:spPr bwMode="auto">
          <a:xfrm>
            <a:off x="8483600" y="5370513"/>
            <a:ext cx="44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827</a:t>
            </a:r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5916" y="5067713"/>
            <a:ext cx="478368" cy="394292"/>
          </a:xfrm>
          <a:prstGeom prst="rect">
            <a:avLst/>
          </a:prstGeom>
        </p:spPr>
      </p:pic>
      <p:sp>
        <p:nvSpPr>
          <p:cNvPr id="7274" name="TextBox 135"/>
          <p:cNvSpPr txBox="1">
            <a:spLocks noChangeArrowheads="1"/>
          </p:cNvSpPr>
          <p:nvPr/>
        </p:nvSpPr>
        <p:spPr bwMode="auto">
          <a:xfrm>
            <a:off x="7604125" y="5184775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2016-17</a:t>
            </a:r>
          </a:p>
        </p:txBody>
      </p:sp>
      <p:sp>
        <p:nvSpPr>
          <p:cNvPr id="146" name="Скругленный прямоугольник 145"/>
          <p:cNvSpPr/>
          <p:nvPr/>
        </p:nvSpPr>
        <p:spPr bwMode="auto">
          <a:xfrm>
            <a:off x="6965950" y="4338638"/>
            <a:ext cx="2111375" cy="60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276" name="TextBox 125"/>
          <p:cNvSpPr txBox="1">
            <a:spLocks noChangeArrowheads="1"/>
          </p:cNvSpPr>
          <p:nvPr/>
        </p:nvSpPr>
        <p:spPr bwMode="auto">
          <a:xfrm>
            <a:off x="7043738" y="4633913"/>
            <a:ext cx="461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56</a:t>
            </a:r>
          </a:p>
        </p:txBody>
      </p:sp>
      <p:pic>
        <p:nvPicPr>
          <p:cNvPr id="127" name="Рисунок 126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7862" y="4335143"/>
            <a:ext cx="485098" cy="37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278" name="TextBox 127"/>
          <p:cNvSpPr txBox="1">
            <a:spLocks noChangeArrowheads="1"/>
          </p:cNvSpPr>
          <p:nvPr/>
        </p:nvSpPr>
        <p:spPr bwMode="auto">
          <a:xfrm>
            <a:off x="8345488" y="4683125"/>
            <a:ext cx="6207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11181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1015" y="4392054"/>
            <a:ext cx="478368" cy="374867"/>
          </a:xfrm>
          <a:prstGeom prst="rect">
            <a:avLst/>
          </a:prstGeom>
        </p:spPr>
      </p:pic>
      <p:sp>
        <p:nvSpPr>
          <p:cNvPr id="7280" name="TextBox 136"/>
          <p:cNvSpPr txBox="1">
            <a:spLocks noChangeArrowheads="1"/>
          </p:cNvSpPr>
          <p:nvPr/>
        </p:nvSpPr>
        <p:spPr bwMode="auto">
          <a:xfrm>
            <a:off x="7642225" y="4494213"/>
            <a:ext cx="7445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2017-18</a:t>
            </a:r>
          </a:p>
        </p:txBody>
      </p:sp>
      <p:sp>
        <p:nvSpPr>
          <p:cNvPr id="144" name="Скругленный прямоугольник 143"/>
          <p:cNvSpPr/>
          <p:nvPr/>
        </p:nvSpPr>
        <p:spPr bwMode="auto">
          <a:xfrm>
            <a:off x="6965950" y="2989263"/>
            <a:ext cx="2111375" cy="606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282" name="TextBox 121"/>
          <p:cNvSpPr txBox="1">
            <a:spLocks noChangeArrowheads="1"/>
          </p:cNvSpPr>
          <p:nvPr/>
        </p:nvSpPr>
        <p:spPr bwMode="auto">
          <a:xfrm>
            <a:off x="7058025" y="3341688"/>
            <a:ext cx="557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63</a:t>
            </a:r>
          </a:p>
        </p:txBody>
      </p:sp>
      <p:pic>
        <p:nvPicPr>
          <p:cNvPr id="168" name="Рисунок 167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6031" y="3001263"/>
            <a:ext cx="485098" cy="394292"/>
          </a:xfrm>
          <a:prstGeom prst="rect">
            <a:avLst/>
          </a:prstGeom>
          <a:noFill/>
          <a:ln>
            <a:noFill/>
          </a:ln>
        </p:spPr>
      </p:pic>
      <p:sp>
        <p:nvSpPr>
          <p:cNvPr id="7284" name="TextBox 123"/>
          <p:cNvSpPr txBox="1">
            <a:spLocks noChangeArrowheads="1"/>
          </p:cNvSpPr>
          <p:nvPr/>
        </p:nvSpPr>
        <p:spPr bwMode="auto">
          <a:xfrm>
            <a:off x="8351838" y="3330575"/>
            <a:ext cx="622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21499</a:t>
            </a:r>
          </a:p>
        </p:txBody>
      </p:sp>
      <p:pic>
        <p:nvPicPr>
          <p:cNvPr id="170" name="Рисунок 169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375" y="2969709"/>
            <a:ext cx="478368" cy="394292"/>
          </a:xfrm>
          <a:prstGeom prst="rect">
            <a:avLst/>
          </a:prstGeom>
        </p:spPr>
      </p:pic>
      <p:sp>
        <p:nvSpPr>
          <p:cNvPr id="7286" name="TextBox 73"/>
          <p:cNvSpPr txBox="1">
            <a:spLocks noChangeArrowheads="1"/>
          </p:cNvSpPr>
          <p:nvPr/>
        </p:nvSpPr>
        <p:spPr bwMode="auto">
          <a:xfrm>
            <a:off x="7596188" y="3151188"/>
            <a:ext cx="8334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2020-21  </a:t>
            </a:r>
          </a:p>
        </p:txBody>
      </p:sp>
      <p:sp>
        <p:nvSpPr>
          <p:cNvPr id="161" name="Скругленный прямоугольник 160"/>
          <p:cNvSpPr/>
          <p:nvPr/>
        </p:nvSpPr>
        <p:spPr bwMode="auto">
          <a:xfrm>
            <a:off x="6951663" y="2317750"/>
            <a:ext cx="2112962" cy="606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288" name="TextBox 121"/>
          <p:cNvSpPr txBox="1">
            <a:spLocks noChangeArrowheads="1"/>
          </p:cNvSpPr>
          <p:nvPr/>
        </p:nvSpPr>
        <p:spPr bwMode="auto">
          <a:xfrm>
            <a:off x="7043738" y="2670175"/>
            <a:ext cx="5572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66</a:t>
            </a:r>
          </a:p>
        </p:txBody>
      </p:sp>
      <p:pic>
        <p:nvPicPr>
          <p:cNvPr id="198" name="Рисунок 197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916" y="2329765"/>
            <a:ext cx="485098" cy="394292"/>
          </a:xfrm>
          <a:prstGeom prst="rect">
            <a:avLst/>
          </a:prstGeom>
          <a:noFill/>
          <a:ln>
            <a:noFill/>
          </a:ln>
        </p:spPr>
      </p:pic>
      <p:sp>
        <p:nvSpPr>
          <p:cNvPr id="7290" name="TextBox 123"/>
          <p:cNvSpPr txBox="1">
            <a:spLocks noChangeArrowheads="1"/>
          </p:cNvSpPr>
          <p:nvPr/>
        </p:nvSpPr>
        <p:spPr bwMode="auto">
          <a:xfrm>
            <a:off x="8358188" y="2659063"/>
            <a:ext cx="604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23774</a:t>
            </a:r>
          </a:p>
        </p:txBody>
      </p:sp>
      <p:pic>
        <p:nvPicPr>
          <p:cNvPr id="200" name="Рисунок 199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6282" y="2317239"/>
            <a:ext cx="478368" cy="394292"/>
          </a:xfrm>
          <a:prstGeom prst="rect">
            <a:avLst/>
          </a:prstGeom>
        </p:spPr>
      </p:pic>
      <p:sp>
        <p:nvSpPr>
          <p:cNvPr id="7292" name="TextBox 73"/>
          <p:cNvSpPr txBox="1">
            <a:spLocks noChangeArrowheads="1"/>
          </p:cNvSpPr>
          <p:nvPr/>
        </p:nvSpPr>
        <p:spPr bwMode="auto">
          <a:xfrm>
            <a:off x="7583488" y="2490788"/>
            <a:ext cx="833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2021-22  </a:t>
            </a:r>
          </a:p>
        </p:txBody>
      </p:sp>
      <p:sp>
        <p:nvSpPr>
          <p:cNvPr id="178" name="Скругленный прямоугольник 177"/>
          <p:cNvSpPr/>
          <p:nvPr/>
        </p:nvSpPr>
        <p:spPr bwMode="auto">
          <a:xfrm>
            <a:off x="9478963" y="3665538"/>
            <a:ext cx="2112962" cy="60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294" name="TextBox 154"/>
          <p:cNvSpPr txBox="1">
            <a:spLocks noChangeArrowheads="1"/>
          </p:cNvSpPr>
          <p:nvPr/>
        </p:nvSpPr>
        <p:spPr bwMode="auto">
          <a:xfrm>
            <a:off x="9637713" y="4035425"/>
            <a:ext cx="4175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17</a:t>
            </a:r>
          </a:p>
        </p:txBody>
      </p:sp>
      <p:pic>
        <p:nvPicPr>
          <p:cNvPr id="156" name="Рисунок 155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4877" y="3695523"/>
            <a:ext cx="485098" cy="394292"/>
          </a:xfrm>
          <a:prstGeom prst="rect">
            <a:avLst/>
          </a:prstGeom>
          <a:noFill/>
          <a:ln>
            <a:noFill/>
          </a:ln>
        </p:spPr>
      </p:pic>
      <p:sp>
        <p:nvSpPr>
          <p:cNvPr id="7296" name="TextBox 156"/>
          <p:cNvSpPr txBox="1">
            <a:spLocks noChangeArrowheads="1"/>
          </p:cNvSpPr>
          <p:nvPr/>
        </p:nvSpPr>
        <p:spPr bwMode="auto">
          <a:xfrm>
            <a:off x="10972800" y="4024313"/>
            <a:ext cx="504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7471</a:t>
            </a:r>
          </a:p>
        </p:txBody>
      </p:sp>
      <p:pic>
        <p:nvPicPr>
          <p:cNvPr id="158" name="Рисунок 157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1172" y="3673130"/>
            <a:ext cx="478368" cy="394292"/>
          </a:xfrm>
          <a:prstGeom prst="rect">
            <a:avLst/>
          </a:prstGeom>
        </p:spPr>
      </p:pic>
      <p:sp>
        <p:nvSpPr>
          <p:cNvPr id="7298" name="TextBox 170"/>
          <p:cNvSpPr txBox="1">
            <a:spLocks noChangeArrowheads="1"/>
          </p:cNvSpPr>
          <p:nvPr/>
        </p:nvSpPr>
        <p:spPr bwMode="auto">
          <a:xfrm>
            <a:off x="10140950" y="3802063"/>
            <a:ext cx="792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2019-20 </a:t>
            </a:r>
          </a:p>
        </p:txBody>
      </p:sp>
      <p:sp>
        <p:nvSpPr>
          <p:cNvPr id="137" name="Скругленный прямоугольник 136"/>
          <p:cNvSpPr/>
          <p:nvPr/>
        </p:nvSpPr>
        <p:spPr bwMode="auto">
          <a:xfrm>
            <a:off x="9461500" y="5678488"/>
            <a:ext cx="2111375" cy="606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300" name="TextBox 150"/>
          <p:cNvSpPr txBox="1">
            <a:spLocks noChangeArrowheads="1"/>
          </p:cNvSpPr>
          <p:nvPr/>
        </p:nvSpPr>
        <p:spPr bwMode="auto">
          <a:xfrm>
            <a:off x="9555163" y="6015038"/>
            <a:ext cx="450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11</a:t>
            </a:r>
          </a:p>
        </p:txBody>
      </p:sp>
      <p:pic>
        <p:nvPicPr>
          <p:cNvPr id="152" name="Рисунок 151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1990" y="5710406"/>
            <a:ext cx="485098" cy="394292"/>
          </a:xfrm>
          <a:prstGeom prst="rect">
            <a:avLst/>
          </a:prstGeom>
          <a:noFill/>
          <a:ln>
            <a:noFill/>
          </a:ln>
        </p:spPr>
      </p:pic>
      <p:sp>
        <p:nvSpPr>
          <p:cNvPr id="7302" name="TextBox 152"/>
          <p:cNvSpPr txBox="1">
            <a:spLocks noChangeArrowheads="1"/>
          </p:cNvSpPr>
          <p:nvPr/>
        </p:nvSpPr>
        <p:spPr bwMode="auto">
          <a:xfrm>
            <a:off x="10874375" y="6030913"/>
            <a:ext cx="527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5247</a:t>
            </a:r>
          </a:p>
        </p:txBody>
      </p:sp>
      <p:pic>
        <p:nvPicPr>
          <p:cNvPr id="154" name="Рисунок 153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6149" y="5698989"/>
            <a:ext cx="478368" cy="394292"/>
          </a:xfrm>
          <a:prstGeom prst="rect">
            <a:avLst/>
          </a:prstGeom>
        </p:spPr>
      </p:pic>
      <p:sp>
        <p:nvSpPr>
          <p:cNvPr id="7304" name="TextBox 167"/>
          <p:cNvSpPr txBox="1">
            <a:spLocks noChangeArrowheads="1"/>
          </p:cNvSpPr>
          <p:nvPr/>
        </p:nvSpPr>
        <p:spPr bwMode="auto">
          <a:xfrm>
            <a:off x="10093325" y="5840413"/>
            <a:ext cx="749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2015-16</a:t>
            </a:r>
          </a:p>
        </p:txBody>
      </p:sp>
      <p:sp>
        <p:nvSpPr>
          <p:cNvPr id="180" name="Скругленный прямоугольник 179"/>
          <p:cNvSpPr/>
          <p:nvPr/>
        </p:nvSpPr>
        <p:spPr bwMode="auto">
          <a:xfrm>
            <a:off x="9478963" y="5006975"/>
            <a:ext cx="2112962" cy="606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306" name="TextBox 162"/>
          <p:cNvSpPr txBox="1">
            <a:spLocks noChangeArrowheads="1"/>
          </p:cNvSpPr>
          <p:nvPr/>
        </p:nvSpPr>
        <p:spPr bwMode="auto">
          <a:xfrm>
            <a:off x="9644063" y="5383213"/>
            <a:ext cx="390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14</a:t>
            </a:r>
          </a:p>
        </p:txBody>
      </p:sp>
      <p:pic>
        <p:nvPicPr>
          <p:cNvPr id="164" name="Рисунок 163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0885" y="5051723"/>
            <a:ext cx="485098" cy="394292"/>
          </a:xfrm>
          <a:prstGeom prst="rect">
            <a:avLst/>
          </a:prstGeom>
          <a:noFill/>
          <a:ln>
            <a:noFill/>
          </a:ln>
        </p:spPr>
      </p:pic>
      <p:sp>
        <p:nvSpPr>
          <p:cNvPr id="7308" name="TextBox 164"/>
          <p:cNvSpPr txBox="1">
            <a:spLocks noChangeArrowheads="1"/>
          </p:cNvSpPr>
          <p:nvPr/>
        </p:nvSpPr>
        <p:spPr bwMode="auto">
          <a:xfrm>
            <a:off x="10937875" y="5380038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5685</a:t>
            </a:r>
          </a:p>
        </p:txBody>
      </p:sp>
      <p:pic>
        <p:nvPicPr>
          <p:cNvPr id="166" name="Рисунок 165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3537" y="5049124"/>
            <a:ext cx="478368" cy="394292"/>
          </a:xfrm>
          <a:prstGeom prst="rect">
            <a:avLst/>
          </a:prstGeom>
        </p:spPr>
      </p:pic>
      <p:sp>
        <p:nvSpPr>
          <p:cNvPr id="7310" name="TextBox 168"/>
          <p:cNvSpPr txBox="1">
            <a:spLocks noChangeArrowheads="1"/>
          </p:cNvSpPr>
          <p:nvPr/>
        </p:nvSpPr>
        <p:spPr bwMode="auto">
          <a:xfrm>
            <a:off x="10145713" y="5183188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2016-17</a:t>
            </a:r>
          </a:p>
        </p:txBody>
      </p:sp>
      <p:sp>
        <p:nvSpPr>
          <p:cNvPr id="179" name="Скругленный прямоугольник 178"/>
          <p:cNvSpPr/>
          <p:nvPr/>
        </p:nvSpPr>
        <p:spPr bwMode="auto">
          <a:xfrm>
            <a:off x="9478963" y="4338638"/>
            <a:ext cx="2112962" cy="60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312" name="TextBox 158"/>
          <p:cNvSpPr txBox="1">
            <a:spLocks noChangeArrowheads="1"/>
          </p:cNvSpPr>
          <p:nvPr/>
        </p:nvSpPr>
        <p:spPr bwMode="auto">
          <a:xfrm>
            <a:off x="9536113" y="4679950"/>
            <a:ext cx="466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12</a:t>
            </a:r>
          </a:p>
        </p:txBody>
      </p:sp>
      <p:pic>
        <p:nvPicPr>
          <p:cNvPr id="160" name="Рисунок 159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1775" y="4335143"/>
            <a:ext cx="485098" cy="37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314" name="TextBox 160"/>
          <p:cNvSpPr txBox="1">
            <a:spLocks noChangeArrowheads="1"/>
          </p:cNvSpPr>
          <p:nvPr/>
        </p:nvSpPr>
        <p:spPr bwMode="auto">
          <a:xfrm>
            <a:off x="10898188" y="4675188"/>
            <a:ext cx="544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4534</a:t>
            </a:r>
          </a:p>
        </p:txBody>
      </p:sp>
      <p:pic>
        <p:nvPicPr>
          <p:cNvPr id="162" name="Рисунок 161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670" y="4353196"/>
            <a:ext cx="478368" cy="374867"/>
          </a:xfrm>
          <a:prstGeom prst="rect">
            <a:avLst/>
          </a:prstGeom>
        </p:spPr>
      </p:pic>
      <p:sp>
        <p:nvSpPr>
          <p:cNvPr id="7316" name="TextBox 169"/>
          <p:cNvSpPr txBox="1">
            <a:spLocks noChangeArrowheads="1"/>
          </p:cNvSpPr>
          <p:nvPr/>
        </p:nvSpPr>
        <p:spPr bwMode="auto">
          <a:xfrm>
            <a:off x="10098088" y="4503738"/>
            <a:ext cx="7445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2017-18</a:t>
            </a:r>
          </a:p>
        </p:txBody>
      </p:sp>
      <p:sp>
        <p:nvSpPr>
          <p:cNvPr id="177" name="Скругленный прямоугольник 176"/>
          <p:cNvSpPr/>
          <p:nvPr/>
        </p:nvSpPr>
        <p:spPr bwMode="auto">
          <a:xfrm>
            <a:off x="9478963" y="2989263"/>
            <a:ext cx="2112962" cy="606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318" name="TextBox 154"/>
          <p:cNvSpPr txBox="1">
            <a:spLocks noChangeArrowheads="1"/>
          </p:cNvSpPr>
          <p:nvPr/>
        </p:nvSpPr>
        <p:spPr bwMode="auto">
          <a:xfrm>
            <a:off x="9593263" y="3341688"/>
            <a:ext cx="441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14</a:t>
            </a:r>
          </a:p>
        </p:txBody>
      </p:sp>
      <p:pic>
        <p:nvPicPr>
          <p:cNvPr id="185" name="Рисунок 184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9945" y="3001263"/>
            <a:ext cx="485098" cy="394292"/>
          </a:xfrm>
          <a:prstGeom prst="rect">
            <a:avLst/>
          </a:prstGeom>
          <a:noFill/>
          <a:ln>
            <a:noFill/>
          </a:ln>
        </p:spPr>
      </p:pic>
      <p:sp>
        <p:nvSpPr>
          <p:cNvPr id="7320" name="TextBox 156"/>
          <p:cNvSpPr txBox="1">
            <a:spLocks noChangeArrowheads="1"/>
          </p:cNvSpPr>
          <p:nvPr/>
        </p:nvSpPr>
        <p:spPr bwMode="auto">
          <a:xfrm>
            <a:off x="10928350" y="3340100"/>
            <a:ext cx="5445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5845</a:t>
            </a:r>
          </a:p>
        </p:txBody>
      </p:sp>
      <p:pic>
        <p:nvPicPr>
          <p:cNvPr id="188" name="Рисунок 187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3680" y="3008230"/>
            <a:ext cx="478368" cy="394292"/>
          </a:xfrm>
          <a:prstGeom prst="rect">
            <a:avLst/>
          </a:prstGeom>
        </p:spPr>
      </p:pic>
      <p:sp>
        <p:nvSpPr>
          <p:cNvPr id="7322" name="TextBox 73"/>
          <p:cNvSpPr txBox="1">
            <a:spLocks noChangeArrowheads="1"/>
          </p:cNvSpPr>
          <p:nvPr/>
        </p:nvSpPr>
        <p:spPr bwMode="auto">
          <a:xfrm>
            <a:off x="10086975" y="3157538"/>
            <a:ext cx="8334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2020-21  </a:t>
            </a:r>
          </a:p>
        </p:txBody>
      </p:sp>
      <p:sp>
        <p:nvSpPr>
          <p:cNvPr id="163" name="Скругленный прямоугольник 162"/>
          <p:cNvSpPr/>
          <p:nvPr/>
        </p:nvSpPr>
        <p:spPr bwMode="auto">
          <a:xfrm>
            <a:off x="9466263" y="2317750"/>
            <a:ext cx="2111375" cy="606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>
              <a:latin typeface="Franklin Gothic Book" panose="020B0503020102020204" pitchFamily="34" charset="0"/>
            </a:endParaRPr>
          </a:p>
        </p:txBody>
      </p:sp>
      <p:sp>
        <p:nvSpPr>
          <p:cNvPr id="7324" name="TextBox 154"/>
          <p:cNvSpPr txBox="1">
            <a:spLocks noChangeArrowheads="1"/>
          </p:cNvSpPr>
          <p:nvPr/>
        </p:nvSpPr>
        <p:spPr bwMode="auto">
          <a:xfrm>
            <a:off x="9578975" y="2670175"/>
            <a:ext cx="5540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17</a:t>
            </a:r>
          </a:p>
        </p:txBody>
      </p:sp>
      <p:pic>
        <p:nvPicPr>
          <p:cNvPr id="202" name="Рисунок 201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829" y="2329765"/>
            <a:ext cx="485098" cy="394292"/>
          </a:xfrm>
          <a:prstGeom prst="rect">
            <a:avLst/>
          </a:prstGeom>
          <a:noFill/>
          <a:ln>
            <a:noFill/>
          </a:ln>
        </p:spPr>
      </p:pic>
      <p:sp>
        <p:nvSpPr>
          <p:cNvPr id="7326" name="TextBox 156"/>
          <p:cNvSpPr txBox="1">
            <a:spLocks noChangeArrowheads="1"/>
          </p:cNvSpPr>
          <p:nvPr/>
        </p:nvSpPr>
        <p:spPr bwMode="auto">
          <a:xfrm>
            <a:off x="10875963" y="2659063"/>
            <a:ext cx="617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10109</a:t>
            </a:r>
          </a:p>
        </p:txBody>
      </p:sp>
      <p:pic>
        <p:nvPicPr>
          <p:cNvPr id="204" name="Рисунок 203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7739" y="2317239"/>
            <a:ext cx="478368" cy="394292"/>
          </a:xfrm>
          <a:prstGeom prst="rect">
            <a:avLst/>
          </a:prstGeom>
        </p:spPr>
      </p:pic>
      <p:sp>
        <p:nvSpPr>
          <p:cNvPr id="7328" name="TextBox 73"/>
          <p:cNvSpPr txBox="1">
            <a:spLocks noChangeArrowheads="1"/>
          </p:cNvSpPr>
          <p:nvPr/>
        </p:nvSpPr>
        <p:spPr bwMode="auto">
          <a:xfrm>
            <a:off x="10091738" y="2493963"/>
            <a:ext cx="833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Franklin Gothic Book" panose="020B0503020102020204" pitchFamily="34" charset="0"/>
              </a:rPr>
              <a:t>2021-22  </a:t>
            </a:r>
          </a:p>
        </p:txBody>
      </p:sp>
      <p:sp>
        <p:nvSpPr>
          <p:cNvPr id="208" name="Пятиугольник 207"/>
          <p:cNvSpPr/>
          <p:nvPr/>
        </p:nvSpPr>
        <p:spPr>
          <a:xfrm>
            <a:off x="0" y="0"/>
            <a:ext cx="1662113" cy="6858000"/>
          </a:xfrm>
          <a:prstGeom prst="homePlat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330" name="Рисунок 20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836863"/>
            <a:ext cx="1371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" name="WordArt 4"/>
          <p:cNvSpPr>
            <a:spLocks noChangeArrowheads="1" noChangeShapeType="1" noTextEdit="1"/>
          </p:cNvSpPr>
          <p:nvPr/>
        </p:nvSpPr>
        <p:spPr bwMode="auto">
          <a:xfrm>
            <a:off x="2608019" y="1257603"/>
            <a:ext cx="1290881" cy="42630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spc="50" dirty="0" smtClean="0">
                <a:ln w="11430"/>
                <a:solidFill>
                  <a:srgbClr val="002060"/>
                </a:solidFill>
                <a:latin typeface="Palatino Linotype"/>
              </a:rPr>
              <a:t>Муниципальные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spc="50" dirty="0">
                <a:ln w="11430"/>
                <a:solidFill>
                  <a:srgbClr val="002060"/>
                </a:solidFill>
                <a:latin typeface="Palatino Linotype"/>
              </a:rPr>
              <a:t>р</a:t>
            </a:r>
            <a:r>
              <a:rPr lang="ru-RU" sz="3600" b="1" kern="10" spc="50" dirty="0" smtClean="0">
                <a:ln w="11430"/>
                <a:solidFill>
                  <a:srgbClr val="002060"/>
                </a:solidFill>
                <a:latin typeface="Palatino Linotype"/>
              </a:rPr>
              <a:t>айоны</a:t>
            </a:r>
            <a:endParaRPr lang="ru-RU" sz="3600" b="1" kern="10" spc="50" dirty="0">
              <a:ln w="11430"/>
              <a:solidFill>
                <a:srgbClr val="002060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990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5670" y="1095953"/>
            <a:ext cx="4915897" cy="2190954"/>
            <a:chOff x="6393285" y="511540"/>
            <a:chExt cx="5779163" cy="219095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773133" y="517280"/>
              <a:ext cx="5399315" cy="21852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800" dirty="0" smtClean="0">
                  <a:latin typeface="Franklin Gothic Book" panose="020B0503020102020204" pitchFamily="34" charset="0"/>
                </a:rPr>
                <a:t>Г. Обь</a:t>
              </a:r>
            </a:p>
            <a:p>
              <a:r>
                <a:rPr lang="ru-RU" sz="800" dirty="0" smtClean="0">
                  <a:latin typeface="Franklin Gothic Book" panose="020B0503020102020204" pitchFamily="34" charset="0"/>
                </a:rPr>
                <a:t>ГБПОУ </a:t>
              </a:r>
              <a:r>
                <a:rPr lang="ru-RU" sz="800" dirty="0">
                  <a:latin typeface="Franklin Gothic Book" panose="020B0503020102020204" pitchFamily="34" charset="0"/>
                </a:rPr>
                <a:t>«</a:t>
              </a:r>
              <a:r>
                <a:rPr lang="ru-RU" sz="800" dirty="0" err="1">
                  <a:latin typeface="Franklin Gothic Book" panose="020B0503020102020204" pitchFamily="34" charset="0"/>
                </a:rPr>
                <a:t>Кочковский</a:t>
              </a:r>
              <a:r>
                <a:rPr lang="ru-RU" sz="800" dirty="0">
                  <a:latin typeface="Franklin Gothic Book" panose="020B0503020102020204" pitchFamily="34" charset="0"/>
                </a:rPr>
                <a:t> межрайонный аграрный лицей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» ГБПОУ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«Куйбышевский политехнический 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колледж» ГБПОУ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"</a:t>
              </a:r>
              <a:r>
                <a:rPr lang="ru-RU" sz="800" dirty="0" err="1">
                  <a:latin typeface="Franklin Gothic Book" panose="020B0503020102020204" pitchFamily="34" charset="0"/>
                </a:rPr>
                <a:t>Маслянинский</a:t>
              </a:r>
              <a:r>
                <a:rPr lang="ru-RU" sz="800" dirty="0">
                  <a:latin typeface="Franklin Gothic Book" panose="020B0503020102020204" pitchFamily="34" charset="0"/>
                </a:rPr>
                <a:t> аграрный 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колледж« ГБПОУ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«Ордынский Аграрный Колледж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» ГАПОУ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"Татарский политехнический 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колледж« ГБПОУ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"</a:t>
              </a:r>
              <a:r>
                <a:rPr lang="ru-RU" sz="800" dirty="0" err="1">
                  <a:latin typeface="Franklin Gothic Book" panose="020B0503020102020204" pitchFamily="34" charset="0"/>
                </a:rPr>
                <a:t>Тогучинский</a:t>
              </a:r>
              <a:r>
                <a:rPr lang="ru-RU" sz="800" dirty="0">
                  <a:latin typeface="Franklin Gothic Book" panose="020B0503020102020204" pitchFamily="34" charset="0"/>
                </a:rPr>
                <a:t> политехнический 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колледж" ГБПОУ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«Новосибирский строительно-монтажный колледж»</a:t>
              </a:r>
            </a:p>
            <a:p>
              <a:r>
                <a:rPr lang="ru-RU" sz="800" dirty="0">
                  <a:latin typeface="Franklin Gothic Book" panose="020B0503020102020204" pitchFamily="34" charset="0"/>
                </a:rPr>
                <a:t>ГАПОУ НСО  «Новосибирский лицей питания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» ГАПОУ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«Новосибирский колледж легкой промышленности и сервиса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» ГАПОУ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«Новосибирский колледж питания и сервиса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» ГБПОУ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«Новосибирский профессионально-педагогический колледж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» ГАПОУ НСО «</a:t>
              </a:r>
              <a:r>
                <a:rPr lang="ru-RU" sz="800" dirty="0">
                  <a:latin typeface="Franklin Gothic Book" panose="020B0503020102020204" pitchFamily="34" charset="0"/>
                </a:rPr>
                <a:t>Новосибирский центр профессионального обучения в сфере транспорта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» ГАПОУ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«Новосибирский колледж парикмахерского искусства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» ГБПОУ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«Новосибирский химико-технологический колледж им. Д.И. Менделеева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» ГБПОУ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«Новосибирский электромеханический колледж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»  ГБПОУ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«Новосибирский торгово-экономический колледж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» ГБПОУ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«Новосибирский колледж транспортных технологий имени Н.А. Лунина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» </a:t>
              </a:r>
              <a:r>
                <a:rPr lang="ru-RU" sz="800" dirty="0" err="1" smtClean="0">
                  <a:latin typeface="Franklin Gothic Book" panose="020B0503020102020204" pitchFamily="34" charset="0"/>
                </a:rPr>
                <a:t>Барабинский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 </a:t>
              </a:r>
              <a:r>
                <a:rPr lang="ru-RU" sz="800" dirty="0">
                  <a:latin typeface="Franklin Gothic Book" panose="020B0503020102020204" pitchFamily="34" charset="0"/>
                </a:rPr>
                <a:t>филиал ГБПОУ НСО "НКТТ им. Н.А. 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Лунина« ГБПОУ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«Венгеровский центр профессионального обучения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» ГБПОУ </a:t>
              </a:r>
              <a:r>
                <a:rPr lang="ru-RU" sz="800" dirty="0">
                  <a:latin typeface="Franklin Gothic Book" panose="020B0503020102020204" pitchFamily="34" charset="0"/>
                </a:rPr>
                <a:t>"</a:t>
              </a:r>
              <a:r>
                <a:rPr lang="ru-RU" sz="800" dirty="0" err="1">
                  <a:latin typeface="Franklin Gothic Book" panose="020B0503020102020204" pitchFamily="34" charset="0"/>
                </a:rPr>
                <a:t>Здвинский</a:t>
              </a:r>
              <a:r>
                <a:rPr lang="ru-RU" sz="800" dirty="0">
                  <a:latin typeface="Franklin Gothic Book" panose="020B0503020102020204" pitchFamily="34" charset="0"/>
                </a:rPr>
                <a:t> межрайонный аграрный 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лицей«  ГБПОУ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"</a:t>
              </a:r>
              <a:r>
                <a:rPr lang="ru-RU" sz="800" dirty="0" err="1">
                  <a:latin typeface="Franklin Gothic Book" panose="020B0503020102020204" pitchFamily="34" charset="0"/>
                </a:rPr>
                <a:t>Искитимский</a:t>
              </a:r>
              <a:r>
                <a:rPr lang="ru-RU" sz="800" dirty="0">
                  <a:latin typeface="Franklin Gothic Book" panose="020B0503020102020204" pitchFamily="34" charset="0"/>
                </a:rPr>
                <a:t> центр профессионального 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обучения« </a:t>
              </a:r>
              <a:endParaRPr lang="ru-RU" sz="800" dirty="0">
                <a:latin typeface="Franklin Gothic Book" panose="020B0503020102020204" pitchFamily="34" charset="0"/>
              </a:endParaRPr>
            </a:p>
            <a:p>
              <a:r>
                <a:rPr lang="ru-RU" sz="800" dirty="0">
                  <a:latin typeface="Franklin Gothic Book" panose="020B0503020102020204" pitchFamily="34" charset="0"/>
                </a:rPr>
                <a:t>ГБПОУ НСО "</a:t>
              </a:r>
              <a:r>
                <a:rPr lang="ru-RU" sz="800" dirty="0" err="1">
                  <a:latin typeface="Franklin Gothic Book" panose="020B0503020102020204" pitchFamily="34" charset="0"/>
                </a:rPr>
                <a:t>Линевский</a:t>
              </a:r>
              <a:r>
                <a:rPr lang="ru-RU" sz="800" dirty="0">
                  <a:latin typeface="Franklin Gothic Book" panose="020B0503020102020204" pitchFamily="34" charset="0"/>
                </a:rPr>
                <a:t> центр профессионального 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обучения«  ГАПОУ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"Карасукский политехнический 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лицей«  ГАПОУ </a:t>
              </a:r>
              <a:r>
                <a:rPr lang="ru-RU" sz="800" dirty="0">
                  <a:latin typeface="Franklin Gothic Book" panose="020B0503020102020204" pitchFamily="34" charset="0"/>
                </a:rPr>
                <a:t>НСО "Куйбышевский педагогический </a:t>
              </a:r>
              <a:r>
                <a:rPr lang="ru-RU" sz="800" dirty="0" smtClean="0">
                  <a:latin typeface="Franklin Gothic Book" panose="020B0503020102020204" pitchFamily="34" charset="0"/>
                </a:rPr>
                <a:t>колледж« </a:t>
              </a:r>
              <a:endParaRPr lang="ru-RU" sz="8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 rot="16200000">
              <a:off x="5473018" y="1431807"/>
              <a:ext cx="2190953" cy="35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Более 90% </a:t>
              </a:r>
              <a:endParaRPr lang="ru-RU" sz="1000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89610" y="3405793"/>
            <a:ext cx="459279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800" dirty="0"/>
              <a:t>. Бердск, г. </a:t>
            </a:r>
            <a:r>
              <a:rPr lang="ru-RU" sz="800" dirty="0" err="1"/>
              <a:t>Искитим</a:t>
            </a:r>
            <a:r>
              <a:rPr lang="ru-RU" sz="800" dirty="0"/>
              <a:t>, </a:t>
            </a:r>
          </a:p>
          <a:p>
            <a:r>
              <a:rPr lang="ru-RU" sz="800" dirty="0"/>
              <a:t>г. Новосибирск, </a:t>
            </a:r>
            <a:r>
              <a:rPr lang="ru-RU" sz="800" dirty="0" err="1"/>
              <a:t>р.п</a:t>
            </a:r>
            <a:r>
              <a:rPr lang="ru-RU" sz="800" dirty="0"/>
              <a:t>. Кольцово</a:t>
            </a:r>
          </a:p>
          <a:p>
            <a:r>
              <a:rPr lang="ru-RU" sz="800" dirty="0" smtClean="0"/>
              <a:t>ГБПОУ </a:t>
            </a:r>
            <a:r>
              <a:rPr lang="ru-RU" sz="800" dirty="0"/>
              <a:t>«</a:t>
            </a:r>
            <a:r>
              <a:rPr lang="ru-RU" sz="800" dirty="0" err="1"/>
              <a:t>Колыванский</a:t>
            </a:r>
            <a:r>
              <a:rPr lang="ru-RU" sz="800" dirty="0"/>
              <a:t> аграрный колледж»</a:t>
            </a:r>
          </a:p>
          <a:p>
            <a:r>
              <a:rPr lang="ru-RU" sz="800" dirty="0"/>
              <a:t>ГБПОУ НСО «</a:t>
            </a:r>
            <a:r>
              <a:rPr lang="ru-RU" sz="800" dirty="0" err="1"/>
              <a:t>Бердский</a:t>
            </a:r>
            <a:r>
              <a:rPr lang="ru-RU" sz="800" dirty="0"/>
              <a:t> электромеханический колледж»</a:t>
            </a:r>
          </a:p>
          <a:p>
            <a:r>
              <a:rPr lang="ru-RU" sz="800" dirty="0"/>
              <a:t>ГБПОУ НСО «Новосибирский промышленный колледж»</a:t>
            </a:r>
          </a:p>
          <a:p>
            <a:r>
              <a:rPr lang="ru-RU" sz="800" dirty="0"/>
              <a:t>ГБПОУ НСО  «Новосибирский речной колледж»</a:t>
            </a:r>
          </a:p>
          <a:p>
            <a:r>
              <a:rPr lang="ru-RU" sz="800" dirty="0"/>
              <a:t>ГБПОУ НСО «Новосибирский политехнический колледж»</a:t>
            </a:r>
          </a:p>
          <a:p>
            <a:r>
              <a:rPr lang="ru-RU" sz="800" dirty="0"/>
              <a:t>ГАПОУ НСО "Татарский педагогический колледж"</a:t>
            </a:r>
          </a:p>
          <a:p>
            <a:r>
              <a:rPr lang="ru-RU" sz="800" dirty="0"/>
              <a:t>ГАПОУ НСО "Карасукский педагогический колледж"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5667" y="4671407"/>
            <a:ext cx="4926733" cy="2062103"/>
            <a:chOff x="2327255" y="5632843"/>
            <a:chExt cx="4926733" cy="206210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712977" y="5632843"/>
              <a:ext cx="4541011" cy="20621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800" dirty="0"/>
                <a:t>ГБПОУ НСО "</a:t>
              </a:r>
              <a:r>
                <a:rPr lang="ru-RU" sz="800" dirty="0" err="1"/>
                <a:t>Черепановский</a:t>
              </a:r>
              <a:r>
                <a:rPr lang="ru-RU" sz="800" dirty="0"/>
                <a:t> политехнический </a:t>
              </a:r>
              <a:r>
                <a:rPr lang="ru-RU" sz="800" dirty="0" smtClean="0"/>
                <a:t>колледж«, ГАПОУ </a:t>
              </a:r>
              <a:r>
                <a:rPr lang="ru-RU" sz="800" dirty="0"/>
                <a:t>НСО "</a:t>
              </a:r>
              <a:r>
                <a:rPr lang="ru-RU" sz="800" dirty="0" err="1"/>
                <a:t>Черепановский</a:t>
              </a:r>
              <a:r>
                <a:rPr lang="ru-RU" sz="800" dirty="0"/>
                <a:t> педагогический </a:t>
              </a:r>
              <a:r>
                <a:rPr lang="ru-RU" sz="800" dirty="0" smtClean="0"/>
                <a:t>колледж« ГБПОУ </a:t>
              </a:r>
              <a:r>
                <a:rPr lang="ru-RU" sz="800" dirty="0"/>
                <a:t>НСО «</a:t>
              </a:r>
              <a:r>
                <a:rPr lang="ru-RU" sz="800" dirty="0" err="1"/>
                <a:t>Чулымский</a:t>
              </a:r>
              <a:r>
                <a:rPr lang="ru-RU" sz="800" dirty="0"/>
                <a:t> межрайонный аграрный лицей</a:t>
              </a:r>
              <a:r>
                <a:rPr lang="ru-RU" sz="800" dirty="0" smtClean="0"/>
                <a:t>», </a:t>
              </a:r>
              <a:r>
                <a:rPr lang="ru-RU" sz="800" dirty="0" err="1" smtClean="0"/>
                <a:t>Искитимский</a:t>
              </a:r>
              <a:r>
                <a:rPr lang="ru-RU" sz="800" dirty="0" smtClean="0"/>
                <a:t> </a:t>
              </a:r>
              <a:r>
                <a:rPr lang="ru-RU" sz="800" dirty="0"/>
                <a:t>филиал ГБПОУ НСО "Новосибирский строительно-монтажный </a:t>
              </a:r>
              <a:r>
                <a:rPr lang="ru-RU" sz="800" dirty="0" smtClean="0"/>
                <a:t>колледж«, ГБПОУ </a:t>
              </a:r>
              <a:r>
                <a:rPr lang="ru-RU" sz="800" dirty="0"/>
                <a:t>НСО «Новосибирский авиастроительный лицей</a:t>
              </a:r>
              <a:r>
                <a:rPr lang="ru-RU" sz="800" dirty="0" smtClean="0"/>
                <a:t>», ГАПОУ </a:t>
              </a:r>
              <a:r>
                <a:rPr lang="ru-RU" sz="800" dirty="0"/>
                <a:t>НСО  «Новосибирский машиностроительный колледж</a:t>
              </a:r>
              <a:r>
                <a:rPr lang="ru-RU" sz="800" dirty="0" smtClean="0"/>
                <a:t>», ГАПОУ </a:t>
              </a:r>
              <a:r>
                <a:rPr lang="ru-RU" sz="800" dirty="0"/>
                <a:t>НСО «Новосибирский колледж автосервиса и дорожного хозяйства</a:t>
              </a:r>
              <a:r>
                <a:rPr lang="ru-RU" sz="800" dirty="0" smtClean="0"/>
                <a:t>», ГАПОУ </a:t>
              </a:r>
              <a:r>
                <a:rPr lang="ru-RU" sz="800" dirty="0"/>
                <a:t>НСО «Новосибирский колледж печати и информационных технологий</a:t>
              </a:r>
              <a:r>
                <a:rPr lang="ru-RU" sz="800" dirty="0" smtClean="0"/>
                <a:t>», ГБПОУ </a:t>
              </a:r>
              <a:r>
                <a:rPr lang="ru-RU" sz="800" dirty="0"/>
                <a:t>НСО «Новосибирский технологический колледж»</a:t>
              </a:r>
            </a:p>
            <a:p>
              <a:r>
                <a:rPr lang="ru-RU" sz="800" dirty="0"/>
                <a:t>ГБПОУ НСО «Сибирский геофизический колледж</a:t>
              </a:r>
              <a:r>
                <a:rPr lang="ru-RU" sz="800" dirty="0" smtClean="0"/>
                <a:t>», ГАПОУ </a:t>
              </a:r>
              <a:r>
                <a:rPr lang="ru-RU" sz="800" dirty="0"/>
                <a:t>НСО «Новосибирский архитектурно-строительный колледж</a:t>
              </a:r>
              <a:r>
                <a:rPr lang="ru-RU" sz="800" dirty="0" smtClean="0"/>
                <a:t>», ГАПОУ </a:t>
              </a:r>
              <a:r>
                <a:rPr lang="ru-RU" sz="800" dirty="0"/>
                <a:t>НСО «Новосибирский колледж пищевой промышленности и переработки</a:t>
              </a:r>
              <a:r>
                <a:rPr lang="ru-RU" sz="800" dirty="0" smtClean="0"/>
                <a:t>», ГБПОУ </a:t>
              </a:r>
              <a:r>
                <a:rPr lang="ru-RU" sz="800" dirty="0"/>
                <a:t>НСО «Новосибирский промышленно-энергетический колледж</a:t>
              </a:r>
              <a:r>
                <a:rPr lang="ru-RU" sz="800" dirty="0" smtClean="0"/>
                <a:t>», ГБПОУ </a:t>
              </a:r>
              <a:r>
                <a:rPr lang="ru-RU" sz="800" dirty="0"/>
                <a:t>НСО «Новосибирский технический колледж им. А.И. </a:t>
              </a:r>
              <a:r>
                <a:rPr lang="ru-RU" sz="800" dirty="0" err="1"/>
                <a:t>Покрышкина</a:t>
              </a:r>
              <a:r>
                <a:rPr lang="ru-RU" sz="800" dirty="0" smtClean="0"/>
                <a:t>», ГБПОУ </a:t>
              </a:r>
              <a:r>
                <a:rPr lang="ru-RU" sz="800" dirty="0"/>
                <a:t>НСО «Новосибирский технологический колледж питания</a:t>
              </a:r>
              <a:r>
                <a:rPr lang="ru-RU" sz="800" dirty="0" smtClean="0"/>
                <a:t>», ГБПОУ </a:t>
              </a:r>
              <a:r>
                <a:rPr lang="ru-RU" sz="800" dirty="0"/>
                <a:t>НСО «Новосибирский автотранспортный колледж</a:t>
              </a:r>
              <a:r>
                <a:rPr lang="ru-RU" sz="800" dirty="0" smtClean="0"/>
                <a:t>», ГБПОУ </a:t>
              </a:r>
              <a:r>
                <a:rPr lang="ru-RU" sz="800" dirty="0"/>
                <a:t>НСО «Новосибирский колледж почтовой связи и сервиса</a:t>
              </a:r>
              <a:r>
                <a:rPr lang="ru-RU" sz="800" dirty="0" smtClean="0"/>
                <a:t>», ГБПОУ </a:t>
              </a:r>
              <a:r>
                <a:rPr lang="ru-RU" sz="800" dirty="0"/>
                <a:t>НСО «НАТК им. </a:t>
              </a:r>
              <a:r>
                <a:rPr lang="ru-RU" sz="800" dirty="0" err="1"/>
                <a:t>Галущака</a:t>
              </a:r>
              <a:r>
                <a:rPr lang="ru-RU" sz="800" dirty="0" smtClean="0"/>
                <a:t>», ГБПОУ </a:t>
              </a:r>
              <a:r>
                <a:rPr lang="ru-RU" sz="800" dirty="0"/>
                <a:t>НСО «Новосибирский колледж электроники и вычислительной техники</a:t>
              </a:r>
              <a:r>
                <a:rPr lang="ru-RU" sz="800" dirty="0" smtClean="0"/>
                <a:t>», ГАПОУ </a:t>
              </a:r>
              <a:r>
                <a:rPr lang="ru-RU" sz="800" dirty="0"/>
                <a:t>НСО «Новосибирский педагогический колледж № 1 им. А.С. Макаренко</a:t>
              </a:r>
              <a:r>
                <a:rPr lang="ru-RU" sz="800" dirty="0" smtClean="0"/>
                <a:t>», ГБПОУ </a:t>
              </a:r>
              <a:r>
                <a:rPr lang="ru-RU" sz="800" dirty="0"/>
                <a:t>НСО «</a:t>
              </a:r>
              <a:r>
                <a:rPr lang="ru-RU" sz="800" dirty="0" err="1"/>
                <a:t>Доволенский</a:t>
              </a:r>
              <a:r>
                <a:rPr lang="ru-RU" sz="800" dirty="0"/>
                <a:t> аграрный колледж</a:t>
              </a:r>
              <a:r>
                <a:rPr lang="ru-RU" sz="800" dirty="0" smtClean="0"/>
                <a:t>», ГАПОУ </a:t>
              </a:r>
              <a:r>
                <a:rPr lang="ru-RU" sz="800" dirty="0"/>
                <a:t>НСО "</a:t>
              </a:r>
              <a:r>
                <a:rPr lang="ru-RU" sz="800" dirty="0" err="1"/>
                <a:t>Болотнинский</a:t>
              </a:r>
              <a:r>
                <a:rPr lang="ru-RU" sz="800" dirty="0"/>
                <a:t> педагогический колледж</a:t>
              </a:r>
              <a:r>
                <a:rPr lang="ru-RU" sz="800" dirty="0" smtClean="0"/>
                <a:t>"</a:t>
              </a:r>
              <a:endParaRPr lang="ru-RU" sz="8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 rot="16200000">
              <a:off x="1546114" y="6467582"/>
              <a:ext cx="1885393" cy="323111"/>
            </a:xfrm>
            <a:prstGeom prst="rect">
              <a:avLst/>
            </a:prstGeom>
            <a:solidFill>
              <a:srgbClr val="EB7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65-80%</a:t>
              </a:r>
              <a:endParaRPr lang="ru-RU" sz="800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 rot="16200000">
            <a:off x="-395458" y="3856918"/>
            <a:ext cx="1200329" cy="2980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81-89,9%</a:t>
            </a:r>
            <a:endParaRPr lang="ru-RU" sz="1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1" y="46258"/>
            <a:ext cx="12192001" cy="1440000"/>
            <a:chOff x="0" y="221165"/>
            <a:chExt cx="12192000" cy="146503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613380"/>
              <a:ext cx="12192000" cy="6757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9654362" y="221165"/>
              <a:ext cx="1440000" cy="146503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3285" y="473364"/>
              <a:ext cx="1158056" cy="75203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41389" y="535426"/>
            <a:ext cx="663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Franklin Gothic Demi Cond" panose="020B0706030402020204" pitchFamily="34" charset="0"/>
              </a:rPr>
              <a:t>Участие в </a:t>
            </a:r>
            <a:r>
              <a:rPr lang="ru-RU" sz="2400" dirty="0">
                <a:latin typeface="Franklin Gothic Demi Cond" panose="020B0706030402020204" pitchFamily="34" charset="0"/>
              </a:rPr>
              <a:t>социально-психологическом тестировании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64" y="1243884"/>
            <a:ext cx="7184218" cy="55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9" y="1233577"/>
            <a:ext cx="8974984" cy="627934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-1" y="46258"/>
            <a:ext cx="12192001" cy="1440000"/>
            <a:chOff x="0" y="221165"/>
            <a:chExt cx="12192000" cy="146503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13380"/>
              <a:ext cx="12192000" cy="6757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9654362" y="221165"/>
              <a:ext cx="1440000" cy="146503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3285" y="473364"/>
              <a:ext cx="1158056" cy="75203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949861" y="533029"/>
            <a:ext cx="3697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Franklin Gothic Demi Cond" panose="020B0706030402020204" pitchFamily="34" charset="0"/>
              </a:rPr>
              <a:t>Неблагоприятные тенденции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5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Скругленный прямоугольник 89"/>
          <p:cNvSpPr/>
          <p:nvPr/>
        </p:nvSpPr>
        <p:spPr>
          <a:xfrm>
            <a:off x="7438680" y="3044864"/>
            <a:ext cx="4571044" cy="72000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/>
          <p:cNvGrpSpPr/>
          <p:nvPr/>
        </p:nvGrpSpPr>
        <p:grpSpPr>
          <a:xfrm>
            <a:off x="7394542" y="1175874"/>
            <a:ext cx="4571044" cy="972000"/>
            <a:chOff x="7405786" y="904486"/>
            <a:chExt cx="4571044" cy="97200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7405786" y="1124994"/>
              <a:ext cx="4571044" cy="5400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7755235" y="904486"/>
              <a:ext cx="972000" cy="9720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8880138" y="1210328"/>
              <a:ext cx="287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0" u="none" strike="noStrike" baseline="0" smtClean="0">
                  <a:solidFill>
                    <a:schemeClr val="accent5">
                      <a:lumMod val="50000"/>
                    </a:schemeClr>
                  </a:solidFill>
                  <a:latin typeface="Franklin Gothic Heavy" panose="020B0903020102020204" pitchFamily="34" charset="0"/>
                </a:rPr>
                <a:t>15.09.2022</a:t>
              </a:r>
              <a:r>
                <a:rPr lang="ru-RU" b="1" i="0" u="none" strike="noStrike" smtClean="0">
                  <a:solidFill>
                    <a:schemeClr val="accent5">
                      <a:lumMod val="50000"/>
                    </a:schemeClr>
                  </a:solidFill>
                  <a:latin typeface="Franklin Gothic Heavy" panose="020B0903020102020204" pitchFamily="34" charset="0"/>
                </a:rPr>
                <a:t> </a:t>
              </a:r>
              <a:r>
                <a:rPr lang="ru-RU" b="1" i="0" u="none" strike="noStrike" smtClean="0">
                  <a:solidFill>
                    <a:schemeClr val="accent5">
                      <a:lumMod val="50000"/>
                    </a:schemeClr>
                  </a:solidFill>
                  <a:latin typeface="Franklin Gothic Heavy" panose="020B0903020102020204" pitchFamily="34" charset="0"/>
                </a:rPr>
                <a:t>– </a:t>
              </a:r>
              <a:r>
                <a:rPr lang="ru-RU" b="1" i="0" u="none" strike="noStrike" smtClean="0">
                  <a:solidFill>
                    <a:schemeClr val="accent5">
                      <a:lumMod val="50000"/>
                    </a:schemeClr>
                  </a:solidFill>
                  <a:latin typeface="Franklin Gothic Heavy" panose="020B0903020102020204" pitchFamily="34" charset="0"/>
                </a:rPr>
                <a:t>15.10.2022</a:t>
              </a:r>
              <a:endParaRPr lang="ru-RU" b="1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44827" y="1074464"/>
              <a:ext cx="635213" cy="635203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7391654" y="296498"/>
            <a:ext cx="4571044" cy="972000"/>
            <a:chOff x="7310577" y="25401"/>
            <a:chExt cx="4571044" cy="97200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7310577" y="260711"/>
              <a:ext cx="4571044" cy="5400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0339021" y="25401"/>
              <a:ext cx="972000" cy="9720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20366" y="349377"/>
              <a:ext cx="2585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Franklin Gothic Heavy" panose="020B0903020102020204" pitchFamily="34" charset="0"/>
                </a:rPr>
                <a:t>Единая методика СПТ</a:t>
              </a:r>
            </a:p>
          </p:txBody>
        </p:sp>
        <p:pic>
          <p:nvPicPr>
            <p:cNvPr id="50" name="Рисунок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5607" y="110819"/>
              <a:ext cx="774899" cy="77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" name="Группа 92"/>
          <p:cNvGrpSpPr/>
          <p:nvPr/>
        </p:nvGrpSpPr>
        <p:grpSpPr>
          <a:xfrm>
            <a:off x="7438680" y="3783338"/>
            <a:ext cx="4571044" cy="972000"/>
            <a:chOff x="233281" y="5860510"/>
            <a:chExt cx="4571044" cy="972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33281" y="6095820"/>
              <a:ext cx="4571044" cy="5400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261725" y="5860510"/>
              <a:ext cx="972000" cy="9720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648" y="5960309"/>
              <a:ext cx="792000" cy="792000"/>
            </a:xfrm>
            <a:prstGeom prst="rect">
              <a:avLst/>
            </a:prstGeom>
          </p:spPr>
        </p:pic>
        <p:sp>
          <p:nvSpPr>
            <p:cNvPr id="52" name="Прямоугольник 51"/>
            <p:cNvSpPr/>
            <p:nvPr/>
          </p:nvSpPr>
          <p:spPr>
            <a:xfrm>
              <a:off x="447732" y="6120135"/>
              <a:ext cx="23104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Собственное </a:t>
              </a:r>
            </a:p>
            <a:p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программное обеспечение</a:t>
              </a:r>
              <a:endParaRPr lang="ru-RU" sz="14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7438680" y="5442199"/>
            <a:ext cx="4571044" cy="972000"/>
            <a:chOff x="7496157" y="5611316"/>
            <a:chExt cx="4571044" cy="972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7496157" y="5846626"/>
              <a:ext cx="4571044" cy="5400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524601" y="5611316"/>
              <a:ext cx="972000" cy="9720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 t="5033" r="6346" b="7810"/>
            <a:stretch/>
          </p:blipFill>
          <p:spPr bwMode="auto">
            <a:xfrm>
              <a:off x="10678547" y="5846626"/>
              <a:ext cx="700177" cy="551733"/>
            </a:xfrm>
            <a:prstGeom prst="rect">
              <a:avLst/>
            </a:prstGeom>
          </p:spPr>
        </p:pic>
        <p:sp>
          <p:nvSpPr>
            <p:cNvPr id="55" name="Прямоугольник 23"/>
            <p:cNvSpPr>
              <a:spLocks noChangeArrowheads="1"/>
            </p:cNvSpPr>
            <p:nvPr/>
          </p:nvSpPr>
          <p:spPr bwMode="auto">
            <a:xfrm>
              <a:off x="7718685" y="5962737"/>
              <a:ext cx="29560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cs typeface="Calibri" panose="020F0502020204030204" pitchFamily="34" charset="0"/>
                </a:rPr>
                <a:t>Мгновенная обратная связь </a:t>
              </a:r>
              <a:endParaRPr lang="ru-RU" altLang="ru-RU" sz="14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391654" y="1943691"/>
            <a:ext cx="4571044" cy="972000"/>
            <a:chOff x="7310577" y="3351531"/>
            <a:chExt cx="4571044" cy="97200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7310577" y="3586841"/>
              <a:ext cx="4571044" cy="5400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0339021" y="3351531"/>
              <a:ext cx="972000" cy="9720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21"/>
            <p:cNvSpPr>
              <a:spLocks noChangeArrowheads="1"/>
            </p:cNvSpPr>
            <p:nvPr/>
          </p:nvSpPr>
          <p:spPr bwMode="auto">
            <a:xfrm>
              <a:off x="7486650" y="3659623"/>
              <a:ext cx="28662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dirty="0" smtClean="0">
                  <a:solidFill>
                    <a:schemeClr val="accent5">
                      <a:lumMod val="50000"/>
                    </a:schemeClr>
                  </a:solidFill>
                  <a:latin typeface="Franklin Gothic Heavy" panose="020B0903020102020204" pitchFamily="34" charset="0"/>
                  <a:cs typeface="Calibri" panose="020F0502020204030204" pitchFamily="34" charset="0"/>
                </a:rPr>
                <a:t>Дистанционный режим </a:t>
              </a:r>
              <a:endParaRPr lang="ru-RU" altLang="ru-RU" sz="18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" t="2750" r="3055" b="2761"/>
            <a:stretch/>
          </p:blipFill>
          <p:spPr bwMode="auto">
            <a:xfrm>
              <a:off x="10481214" y="3501444"/>
              <a:ext cx="684000" cy="682441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7438680" y="4639805"/>
            <a:ext cx="4571044" cy="972000"/>
            <a:chOff x="7496157" y="4541335"/>
            <a:chExt cx="4571044" cy="97200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7496157" y="4736652"/>
              <a:ext cx="4571044" cy="5400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7829639" y="4541335"/>
              <a:ext cx="972000" cy="9720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8830915" y="4869670"/>
              <a:ext cx="28968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Экономически выгодное решение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57"/>
            <a:stretch/>
          </p:blipFill>
          <p:spPr>
            <a:xfrm>
              <a:off x="7979551" y="4810403"/>
              <a:ext cx="672175" cy="533326"/>
            </a:xfrm>
            <a:prstGeom prst="rect">
              <a:avLst/>
            </a:prstGeom>
          </p:spPr>
        </p:pic>
      </p:grpSp>
      <p:sp>
        <p:nvSpPr>
          <p:cNvPr id="89" name="TextBox 88"/>
          <p:cNvSpPr txBox="1"/>
          <p:nvPr/>
        </p:nvSpPr>
        <p:spPr>
          <a:xfrm>
            <a:off x="8805136" y="3077004"/>
            <a:ext cx="2916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Проведение СПТ обучающихся, осваивающих АОП,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носит рекомендательный характер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7741721" y="2824080"/>
            <a:ext cx="1080000" cy="108000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51" y="2942077"/>
            <a:ext cx="885126" cy="779132"/>
          </a:xfrm>
          <a:prstGeom prst="rect">
            <a:avLst/>
          </a:prstGeom>
        </p:spPr>
      </p:pic>
      <p:grpSp>
        <p:nvGrpSpPr>
          <p:cNvPr id="99" name="Группа 98"/>
          <p:cNvGrpSpPr/>
          <p:nvPr/>
        </p:nvGrpSpPr>
        <p:grpSpPr>
          <a:xfrm>
            <a:off x="4115553" y="1865225"/>
            <a:ext cx="3529584" cy="2292096"/>
            <a:chOff x="4115553" y="1865225"/>
            <a:chExt cx="3529584" cy="2292096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553" y="1865225"/>
              <a:ext cx="3529584" cy="2292096"/>
            </a:xfrm>
            <a:prstGeom prst="rect">
              <a:avLst/>
            </a:prstGeom>
          </p:spPr>
        </p:pic>
        <p:sp>
          <p:nvSpPr>
            <p:cNvPr id="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867626" y="3889793"/>
              <a:ext cx="1620000" cy="21600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 smtClean="0">
                  <a:ln w="11430"/>
                  <a:solidFill>
                    <a:srgbClr val="1F489B"/>
                  </a:solidFill>
                  <a:latin typeface="Franklin Gothic Book" panose="020B0503020102020204" pitchFamily="34" charset="0"/>
                </a:rPr>
                <a:t>2022-2</a:t>
              </a:r>
              <a:r>
                <a:rPr lang="ru-RU" sz="3600" b="1" kern="10" spc="50" dirty="0">
                  <a:ln w="11430"/>
                  <a:solidFill>
                    <a:srgbClr val="1F489B"/>
                  </a:solidFill>
                  <a:latin typeface="Franklin Gothic Book" panose="020B0503020102020204" pitchFamily="34" charset="0"/>
                </a:rPr>
                <a:t>3</a:t>
              </a:r>
              <a:r>
                <a:rPr lang="ru-RU" sz="3600" b="1" kern="10" spc="50" dirty="0" smtClean="0">
                  <a:ln w="11430"/>
                  <a:solidFill>
                    <a:srgbClr val="1F489B"/>
                  </a:solidFill>
                  <a:latin typeface="Franklin Gothic Book" panose="020B0503020102020204" pitchFamily="34" charset="0"/>
                </a:rPr>
                <a:t> УЧ.ГОД</a:t>
              </a:r>
              <a:endParaRPr lang="ru-RU" sz="3600" b="1" kern="10" spc="50" dirty="0">
                <a:ln w="11430"/>
                <a:solidFill>
                  <a:srgbClr val="1F489B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22413" y="1623315"/>
            <a:ext cx="4311746" cy="940578"/>
            <a:chOff x="273218" y="270333"/>
            <a:chExt cx="4311746" cy="940578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273218" y="270333"/>
              <a:ext cx="697325" cy="940578"/>
              <a:chOff x="273218" y="270333"/>
              <a:chExt cx="697325" cy="940578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10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6" t="5575" r="16706" b="4607"/>
              <a:stretch/>
            </p:blipFill>
            <p:spPr>
              <a:xfrm>
                <a:off x="273218" y="270333"/>
                <a:ext cx="697325" cy="940578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427" y="516398"/>
                <a:ext cx="383267" cy="444368"/>
              </a:xfrm>
              <a:prstGeom prst="rect">
                <a:avLst/>
              </a:prstGeom>
            </p:spPr>
          </p:pic>
        </p:grpSp>
        <p:sp>
          <p:nvSpPr>
            <p:cNvPr id="15" name="Прямоугольник 14"/>
            <p:cNvSpPr/>
            <p:nvPr/>
          </p:nvSpPr>
          <p:spPr>
            <a:xfrm>
              <a:off x="1020878" y="307695"/>
              <a:ext cx="356408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000" dirty="0" smtClean="0">
                  <a:solidFill>
                    <a:srgbClr val="002060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2"/>
                </a:rPr>
                <a:t>Приказ Министерства просвещения Российской Федерации от 20 февраля 2020 года № 59 «Об утверждении Порядка 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организациях»</a:t>
              </a:r>
              <a:endParaRPr lang="ru-RU" sz="1000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22413" y="3596833"/>
            <a:ext cx="4634210" cy="940578"/>
            <a:chOff x="273218" y="2243851"/>
            <a:chExt cx="4634210" cy="940578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73218" y="2243851"/>
              <a:ext cx="697325" cy="940578"/>
              <a:chOff x="273218" y="2243851"/>
              <a:chExt cx="697325" cy="940578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10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6" t="5575" r="16706" b="4607"/>
              <a:stretch/>
            </p:blipFill>
            <p:spPr>
              <a:xfrm>
                <a:off x="273218" y="2243851"/>
                <a:ext cx="697325" cy="940578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401" y="2519128"/>
                <a:ext cx="383267" cy="444368"/>
              </a:xfrm>
              <a:prstGeom prst="rect">
                <a:avLst/>
              </a:prstGeom>
            </p:spPr>
          </p:pic>
        </p:grpSp>
        <p:sp>
          <p:nvSpPr>
            <p:cNvPr id="17" name="Прямоугольник 16"/>
            <p:cNvSpPr/>
            <p:nvPr/>
          </p:nvSpPr>
          <p:spPr>
            <a:xfrm>
              <a:off x="1054762" y="2462455"/>
              <a:ext cx="385266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rgbClr val="002060"/>
                  </a:solidFill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</a:rPr>
                <a:t>Письмо  Министерства просвещения РФ</a:t>
              </a:r>
            </a:p>
            <a:p>
              <a:r>
                <a:rPr lang="ru-RU" sz="1000" dirty="0" smtClean="0">
                  <a:solidFill>
                    <a:srgbClr val="002060"/>
                  </a:solidFill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</a:rPr>
                <a:t>от 02.09. 2022</a:t>
              </a:r>
              <a:r>
                <a:rPr lang="en-US" sz="1000" dirty="0" smtClean="0">
                  <a:solidFill>
                    <a:srgbClr val="002060"/>
                  </a:solidFill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1000" dirty="0" smtClean="0">
                  <a:solidFill>
                    <a:srgbClr val="002060"/>
                  </a:solidFill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</a:rPr>
                <a:t>№</a:t>
              </a:r>
              <a:r>
                <a:rPr lang="en-US" sz="1000" dirty="0" smtClean="0">
                  <a:solidFill>
                    <a:srgbClr val="002060"/>
                  </a:solidFill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1000" dirty="0" smtClean="0">
                  <a:solidFill>
                    <a:srgbClr val="002060"/>
                  </a:solidFill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</a:rPr>
                <a:t>07-6001  «О направлении информации по вопросам организации и проведения СПТ в 2022/23 уч. году»</a:t>
              </a:r>
              <a:endParaRPr lang="ru-RU" sz="1000" dirty="0">
                <a:solidFill>
                  <a:srgbClr val="002060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2413" y="2610074"/>
            <a:ext cx="4389217" cy="940578"/>
            <a:chOff x="273218" y="1257092"/>
            <a:chExt cx="4389217" cy="94057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73218" y="1257092"/>
              <a:ext cx="697325" cy="940578"/>
              <a:chOff x="273218" y="1257092"/>
              <a:chExt cx="697325" cy="940578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10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6" t="5575" r="16706" b="4607"/>
              <a:stretch/>
            </p:blipFill>
            <p:spPr>
              <a:xfrm>
                <a:off x="273218" y="1257092"/>
                <a:ext cx="697325" cy="940578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94" y="1560166"/>
                <a:ext cx="432000" cy="432000"/>
              </a:xfrm>
              <a:prstGeom prst="rect">
                <a:avLst/>
              </a:prstGeom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1020879" y="1422223"/>
              <a:ext cx="36415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rgbClr val="002060"/>
                  </a:solidFill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</a:rPr>
                <a:t>Приказ Министерства науки и высшего образования РФ</a:t>
              </a:r>
            </a:p>
            <a:p>
              <a:r>
                <a:rPr lang="ru-RU" sz="1000" dirty="0" smtClean="0">
                  <a:solidFill>
                    <a:srgbClr val="002060"/>
                  </a:solidFill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</a:rPr>
                <a:t>от 20.02.2020 № 239 «Об утверждении порядка проведения социально-психологического тестирования обучающихся в образовательных организациях высшего образования </a:t>
              </a:r>
              <a:endParaRPr lang="ru-RU" sz="1000" dirty="0">
                <a:solidFill>
                  <a:srgbClr val="002060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42304" y="4548724"/>
            <a:ext cx="4291854" cy="1154162"/>
            <a:chOff x="293110" y="3257176"/>
            <a:chExt cx="4291854" cy="115416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293110" y="3273121"/>
              <a:ext cx="697325" cy="940578"/>
              <a:chOff x="270180" y="3230610"/>
              <a:chExt cx="697325" cy="940578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10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6" t="5575" r="16706" b="4607"/>
              <a:stretch/>
            </p:blipFill>
            <p:spPr>
              <a:xfrm>
                <a:off x="270180" y="3230610"/>
                <a:ext cx="697325" cy="940578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554" y="3533325"/>
                <a:ext cx="364982" cy="444367"/>
              </a:xfrm>
              <a:prstGeom prst="rect">
                <a:avLst/>
              </a:prstGeom>
            </p:spPr>
          </p:pic>
        </p:grpSp>
        <p:sp>
          <p:nvSpPr>
            <p:cNvPr id="28" name="Прямоугольник 27"/>
            <p:cNvSpPr/>
            <p:nvPr/>
          </p:nvSpPr>
          <p:spPr>
            <a:xfrm>
              <a:off x="1014144" y="3257176"/>
              <a:ext cx="3570820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dirty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5"/>
                </a:rPr>
                <a:t>Приказ министерства образования </a:t>
              </a:r>
              <a:r>
                <a:rPr lang="ru-RU" sz="1000" dirty="0" smtClean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5"/>
                </a:rPr>
                <a:t>Новосибирской </a:t>
              </a:r>
              <a:r>
                <a:rPr lang="ru-RU" sz="1000" dirty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5"/>
                </a:rPr>
                <a:t>области от </a:t>
              </a:r>
              <a:r>
                <a:rPr lang="ru-RU" sz="1000" dirty="0" smtClean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5"/>
                </a:rPr>
                <a:t>07.09.2022г</a:t>
              </a:r>
              <a:r>
                <a:rPr lang="ru-RU" sz="1000" dirty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5"/>
                </a:rPr>
                <a:t>. № </a:t>
              </a:r>
              <a:r>
                <a:rPr lang="ru-RU" sz="1000" dirty="0" smtClean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5"/>
                </a:rPr>
                <a:t>1749  «Об </a:t>
              </a:r>
              <a:r>
                <a:rPr lang="ru-RU" sz="1000" dirty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5"/>
                </a:rPr>
                <a:t>организации СПТ обучающихся общеобразовательных организаций и профессиональных образовательных организаций, расположенных на территории Новосибирской области в </a:t>
              </a:r>
              <a:r>
                <a:rPr lang="ru-RU" sz="1000" dirty="0" smtClean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5"/>
                </a:rPr>
                <a:t>2022-23 </a:t>
              </a:r>
              <a:r>
                <a:rPr lang="ru-RU" sz="1000" dirty="0" err="1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5"/>
                </a:rPr>
                <a:t>уч.году</a:t>
              </a:r>
              <a:r>
                <a:rPr lang="ru-RU" sz="1000" dirty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5"/>
                </a:rPr>
                <a:t>»</a:t>
              </a:r>
              <a:endParaRPr lang="ru-RU" sz="1000" dirty="0">
                <a:solidFill>
                  <a:schemeClr val="accent5">
                    <a:lumMod val="50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42304" y="5624695"/>
            <a:ext cx="4250534" cy="1123298"/>
            <a:chOff x="293109" y="4271713"/>
            <a:chExt cx="4250534" cy="1123298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93109" y="4271713"/>
              <a:ext cx="697325" cy="940578"/>
              <a:chOff x="273218" y="4263376"/>
              <a:chExt cx="697325" cy="940578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10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6" t="5575" r="16706" b="4607"/>
              <a:stretch/>
            </p:blipFill>
            <p:spPr>
              <a:xfrm>
                <a:off x="273218" y="4263376"/>
                <a:ext cx="697325" cy="940578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510" y="4511481"/>
                <a:ext cx="364982" cy="444367"/>
              </a:xfrm>
              <a:prstGeom prst="rect">
                <a:avLst/>
              </a:prstGeom>
            </p:spPr>
          </p:pic>
        </p:grpSp>
        <p:sp>
          <p:nvSpPr>
            <p:cNvPr id="29" name="Прямоугольник 28"/>
            <p:cNvSpPr/>
            <p:nvPr/>
          </p:nvSpPr>
          <p:spPr>
            <a:xfrm>
              <a:off x="990434" y="4594792"/>
              <a:ext cx="3553209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000" dirty="0" smtClean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16"/>
                </a:rPr>
                <a:t>Информационное письмо  министерства образования Новосибирской области  от</a:t>
              </a:r>
              <a:r>
                <a:rPr lang="ru-RU" sz="1000" dirty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5"/>
                </a:rPr>
                <a:t> 07.09.2022г. № 1749 </a:t>
              </a:r>
              <a:r>
                <a:rPr lang="ru-RU" sz="1000" dirty="0" smtClean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000" dirty="0" smtClean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16"/>
                </a:rPr>
                <a:t>«Об </a:t>
              </a:r>
              <a:r>
                <a:rPr lang="ru-RU" sz="1000" dirty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16"/>
                </a:rPr>
                <a:t>организации социально-психологического тестирования в </a:t>
              </a:r>
              <a:r>
                <a:rPr lang="ru-RU" sz="1000" dirty="0" smtClean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16"/>
                </a:rPr>
                <a:t>2022/2023 </a:t>
              </a:r>
              <a:r>
                <a:rPr lang="ru-RU" sz="1000" dirty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16"/>
                </a:rPr>
                <a:t>учебном </a:t>
              </a:r>
              <a:r>
                <a:rPr lang="ru-RU" sz="1000" dirty="0" smtClean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16"/>
                </a:rPr>
                <a:t>году»</a:t>
              </a:r>
              <a:endParaRPr lang="ru-RU" sz="1000" dirty="0">
                <a:solidFill>
                  <a:schemeClr val="accent5">
                    <a:lumMod val="50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1004269" y="259879"/>
            <a:ext cx="35640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000" dirty="0">
              <a:solidFill>
                <a:srgbClr val="00206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3" y="706110"/>
            <a:ext cx="438575" cy="519711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" y="180907"/>
            <a:ext cx="1152884" cy="1229625"/>
          </a:xfrm>
          <a:prstGeom prst="rect">
            <a:avLst/>
          </a:prstGeom>
        </p:spPr>
      </p:pic>
      <p:sp>
        <p:nvSpPr>
          <p:cNvPr id="108" name="Прямоугольник 107"/>
          <p:cNvSpPr/>
          <p:nvPr/>
        </p:nvSpPr>
        <p:spPr>
          <a:xfrm>
            <a:off x="1181039" y="531123"/>
            <a:ext cx="33187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Franklin Gothic Book" panose="020B0503020102020204" pitchFamily="34" charset="0"/>
              </a:rPr>
              <a:t>Федеральный закон </a:t>
            </a:r>
            <a:r>
              <a:rPr lang="ru-RU" sz="900" b="1" dirty="0">
                <a:latin typeface="Franklin Gothic Book" panose="020B0503020102020204" pitchFamily="34" charset="0"/>
              </a:rPr>
              <a:t>«О наркотических средствах </a:t>
            </a:r>
            <a:endParaRPr lang="ru-RU" sz="900" dirty="0">
              <a:latin typeface="Franklin Gothic Book" panose="020B0503020102020204" pitchFamily="34" charset="0"/>
            </a:endParaRPr>
          </a:p>
          <a:p>
            <a:r>
              <a:rPr lang="ru-RU" sz="900" b="1" dirty="0">
                <a:latin typeface="Franklin Gothic Book" panose="020B0503020102020204" pitchFamily="34" charset="0"/>
              </a:rPr>
              <a:t>и психотропных веществах</a:t>
            </a:r>
            <a:r>
              <a:rPr lang="ru-RU" sz="900" b="1" dirty="0" smtClean="0">
                <a:latin typeface="Franklin Gothic Book" panose="020B0503020102020204" pitchFamily="34" charset="0"/>
              </a:rPr>
              <a:t>» </a:t>
            </a:r>
            <a:r>
              <a:rPr lang="ru-RU" sz="900" dirty="0" smtClean="0">
                <a:latin typeface="Franklin Gothic Book" panose="020B0503020102020204" pitchFamily="34" charset="0"/>
              </a:rPr>
              <a:t>от 08.01.1998г. № 3-ФЗ</a:t>
            </a:r>
          </a:p>
          <a:p>
            <a:r>
              <a:rPr lang="ru-RU" sz="900" dirty="0" smtClean="0">
                <a:latin typeface="Franklin Gothic Book" panose="020B0503020102020204" pitchFamily="34" charset="0"/>
              </a:rPr>
              <a:t>(</a:t>
            </a:r>
            <a:r>
              <a:rPr lang="ru-RU" sz="900" dirty="0">
                <a:latin typeface="Franklin Gothic Book" panose="020B0503020102020204" pitchFamily="34" charset="0"/>
              </a:rPr>
              <a:t>ред. от </a:t>
            </a:r>
            <a:r>
              <a:rPr lang="ru-RU" sz="900" dirty="0" smtClean="0">
                <a:latin typeface="Franklin Gothic Book" panose="020B0503020102020204" pitchFamily="34" charset="0"/>
              </a:rPr>
              <a:t>08.12.2020)</a:t>
            </a:r>
            <a:endParaRPr lang="ru-RU" sz="900" dirty="0">
              <a:latin typeface="Franklin Gothic Book" panose="020B050302010202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181039" y="969758"/>
            <a:ext cx="3246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Franklin Gothic Book" panose="020B0503020102020204" pitchFamily="34" charset="0"/>
              </a:rPr>
              <a:t>Федеральный закон </a:t>
            </a:r>
            <a:r>
              <a:rPr lang="ru-RU" sz="1000" b="1" dirty="0">
                <a:latin typeface="Franklin Gothic Book" panose="020B0503020102020204" pitchFamily="34" charset="0"/>
              </a:rPr>
              <a:t>«Об основах системы профилактики безнадзорности и правонарушений несовершеннолетних</a:t>
            </a:r>
            <a:r>
              <a:rPr lang="ru-RU" sz="1000" b="1" dirty="0" smtClean="0">
                <a:latin typeface="Franklin Gothic Book" panose="020B0503020102020204" pitchFamily="34" charset="0"/>
              </a:rPr>
              <a:t>» </a:t>
            </a:r>
            <a:r>
              <a:rPr lang="ru-RU" sz="1000" dirty="0" smtClean="0">
                <a:latin typeface="Franklin Gothic Book" panose="020B0503020102020204" pitchFamily="34" charset="0"/>
              </a:rPr>
              <a:t>от 24.06.1999г. № 120-ФЗ</a:t>
            </a:r>
            <a:endParaRPr lang="ru-RU" sz="1000" dirty="0">
              <a:latin typeface="Franklin Gothic Book" panose="020B050302010202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190570" y="145719"/>
            <a:ext cx="3297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Федеральный закон </a:t>
            </a:r>
            <a:r>
              <a:rPr lang="ru-RU" sz="10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«Об образовании в Российской Федерации» </a:t>
            </a:r>
            <a:r>
              <a:rPr lang="ru-RU" sz="1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от </a:t>
            </a:r>
            <a:r>
              <a:rPr lang="ru-RU" sz="1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29.12.2012 № </a:t>
            </a:r>
            <a:r>
              <a:rPr lang="ru-RU" sz="1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273-ФЗ</a:t>
            </a:r>
            <a:endParaRPr lang="ru-RU" sz="1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-24120"/>
            <a:ext cx="12192000" cy="1411250"/>
            <a:chOff x="0" y="160867"/>
            <a:chExt cx="12192000" cy="141125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613380"/>
              <a:ext cx="12192000" cy="6757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Овал 3"/>
            <p:cNvSpPr/>
            <p:nvPr/>
          </p:nvSpPr>
          <p:spPr>
            <a:xfrm>
              <a:off x="9654362" y="160867"/>
              <a:ext cx="1475903" cy="141125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45401" y="1432627"/>
            <a:ext cx="11699466" cy="4951240"/>
            <a:chOff x="248473" y="1972727"/>
            <a:chExt cx="10246911" cy="3840081"/>
          </a:xfrm>
        </p:grpSpPr>
        <p:sp>
          <p:nvSpPr>
            <p:cNvPr id="7" name="Трапеция 6"/>
            <p:cNvSpPr/>
            <p:nvPr/>
          </p:nvSpPr>
          <p:spPr>
            <a:xfrm rot="5400000" flipH="1">
              <a:off x="1279505" y="3634534"/>
              <a:ext cx="3840081" cy="516467"/>
            </a:xfrm>
            <a:prstGeom prst="trapezoid">
              <a:avLst>
                <a:gd name="adj" fmla="val 64344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Трапеция 8"/>
            <p:cNvSpPr/>
            <p:nvPr/>
          </p:nvSpPr>
          <p:spPr>
            <a:xfrm rot="5400000" flipH="1">
              <a:off x="4494890" y="3634533"/>
              <a:ext cx="3202216" cy="516467"/>
            </a:xfrm>
            <a:prstGeom prst="trapezoid">
              <a:avLst>
                <a:gd name="adj" fmla="val 64344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Трапеция 10"/>
            <p:cNvSpPr/>
            <p:nvPr/>
          </p:nvSpPr>
          <p:spPr>
            <a:xfrm rot="5400000" flipH="1">
              <a:off x="7320722" y="3704609"/>
              <a:ext cx="2742315" cy="516467"/>
            </a:xfrm>
            <a:prstGeom prst="trapezoid">
              <a:avLst>
                <a:gd name="adj" fmla="val 64344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73" y="1972728"/>
              <a:ext cx="2633601" cy="3840080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812" y="2291659"/>
              <a:ext cx="2264359" cy="3202216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67" y="2591685"/>
              <a:ext cx="1993200" cy="2742315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589" y="2937933"/>
              <a:ext cx="1472795" cy="2082800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719666" y="610782"/>
            <a:ext cx="385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" panose="020B0703020102020204" pitchFamily="34" charset="0"/>
              </a:rPr>
              <a:t>Информация от </a:t>
            </a:r>
            <a:r>
              <a:rPr lang="ru-RU" dirty="0" err="1" smtClean="0">
                <a:latin typeface="Franklin Gothic Demi" panose="020B0703020102020204" pitchFamily="34" charset="0"/>
              </a:rPr>
              <a:t>Минпросвещения</a:t>
            </a:r>
            <a:r>
              <a:rPr lang="ru-RU" dirty="0" smtClean="0">
                <a:latin typeface="Franklin Gothic Demi" panose="020B0703020102020204" pitchFamily="34" charset="0"/>
              </a:rPr>
              <a:t> </a:t>
            </a:r>
            <a:endParaRPr lang="ru-RU" dirty="0">
              <a:latin typeface="Franklin Gothic Demi" panose="020B07030201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531" y="235646"/>
            <a:ext cx="980051" cy="9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-24120"/>
            <a:ext cx="12192000" cy="1411250"/>
            <a:chOff x="0" y="160867"/>
            <a:chExt cx="12192000" cy="141125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613380"/>
              <a:ext cx="12192000" cy="6757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9654362" y="160867"/>
              <a:ext cx="1475903" cy="141125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3285" y="413065"/>
              <a:ext cx="1158056" cy="752036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-1" y="554637"/>
            <a:ext cx="9523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Franklin Gothic Heavy" panose="020B0903020102020204" pitchFamily="34" charset="0"/>
              </a:rPr>
              <a:t>График организации и проведения на территории Новосибирской области СПТ обучающихся </a:t>
            </a:r>
            <a:endParaRPr lang="ru-RU" sz="1600" dirty="0">
              <a:latin typeface="Franklin Gothic Heavy" panose="020B09030201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267023"/>
              </p:ext>
            </p:extLst>
          </p:nvPr>
        </p:nvGraphicFramePr>
        <p:xfrm>
          <a:off x="177801" y="1387130"/>
          <a:ext cx="11523134" cy="528354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65654"/>
                <a:gridCol w="1105945"/>
                <a:gridCol w="7721600"/>
                <a:gridCol w="2429935"/>
              </a:tblGrid>
              <a:tr h="354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до 06. 09.2022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Издание приказа министерства образования Новосибирской </a:t>
                      </a: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области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Министерство образования Новосибирской области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до 15.09.20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Издание приказа о проведении СПТ обучающихся, проведение информационно-мотивационной кампании среди обучающихся и родителей/законных представителей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Руководители образовательных организаций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до 15.09.20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Сбор информированных согласий/отказов об участии в СПТ обучающихся, достигших возраста 15 лет, и информированных согласий/отказов одного из родителей или иного законного представителя обучающихся, не достигших возраста 15 лет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Руководители образовательных организаций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до 15.09.20</a:t>
                      </a:r>
                      <a:r>
                        <a:rPr lang="en-US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Формирование индивидуального кода доступа, обучающегося (логин, пароль) для прохождения СПТ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Руководители образовательных организаций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до 15.09.20</a:t>
                      </a:r>
                      <a:r>
                        <a:rPr lang="en-US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Заполнения данных об ОО и количестве обучающихся, подписавших согласие/отказ на участие в СПТ 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Руководители образовательных организаций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12.09.2022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Участие в вебинаре «Социально-психологическое тестирование: организуем вместе»  </a:t>
                      </a:r>
                      <a:r>
                        <a:rPr lang="ru-RU" sz="900" u="sng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  <a:hlinkClick r:id="rId3"/>
                        </a:rPr>
                        <a:t>https://edu54.ru/videocast/view/415256</a:t>
                      </a: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Педагоги-психологи, социальные педагоги, заместители руководителей образовательных организаций, специалисты органов управления образованием муниципальных районов, городских округов, ответственные за СПТ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7.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19.09 - 19.10.2022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Проведение СПТ в образовательных организациях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Ответственные за проведение СПТ на уровне образовательных организаций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8.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До 19.11. </a:t>
                      </a: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2022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Обработка результатов СПТ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ГБУ НСО «ОЦДК»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9.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Декабрь- январь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Участие в вебинаре «Итоги СПТ»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Руководители органов управлений </a:t>
                      </a: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образованием,  </a:t>
                      </a: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руководители образовательных организаций и ответственные за организацию и проведение СПТ на уровне образовательных организаций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Январь 2023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Направление аналитических отчетов по результатам СПТ в органы управлений образования муниципальных районов и городских округов Новосибирской области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ГБУ НСО «ОЦДК»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В течение года 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Содействие в организации профилактических мероприятий по оказанию психолого-педагогической помощи и коррекционному сопровождению обучающихся, попавших в «группу повышенного внимания»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Руководители и специалисты социально-психологической службы образовательной организации 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52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1900" t="6374" r="22747" b="4981"/>
          <a:stretch/>
        </p:blipFill>
        <p:spPr>
          <a:xfrm>
            <a:off x="166338" y="1254036"/>
            <a:ext cx="5929662" cy="534149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101600"/>
            <a:ext cx="12192000" cy="1620000"/>
            <a:chOff x="0" y="101600"/>
            <a:chExt cx="12192000" cy="1620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26534"/>
              <a:ext cx="12192000" cy="550333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8754533" y="101600"/>
              <a:ext cx="1620000" cy="16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01333" y="703703"/>
            <a:ext cx="3437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Franklin Gothic Demi Cond" panose="020B0706030402020204" pitchFamily="34" charset="0"/>
              </a:rPr>
              <a:t>АРХИВ ВЕБИНАРОВ ПО СПТ</a:t>
            </a:r>
            <a:endParaRPr lang="ru-RU" sz="2000" dirty="0">
              <a:latin typeface="Franklin Gothic Demi Cond" panose="020B07060304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15190" r="1228" b="15298"/>
          <a:stretch/>
        </p:blipFill>
        <p:spPr>
          <a:xfrm>
            <a:off x="8926190" y="418984"/>
            <a:ext cx="1329268" cy="98523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23000" y="1721600"/>
            <a:ext cx="58589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Franklin Gothic Book" panose="020B0503020102020204" pitchFamily="34" charset="0"/>
              </a:rPr>
              <a:t>10.02.2022</a:t>
            </a:r>
            <a:r>
              <a:rPr lang="ru-RU" sz="1500" dirty="0" smtClean="0">
                <a:latin typeface="Franklin Gothic Book" panose="020B0503020102020204" pitchFamily="34" charset="0"/>
              </a:rPr>
              <a:t> </a:t>
            </a:r>
            <a:r>
              <a:rPr lang="ru-RU" sz="1500" dirty="0">
                <a:latin typeface="Franklin Gothic Book" panose="020B0503020102020204" pitchFamily="34" charset="0"/>
                <a:hlinkClick r:id="rId4"/>
              </a:rPr>
              <a:t>https://</a:t>
            </a:r>
            <a:r>
              <a:rPr lang="ru-RU" sz="1500" dirty="0" smtClean="0">
                <a:latin typeface="Franklin Gothic Book" panose="020B0503020102020204" pitchFamily="34" charset="0"/>
                <a:hlinkClick r:id="rId4"/>
              </a:rPr>
              <a:t>edu54.ru/videocast/view/415251</a:t>
            </a:r>
            <a:r>
              <a:rPr lang="ru-RU" sz="1500" dirty="0" smtClean="0">
                <a:latin typeface="Franklin Gothic Book" panose="020B0503020102020204" pitchFamily="34" charset="0"/>
              </a:rPr>
              <a:t> «</a:t>
            </a:r>
            <a:r>
              <a:rPr lang="ru-RU" sz="1500" dirty="0">
                <a:latin typeface="Franklin Gothic Book" panose="020B0503020102020204" pitchFamily="34" charset="0"/>
              </a:rPr>
              <a:t>Как повысить эффективность информационно-мотивационной кампании по участию обучающихся в СПТ? Контроль эффективности профилактической работы, на что обратить внимание</a:t>
            </a:r>
            <a:r>
              <a:rPr lang="ru-RU" sz="1500" dirty="0" smtClean="0">
                <a:latin typeface="Franklin Gothic Book" panose="020B0503020102020204" pitchFamily="34" charset="0"/>
              </a:rPr>
              <a:t>?»</a:t>
            </a:r>
          </a:p>
          <a:p>
            <a:r>
              <a:rPr lang="ru-RU" sz="1500" b="1" dirty="0" smtClean="0">
                <a:latin typeface="Franklin Gothic Book" panose="020B0503020102020204" pitchFamily="34" charset="0"/>
              </a:rPr>
              <a:t>13.01.2022</a:t>
            </a:r>
            <a:r>
              <a:rPr lang="ru-RU" sz="1500" dirty="0" smtClean="0">
                <a:latin typeface="Franklin Gothic Book" panose="020B0503020102020204" pitchFamily="34" charset="0"/>
              </a:rPr>
              <a:t> </a:t>
            </a:r>
            <a:r>
              <a:rPr lang="ru-RU" sz="1500" dirty="0">
                <a:latin typeface="Franklin Gothic Book" panose="020B0503020102020204" pitchFamily="34" charset="0"/>
                <a:hlinkClick r:id="rId5"/>
              </a:rPr>
              <a:t>https://</a:t>
            </a:r>
            <a:r>
              <a:rPr lang="ru-RU" sz="1500" dirty="0" smtClean="0">
                <a:latin typeface="Franklin Gothic Book" panose="020B0503020102020204" pitchFamily="34" charset="0"/>
                <a:hlinkClick r:id="rId5"/>
              </a:rPr>
              <a:t>edu54.ru/videocast/view/408051</a:t>
            </a:r>
            <a:r>
              <a:rPr lang="ru-RU" sz="1500" dirty="0" smtClean="0">
                <a:latin typeface="Franklin Gothic Book" panose="020B0503020102020204" pitchFamily="34" charset="0"/>
              </a:rPr>
              <a:t>  </a:t>
            </a:r>
            <a:r>
              <a:rPr lang="ru-RU" sz="1500" dirty="0">
                <a:latin typeface="Franklin Gothic Book" panose="020B0503020102020204" pitchFamily="34" charset="0"/>
              </a:rPr>
              <a:t>«Какие изменения возможно внести в программу воспитательной работы и программу психолого-педагогического сопровождения, исходя из результатов социально-психологического тестирования</a:t>
            </a:r>
            <a:r>
              <a:rPr lang="ru-RU" sz="1500" dirty="0" smtClean="0">
                <a:latin typeface="Franklin Gothic Book" panose="020B0503020102020204" pitchFamily="34" charset="0"/>
              </a:rPr>
              <a:t>?</a:t>
            </a:r>
          </a:p>
          <a:p>
            <a:r>
              <a:rPr lang="ru-RU" sz="1500" b="1" dirty="0" smtClean="0">
                <a:latin typeface="Franklin Gothic Book" panose="020B0503020102020204" pitchFamily="34" charset="0"/>
              </a:rPr>
              <a:t>17.09.2021</a:t>
            </a:r>
            <a:r>
              <a:rPr lang="ru-RU" sz="1500" dirty="0" smtClean="0">
                <a:latin typeface="Franklin Gothic Book" panose="020B0503020102020204" pitchFamily="34" charset="0"/>
              </a:rPr>
              <a:t> </a:t>
            </a:r>
            <a:r>
              <a:rPr lang="ru-RU" sz="1500" dirty="0">
                <a:latin typeface="Franklin Gothic Book" panose="020B0503020102020204" pitchFamily="34" charset="0"/>
                <a:hlinkClick r:id="rId6"/>
              </a:rPr>
              <a:t>https://</a:t>
            </a:r>
            <a:r>
              <a:rPr lang="ru-RU" sz="1500" dirty="0" smtClean="0">
                <a:latin typeface="Franklin Gothic Book" panose="020B0503020102020204" pitchFamily="34" charset="0"/>
                <a:hlinkClick r:id="rId6"/>
              </a:rPr>
              <a:t>edu54.ru/videocast/view/248142</a:t>
            </a:r>
            <a:r>
              <a:rPr lang="ru-RU" sz="1500" dirty="0" smtClean="0">
                <a:latin typeface="Franklin Gothic Book" panose="020B0503020102020204" pitchFamily="34" charset="0"/>
              </a:rPr>
              <a:t>  </a:t>
            </a:r>
            <a:r>
              <a:rPr lang="ru-RU" sz="1500" dirty="0">
                <a:latin typeface="Franklin Gothic Book" panose="020B0503020102020204" pitchFamily="34" charset="0"/>
              </a:rPr>
              <a:t>«СПТ: организуем вместе (для ОО</a:t>
            </a:r>
            <a:r>
              <a:rPr lang="ru-RU" sz="1500" dirty="0" smtClean="0">
                <a:latin typeface="Franklin Gothic Book" panose="020B0503020102020204" pitchFamily="34" charset="0"/>
              </a:rPr>
              <a:t>)»</a:t>
            </a:r>
          </a:p>
          <a:p>
            <a:r>
              <a:rPr lang="ru-RU" sz="1500" b="1" dirty="0" smtClean="0">
                <a:latin typeface="Franklin Gothic Book" panose="020B0503020102020204" pitchFamily="34" charset="0"/>
              </a:rPr>
              <a:t>09.09.2021</a:t>
            </a:r>
            <a:r>
              <a:rPr lang="ru-RU" sz="1500" dirty="0" smtClean="0">
                <a:latin typeface="Franklin Gothic Book" panose="020B0503020102020204" pitchFamily="34" charset="0"/>
              </a:rPr>
              <a:t> </a:t>
            </a:r>
            <a:r>
              <a:rPr lang="ru-RU" sz="1500" dirty="0">
                <a:latin typeface="Franklin Gothic Book" panose="020B0503020102020204" pitchFamily="34" charset="0"/>
                <a:hlinkClick r:id="rId7"/>
              </a:rPr>
              <a:t>https://</a:t>
            </a:r>
            <a:r>
              <a:rPr lang="ru-RU" sz="1500" dirty="0" smtClean="0">
                <a:latin typeface="Franklin Gothic Book" panose="020B0503020102020204" pitchFamily="34" charset="0"/>
                <a:hlinkClick r:id="rId7"/>
              </a:rPr>
              <a:t>edu54.ru/videocast/view/248141</a:t>
            </a:r>
            <a:r>
              <a:rPr lang="ru-RU" sz="1500" dirty="0" smtClean="0">
                <a:latin typeface="Franklin Gothic Book" panose="020B0503020102020204" pitchFamily="34" charset="0"/>
              </a:rPr>
              <a:t>  </a:t>
            </a:r>
            <a:r>
              <a:rPr lang="ru-RU" sz="1500" dirty="0">
                <a:latin typeface="Franklin Gothic Book" panose="020B0503020102020204" pitchFamily="34" charset="0"/>
              </a:rPr>
              <a:t>«СПТ, что это и зачем это нужно?» (для родителей</a:t>
            </a:r>
            <a:r>
              <a:rPr lang="ru-RU" sz="1500" dirty="0" smtClean="0">
                <a:latin typeface="Franklin Gothic Book" panose="020B0503020102020204" pitchFamily="34" charset="0"/>
              </a:rPr>
              <a:t>)</a:t>
            </a:r>
          </a:p>
          <a:p>
            <a:r>
              <a:rPr lang="ru-RU" sz="1500" b="1" dirty="0" smtClean="0">
                <a:latin typeface="Franklin Gothic Book" panose="020B0503020102020204" pitchFamily="34" charset="0"/>
              </a:rPr>
              <a:t>29.01.2021 </a:t>
            </a:r>
            <a:r>
              <a:rPr lang="ru-RU" sz="1500" dirty="0">
                <a:latin typeface="Franklin Gothic Book" panose="020B0503020102020204" pitchFamily="34" charset="0"/>
                <a:hlinkClick r:id="rId8"/>
              </a:rPr>
              <a:t>https://</a:t>
            </a:r>
            <a:r>
              <a:rPr lang="ru-RU" sz="1500" dirty="0" smtClean="0">
                <a:latin typeface="Franklin Gothic Book" panose="020B0503020102020204" pitchFamily="34" charset="0"/>
                <a:hlinkClick r:id="rId8"/>
              </a:rPr>
              <a:t>edu54.ru/videocast/view/248130</a:t>
            </a:r>
            <a:r>
              <a:rPr lang="ru-RU" sz="1500" dirty="0" smtClean="0">
                <a:latin typeface="Franklin Gothic Book" panose="020B0503020102020204" pitchFamily="34" charset="0"/>
              </a:rPr>
              <a:t>  </a:t>
            </a:r>
            <a:r>
              <a:rPr lang="ru-RU" sz="1500" dirty="0">
                <a:latin typeface="Franklin Gothic Book" panose="020B0503020102020204" pitchFamily="34" charset="0"/>
              </a:rPr>
              <a:t>«Результаты СПТ, что с ними делать и как организовать профилактическую работу</a:t>
            </a:r>
            <a:r>
              <a:rPr lang="ru-RU" sz="1500" dirty="0" smtClean="0">
                <a:latin typeface="Franklin Gothic Book" panose="020B0503020102020204" pitchFamily="34" charset="0"/>
              </a:rPr>
              <a:t>?»</a:t>
            </a:r>
          </a:p>
          <a:p>
            <a:r>
              <a:rPr lang="ru-RU" sz="1500" b="1" dirty="0" smtClean="0">
                <a:latin typeface="Franklin Gothic Book" panose="020B0503020102020204" pitchFamily="34" charset="0"/>
              </a:rPr>
              <a:t>15.09.2020</a:t>
            </a:r>
            <a:r>
              <a:rPr lang="ru-RU" sz="1500" dirty="0" smtClean="0">
                <a:latin typeface="Franklin Gothic Book" panose="020B0503020102020204" pitchFamily="34" charset="0"/>
              </a:rPr>
              <a:t> </a:t>
            </a:r>
            <a:r>
              <a:rPr lang="ru-RU" sz="1500" dirty="0">
                <a:latin typeface="Franklin Gothic Book" panose="020B0503020102020204" pitchFamily="34" charset="0"/>
                <a:hlinkClick r:id="rId9"/>
              </a:rPr>
              <a:t>https://</a:t>
            </a:r>
            <a:r>
              <a:rPr lang="ru-RU" sz="1500" dirty="0" smtClean="0">
                <a:latin typeface="Franklin Gothic Book" panose="020B0503020102020204" pitchFamily="34" charset="0"/>
                <a:hlinkClick r:id="rId9"/>
              </a:rPr>
              <a:t>edu54.ru/videocast/view/243844</a:t>
            </a:r>
            <a:r>
              <a:rPr lang="ru-RU" sz="1500" dirty="0" smtClean="0">
                <a:latin typeface="Franklin Gothic Book" panose="020B0503020102020204" pitchFamily="34" charset="0"/>
              </a:rPr>
              <a:t>  </a:t>
            </a:r>
            <a:r>
              <a:rPr lang="ru-RU" sz="1500" dirty="0">
                <a:latin typeface="Franklin Gothic Book" panose="020B0503020102020204" pitchFamily="34" charset="0"/>
              </a:rPr>
              <a:t>«Особенности организации СПТ обучающихся в 2020/21 учебном году</a:t>
            </a:r>
            <a:r>
              <a:rPr lang="ru-RU" sz="1500" dirty="0" smtClean="0">
                <a:latin typeface="Franklin Gothic Book" panose="020B0503020102020204" pitchFamily="34" charset="0"/>
              </a:rPr>
              <a:t>»</a:t>
            </a:r>
          </a:p>
          <a:p>
            <a:r>
              <a:rPr lang="ru-RU" sz="1500" b="1" dirty="0" smtClean="0">
                <a:latin typeface="Franklin Gothic Book" panose="020B0503020102020204" pitchFamily="34" charset="0"/>
              </a:rPr>
              <a:t>30.01.2020</a:t>
            </a:r>
            <a:r>
              <a:rPr lang="ru-RU" sz="1500" dirty="0" smtClean="0">
                <a:latin typeface="Franklin Gothic Book" panose="020B0503020102020204" pitchFamily="34" charset="0"/>
              </a:rPr>
              <a:t> </a:t>
            </a:r>
            <a:r>
              <a:rPr lang="ru-RU" sz="1500" dirty="0">
                <a:latin typeface="Franklin Gothic Book" panose="020B0503020102020204" pitchFamily="34" charset="0"/>
                <a:hlinkClick r:id="rId10"/>
              </a:rPr>
              <a:t>https://</a:t>
            </a:r>
            <a:r>
              <a:rPr lang="ru-RU" sz="1500" dirty="0" smtClean="0">
                <a:latin typeface="Franklin Gothic Book" panose="020B0503020102020204" pitchFamily="34" charset="0"/>
                <a:hlinkClick r:id="rId10"/>
              </a:rPr>
              <a:t>edu54.ru/videocast/view/222787</a:t>
            </a:r>
            <a:r>
              <a:rPr lang="ru-RU" sz="1500" dirty="0" smtClean="0">
                <a:latin typeface="Franklin Gothic Book" panose="020B0503020102020204" pitchFamily="34" charset="0"/>
              </a:rPr>
              <a:t>  </a:t>
            </a:r>
            <a:r>
              <a:rPr lang="ru-RU" sz="1500" dirty="0">
                <a:latin typeface="Franklin Gothic Book" panose="020B0503020102020204" pitchFamily="34" charset="0"/>
              </a:rPr>
              <a:t>«Итоги СПТ и организация дальнейшей работы с обучающимися «группы повышенного внимания»</a:t>
            </a:r>
          </a:p>
        </p:txBody>
      </p:sp>
    </p:spTree>
    <p:extLst>
      <p:ext uri="{BB962C8B-B14F-4D97-AF65-F5344CB8AC3E}">
        <p14:creationId xmlns:p14="http://schemas.microsoft.com/office/powerpoint/2010/main" val="3976987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2353</Words>
  <Application>Microsoft Office PowerPoint</Application>
  <PresentationFormat>Широкоэкранный</PresentationFormat>
  <Paragraphs>430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4" baseType="lpstr">
      <vt:lpstr>Arial</vt:lpstr>
      <vt:lpstr>Book Antiqua</vt:lpstr>
      <vt:lpstr>Calibri</vt:lpstr>
      <vt:lpstr>Calibri Light</vt:lpstr>
      <vt:lpstr>Franklin Gothic Book</vt:lpstr>
      <vt:lpstr>Franklin Gothic Demi</vt:lpstr>
      <vt:lpstr>Franklin Gothic Demi Cond</vt:lpstr>
      <vt:lpstr>Franklin Gothic Heavy</vt:lpstr>
      <vt:lpstr>Google Sans</vt:lpstr>
      <vt:lpstr>Helvetica Neue</vt:lpstr>
      <vt:lpstr>inherit</vt:lpstr>
      <vt:lpstr>Palatino Linotype</vt:lpstr>
      <vt:lpstr>Roboto</vt:lpstr>
      <vt:lpstr>Times New Roman</vt:lpstr>
      <vt:lpstr>Times-Roman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Учетная запись Майкрософт</cp:lastModifiedBy>
  <cp:revision>144</cp:revision>
  <dcterms:created xsi:type="dcterms:W3CDTF">2021-09-08T05:58:32Z</dcterms:created>
  <dcterms:modified xsi:type="dcterms:W3CDTF">2022-09-12T06:15:40Z</dcterms:modified>
</cp:coreProperties>
</file>