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6362" autoAdjust="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с.учителей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ИОП 2018-2019</c:v>
                </c:pt>
                <c:pt idx="1">
                  <c:v>ИОП 2019-2020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3-4C5F-A54A-7A6F948837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ИОП 2018-2019</c:v>
                </c:pt>
                <c:pt idx="1">
                  <c:v>ИОП 2019-2020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3-4C5F-A54A-7A6F948837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тьюторов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ИОП 2018-2019</c:v>
                </c:pt>
                <c:pt idx="1">
                  <c:v>ИОП 2019-2020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3-4C5F-A54A-7A6F948837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курсов РСДО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ИОП 2018-2019</c:v>
                </c:pt>
                <c:pt idx="1">
                  <c:v>ИОП 2019-2020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3-4C5F-A54A-7A6F94883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673984"/>
        <c:axId val="258672808"/>
      </c:barChart>
      <c:catAx>
        <c:axId val="2586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672808"/>
        <c:crosses val="autoZero"/>
        <c:auto val="1"/>
        <c:lblAlgn val="ctr"/>
        <c:lblOffset val="100"/>
        <c:noMultiLvlLbl val="0"/>
      </c:catAx>
      <c:valAx>
        <c:axId val="2586728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6739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  <a:prstDash val="dashDot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E5A72-466D-4107-8648-A22029DD6D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4E92A8-4FB4-463C-860C-2A56550EC083}">
      <dgm:prSet phldrT="[Текст]"/>
      <dgm:spPr/>
      <dgm:t>
        <a:bodyPr/>
        <a:lstStyle/>
        <a:p>
          <a:r>
            <a:rPr lang="ru-RU" dirty="0" smtClean="0"/>
            <a:t>Муниципальные координаторы получают ссылки на анкеты.</a:t>
          </a:r>
        </a:p>
        <a:p>
          <a:r>
            <a:rPr lang="ru-RU" dirty="0" smtClean="0"/>
            <a:t>Отправляю в ОО (по списку)</a:t>
          </a:r>
          <a:endParaRPr lang="ru-RU" dirty="0"/>
        </a:p>
      </dgm:t>
    </dgm:pt>
    <dgm:pt modelId="{206B0171-4B97-4EAD-8833-2DA1D9599390}" type="parTrans" cxnId="{F48B92B3-A94D-4B9D-BFED-2114CFD9AAAF}">
      <dgm:prSet/>
      <dgm:spPr/>
      <dgm:t>
        <a:bodyPr/>
        <a:lstStyle/>
        <a:p>
          <a:endParaRPr lang="ru-RU"/>
        </a:p>
      </dgm:t>
    </dgm:pt>
    <dgm:pt modelId="{2F20A5CF-3F15-4550-BB97-21025DECD872}" type="sibTrans" cxnId="{F48B92B3-A94D-4B9D-BFED-2114CFD9AAAF}">
      <dgm:prSet/>
      <dgm:spPr/>
      <dgm:t>
        <a:bodyPr/>
        <a:lstStyle/>
        <a:p>
          <a:endParaRPr lang="ru-RU"/>
        </a:p>
      </dgm:t>
    </dgm:pt>
    <dgm:pt modelId="{5FD416AD-135C-4BBE-B307-EB1278774F6B}">
      <dgm:prSet phldrT="[Текст]"/>
      <dgm:spPr/>
      <dgm:t>
        <a:bodyPr/>
        <a:lstStyle/>
        <a:p>
          <a:r>
            <a:rPr lang="ru-RU" dirty="0" smtClean="0"/>
            <a:t>В ОО анкеты заполняют:</a:t>
          </a:r>
        </a:p>
        <a:p>
          <a:endParaRPr lang="ru-RU" dirty="0" smtClean="0"/>
        </a:p>
        <a:p>
          <a:r>
            <a:rPr lang="ru-RU" dirty="0" smtClean="0"/>
            <a:t>Заместитель руководителя</a:t>
          </a:r>
        </a:p>
        <a:p>
          <a:endParaRPr lang="ru-RU" dirty="0" smtClean="0"/>
        </a:p>
        <a:p>
          <a:r>
            <a:rPr lang="ru-RU" dirty="0" smtClean="0"/>
            <a:t>Учитель (участник СДШ в ОО ИЛИ учитель базовой школы, работающий с учениками из ОО из списка)</a:t>
          </a:r>
        </a:p>
        <a:p>
          <a:endParaRPr lang="ru-RU" dirty="0" smtClean="0"/>
        </a:p>
        <a:p>
          <a:r>
            <a:rPr lang="ru-RU" dirty="0" smtClean="0"/>
            <a:t>Ученик</a:t>
          </a:r>
        </a:p>
        <a:p>
          <a:endParaRPr lang="ru-RU" dirty="0" smtClean="0"/>
        </a:p>
        <a:p>
          <a:r>
            <a:rPr lang="ru-RU" dirty="0" smtClean="0"/>
            <a:t>Родитель</a:t>
          </a:r>
          <a:endParaRPr lang="ru-RU" dirty="0"/>
        </a:p>
      </dgm:t>
    </dgm:pt>
    <dgm:pt modelId="{2452B893-17B0-476F-B082-C347AD0CBF50}" type="parTrans" cxnId="{7EC9171B-FD27-495B-ACB4-FF7ED213E934}">
      <dgm:prSet/>
      <dgm:spPr/>
      <dgm:t>
        <a:bodyPr/>
        <a:lstStyle/>
        <a:p>
          <a:endParaRPr lang="ru-RU"/>
        </a:p>
      </dgm:t>
    </dgm:pt>
    <dgm:pt modelId="{0B100BC1-541D-4806-B049-FA35675BC107}" type="sibTrans" cxnId="{7EC9171B-FD27-495B-ACB4-FF7ED213E934}">
      <dgm:prSet/>
      <dgm:spPr/>
      <dgm:t>
        <a:bodyPr/>
        <a:lstStyle/>
        <a:p>
          <a:endParaRPr lang="ru-RU"/>
        </a:p>
      </dgm:t>
    </dgm:pt>
    <dgm:pt modelId="{A6FFA6D0-DF92-46D8-B4DA-4547E84422F4}">
      <dgm:prSet phldrT="[Текст]"/>
      <dgm:spPr/>
      <dgm:t>
        <a:bodyPr/>
        <a:lstStyle/>
        <a:p>
          <a:r>
            <a:rPr lang="ru-RU" dirty="0" smtClean="0"/>
            <a:t>Анкетирование проходит в течение 3 недель.</a:t>
          </a:r>
        </a:p>
        <a:p>
          <a:r>
            <a:rPr lang="ru-RU" dirty="0" smtClean="0"/>
            <a:t>Количество ответов фиксируется в статистической таблице, доступной муниципальным координаторам.</a:t>
          </a:r>
        </a:p>
        <a:p>
          <a:r>
            <a:rPr lang="ru-RU" dirty="0" smtClean="0"/>
            <a:t>После анкетирования ответы будут доступны ОО для принятия управленческих решений</a:t>
          </a:r>
          <a:endParaRPr lang="ru-RU" dirty="0"/>
        </a:p>
      </dgm:t>
    </dgm:pt>
    <dgm:pt modelId="{B1C3D5FB-6BC1-49A0-A8E0-DD0F77B9824D}" type="parTrans" cxnId="{1EE93567-BA80-4B40-8BCB-994E4F4615EC}">
      <dgm:prSet/>
      <dgm:spPr/>
      <dgm:t>
        <a:bodyPr/>
        <a:lstStyle/>
        <a:p>
          <a:endParaRPr lang="ru-RU"/>
        </a:p>
      </dgm:t>
    </dgm:pt>
    <dgm:pt modelId="{D2D20DD4-B3F7-4A7A-AE64-5C127B6D49FF}" type="sibTrans" cxnId="{1EE93567-BA80-4B40-8BCB-994E4F4615EC}">
      <dgm:prSet/>
      <dgm:spPr/>
      <dgm:t>
        <a:bodyPr/>
        <a:lstStyle/>
        <a:p>
          <a:endParaRPr lang="ru-RU"/>
        </a:p>
      </dgm:t>
    </dgm:pt>
    <dgm:pt modelId="{55589FE0-704F-4BBC-B207-A78BEB05587F}" type="pres">
      <dgm:prSet presAssocID="{28DE5A72-466D-4107-8648-A22029DD6D6B}" presName="CompostProcess" presStyleCnt="0">
        <dgm:presLayoutVars>
          <dgm:dir/>
          <dgm:resizeHandles val="exact"/>
        </dgm:presLayoutVars>
      </dgm:prSet>
      <dgm:spPr/>
    </dgm:pt>
    <dgm:pt modelId="{FD7392CA-2DEA-4DCE-BDF4-B68D1F3B73DE}" type="pres">
      <dgm:prSet presAssocID="{28DE5A72-466D-4107-8648-A22029DD6D6B}" presName="arrow" presStyleLbl="bgShp" presStyleIdx="0" presStyleCnt="1"/>
      <dgm:spPr/>
    </dgm:pt>
    <dgm:pt modelId="{72DA26F5-4DCA-4352-A518-A6DE4AB8E47F}" type="pres">
      <dgm:prSet presAssocID="{28DE5A72-466D-4107-8648-A22029DD6D6B}" presName="linearProcess" presStyleCnt="0"/>
      <dgm:spPr/>
    </dgm:pt>
    <dgm:pt modelId="{5C2D77C1-DFD1-4289-A75D-758BE1FC5301}" type="pres">
      <dgm:prSet presAssocID="{FB4E92A8-4FB4-463C-860C-2A56550EC083}" presName="textNode" presStyleLbl="node1" presStyleIdx="0" presStyleCnt="3" custScaleX="79915" custScaleY="188793" custLinFactX="-3317" custLinFactNeighborX="-100000" custLinFactNeighborY="-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4AA06-4BED-490B-A602-02B3E6EAA15C}" type="pres">
      <dgm:prSet presAssocID="{2F20A5CF-3F15-4550-BB97-21025DECD872}" presName="sibTrans" presStyleCnt="0"/>
      <dgm:spPr/>
    </dgm:pt>
    <dgm:pt modelId="{3AE34ED5-9CE3-409C-B85E-65E9836D75D1}" type="pres">
      <dgm:prSet presAssocID="{5FD416AD-135C-4BBE-B307-EB1278774F6B}" presName="textNode" presStyleLbl="node1" presStyleIdx="1" presStyleCnt="3" custScaleX="83319" custScaleY="18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39A08-F258-4A9E-9DCC-4B49A828BDDD}" type="pres">
      <dgm:prSet presAssocID="{0B100BC1-541D-4806-B049-FA35675BC107}" presName="sibTrans" presStyleCnt="0"/>
      <dgm:spPr/>
    </dgm:pt>
    <dgm:pt modelId="{BA23C174-A734-4FC2-BFFE-886E48F916BB}" type="pres">
      <dgm:prSet presAssocID="{A6FFA6D0-DF92-46D8-B4DA-4547E84422F4}" presName="textNode" presStyleLbl="node1" presStyleIdx="2" presStyleCnt="3" custScaleX="82451" custScaleY="188793" custLinFactX="4023" custLinFactNeighborX="100000" custLinFactNeighborY="-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B92B3-A94D-4B9D-BFED-2114CFD9AAAF}" srcId="{28DE5A72-466D-4107-8648-A22029DD6D6B}" destId="{FB4E92A8-4FB4-463C-860C-2A56550EC083}" srcOrd="0" destOrd="0" parTransId="{206B0171-4B97-4EAD-8833-2DA1D9599390}" sibTransId="{2F20A5CF-3F15-4550-BB97-21025DECD872}"/>
    <dgm:cxn modelId="{7EC9171B-FD27-495B-ACB4-FF7ED213E934}" srcId="{28DE5A72-466D-4107-8648-A22029DD6D6B}" destId="{5FD416AD-135C-4BBE-B307-EB1278774F6B}" srcOrd="1" destOrd="0" parTransId="{2452B893-17B0-476F-B082-C347AD0CBF50}" sibTransId="{0B100BC1-541D-4806-B049-FA35675BC107}"/>
    <dgm:cxn modelId="{58F2D790-86E3-4D46-A203-F8B798AF106D}" type="presOf" srcId="{28DE5A72-466D-4107-8648-A22029DD6D6B}" destId="{55589FE0-704F-4BBC-B207-A78BEB05587F}" srcOrd="0" destOrd="0" presId="urn:microsoft.com/office/officeart/2005/8/layout/hProcess9"/>
    <dgm:cxn modelId="{C2C40648-8063-4511-A91F-8884ADEB9084}" type="presOf" srcId="{FB4E92A8-4FB4-463C-860C-2A56550EC083}" destId="{5C2D77C1-DFD1-4289-A75D-758BE1FC5301}" srcOrd="0" destOrd="0" presId="urn:microsoft.com/office/officeart/2005/8/layout/hProcess9"/>
    <dgm:cxn modelId="{60389569-BB6D-4580-9E33-9C9997C5B265}" type="presOf" srcId="{5FD416AD-135C-4BBE-B307-EB1278774F6B}" destId="{3AE34ED5-9CE3-409C-B85E-65E9836D75D1}" srcOrd="0" destOrd="0" presId="urn:microsoft.com/office/officeart/2005/8/layout/hProcess9"/>
    <dgm:cxn modelId="{C1411504-43A4-464D-93DD-03748FF18F1B}" type="presOf" srcId="{A6FFA6D0-DF92-46D8-B4DA-4547E84422F4}" destId="{BA23C174-A734-4FC2-BFFE-886E48F916BB}" srcOrd="0" destOrd="0" presId="urn:microsoft.com/office/officeart/2005/8/layout/hProcess9"/>
    <dgm:cxn modelId="{1EE93567-BA80-4B40-8BCB-994E4F4615EC}" srcId="{28DE5A72-466D-4107-8648-A22029DD6D6B}" destId="{A6FFA6D0-DF92-46D8-B4DA-4547E84422F4}" srcOrd="2" destOrd="0" parTransId="{B1C3D5FB-6BC1-49A0-A8E0-DD0F77B9824D}" sibTransId="{D2D20DD4-B3F7-4A7A-AE64-5C127B6D49FF}"/>
    <dgm:cxn modelId="{22C69506-9DCD-4E54-ABBE-3C8D4A34DB7A}" type="presParOf" srcId="{55589FE0-704F-4BBC-B207-A78BEB05587F}" destId="{FD7392CA-2DEA-4DCE-BDF4-B68D1F3B73DE}" srcOrd="0" destOrd="0" presId="urn:microsoft.com/office/officeart/2005/8/layout/hProcess9"/>
    <dgm:cxn modelId="{73E8695F-E9D4-4296-900D-DAAC2E7ED9D0}" type="presParOf" srcId="{55589FE0-704F-4BBC-B207-A78BEB05587F}" destId="{72DA26F5-4DCA-4352-A518-A6DE4AB8E47F}" srcOrd="1" destOrd="0" presId="urn:microsoft.com/office/officeart/2005/8/layout/hProcess9"/>
    <dgm:cxn modelId="{9A9AE9BD-B474-4268-A8D1-1C3CDA2728F0}" type="presParOf" srcId="{72DA26F5-4DCA-4352-A518-A6DE4AB8E47F}" destId="{5C2D77C1-DFD1-4289-A75D-758BE1FC5301}" srcOrd="0" destOrd="0" presId="urn:microsoft.com/office/officeart/2005/8/layout/hProcess9"/>
    <dgm:cxn modelId="{A00B569C-7CCC-44B3-A5A4-A4780AAD1D36}" type="presParOf" srcId="{72DA26F5-4DCA-4352-A518-A6DE4AB8E47F}" destId="{B4F4AA06-4BED-490B-A602-02B3E6EAA15C}" srcOrd="1" destOrd="0" presId="urn:microsoft.com/office/officeart/2005/8/layout/hProcess9"/>
    <dgm:cxn modelId="{E26258AA-AD53-475F-A75D-F454E1954E78}" type="presParOf" srcId="{72DA26F5-4DCA-4352-A518-A6DE4AB8E47F}" destId="{3AE34ED5-9CE3-409C-B85E-65E9836D75D1}" srcOrd="2" destOrd="0" presId="urn:microsoft.com/office/officeart/2005/8/layout/hProcess9"/>
    <dgm:cxn modelId="{08E23F69-7377-45AF-B3A5-3CC58BE748A9}" type="presParOf" srcId="{72DA26F5-4DCA-4352-A518-A6DE4AB8E47F}" destId="{B3939A08-F258-4A9E-9DCC-4B49A828BDDD}" srcOrd="3" destOrd="0" presId="urn:microsoft.com/office/officeart/2005/8/layout/hProcess9"/>
    <dgm:cxn modelId="{BB21CC7C-84E6-4248-B7FE-45B018BD8F08}" type="presParOf" srcId="{72DA26F5-4DCA-4352-A518-A6DE4AB8E47F}" destId="{BA23C174-A734-4FC2-BFFE-886E48F916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92CA-2DEA-4DCE-BDF4-B68D1F3B73DE}">
      <dsp:nvSpPr>
        <dsp:cNvPr id="0" name=""/>
        <dsp:cNvSpPr/>
      </dsp:nvSpPr>
      <dsp:spPr>
        <a:xfrm>
          <a:off x="914399" y="0"/>
          <a:ext cx="10363200" cy="65404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D77C1-DFD1-4289-A75D-758BE1FC5301}">
      <dsp:nvSpPr>
        <dsp:cNvPr id="0" name=""/>
        <dsp:cNvSpPr/>
      </dsp:nvSpPr>
      <dsp:spPr>
        <a:xfrm>
          <a:off x="454726" y="787960"/>
          <a:ext cx="3136104" cy="4939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Муниципальные координаторы получают ссылки на анкеты.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Отправляю в ОО (по списку)</a:t>
          </a:r>
          <a:endParaRPr lang="ru-RU" sz="1800" kern="1200" dirty="0"/>
        </a:p>
      </dsp:txBody>
      <dsp:txXfrm>
        <a:off x="607818" y="941052"/>
        <a:ext cx="2829920" cy="4633018"/>
      </dsp:txXfrm>
    </dsp:sp>
    <dsp:sp modelId="{3AE34ED5-9CE3-409C-B85E-65E9836D75D1}">
      <dsp:nvSpPr>
        <dsp:cNvPr id="0" name=""/>
        <dsp:cNvSpPr/>
      </dsp:nvSpPr>
      <dsp:spPr>
        <a:xfrm>
          <a:off x="4197249" y="800648"/>
          <a:ext cx="3484955" cy="4939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ОО анкеты заполняют: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Заместитель руководителя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Учитель (участник СДШ в ОО ИЛИ учитель базовой школы, работающий с учениками из ОО из списка)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Ученик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Родитель</a:t>
          </a:r>
          <a:endParaRPr lang="ru-RU" sz="1800" kern="1200" dirty="0"/>
        </a:p>
      </dsp:txBody>
      <dsp:txXfrm>
        <a:off x="4367370" y="970769"/>
        <a:ext cx="3144713" cy="4598960"/>
      </dsp:txXfrm>
    </dsp:sp>
    <dsp:sp modelId="{BA23C174-A734-4FC2-BFFE-886E48F916BB}">
      <dsp:nvSpPr>
        <dsp:cNvPr id="0" name=""/>
        <dsp:cNvSpPr/>
      </dsp:nvSpPr>
      <dsp:spPr>
        <a:xfrm>
          <a:off x="8326723" y="787960"/>
          <a:ext cx="3448649" cy="4939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Анкетирование проходит в течение 3 недель.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ответов фиксируется в статистической таблице, доступной муниципальным координаторам.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После анкетирования ответы будут доступны ОО для принятия управленческих решений</a:t>
          </a:r>
          <a:endParaRPr lang="ru-RU" sz="1800" kern="1200" dirty="0"/>
        </a:p>
      </dsp:txBody>
      <dsp:txXfrm>
        <a:off x="8495072" y="956309"/>
        <a:ext cx="3111951" cy="4602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5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4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0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2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1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8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7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22AB-FAAE-4ED2-BE0E-A0AC4A0F1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F331-824C-44EA-AEE9-B83AF0A2A01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1" y="112268"/>
            <a:ext cx="3344312" cy="8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4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aa@oblcit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aa@oblcit.r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anv@oblcit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do@oblcit.r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do@oblcit.r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-learning.oblcit.ru/usrchk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1" y="1172240"/>
            <a:ext cx="9778538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Подготовительные мероприятия к началу 2019/20 учебного года в РСДО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381" y="3917921"/>
            <a:ext cx="9144000" cy="587577"/>
          </a:xfrm>
        </p:spPr>
        <p:txBody>
          <a:bodyPr/>
          <a:lstStyle/>
          <a:p>
            <a:r>
              <a:rPr lang="ru-RU" dirty="0" smtClean="0"/>
              <a:t>Проект «Сетевая дистанционная школа Новосибирской 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75" y="1023406"/>
            <a:ext cx="8764016" cy="2672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9" y="4213408"/>
            <a:ext cx="10160253" cy="11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631769"/>
            <a:ext cx="8229600" cy="974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сельских школьников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Купинского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спецкурсах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98571954"/>
              </p:ext>
            </p:extLst>
          </p:nvPr>
        </p:nvGraphicFramePr>
        <p:xfrm>
          <a:off x="2057209" y="1606554"/>
          <a:ext cx="8077583" cy="285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4833437"/>
            <a:ext cx="8153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Купинского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района: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МКОУ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Новосельская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СОШ им. Четырех героев СССР, МБОУ Новониколаевская СОШ, МБОУ лицей №2, МКОУ СОШ №105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Сетевые учителя из ОО</a:t>
            </a:r>
            <a:r>
              <a:rPr 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r>
              <a:rPr 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Лицей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№176, СОШ №112, ВНГ, лицей№136, лицей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г.Татарска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25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738" y="1687484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6440" y="2984269"/>
            <a:ext cx="84170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Сергеева Анна Александровна, </a:t>
            </a:r>
            <a:r>
              <a:rPr lang="en-US" sz="3200" b="1" dirty="0" smtClean="0">
                <a:hlinkClick r:id="rId2"/>
              </a:rPr>
              <a:t>saa@oblcit.ru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smtClean="0"/>
              <a:t>тел. 349-5-800</a:t>
            </a:r>
            <a:r>
              <a:rPr lang="en-US" sz="3200" b="1" dirty="0" smtClean="0"/>
              <a:t> #242</a:t>
            </a:r>
            <a:r>
              <a:rPr lang="ru-RU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5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54263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Анализ деятельности школ с низкими результатами обучения и школ, функционирующих в  неблагоприятных социальных условиях, участников проекта «Сетевая дистанционная школа»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14938"/>
            <a:ext cx="9144000" cy="754062"/>
          </a:xfrm>
        </p:spPr>
        <p:txBody>
          <a:bodyPr/>
          <a:lstStyle/>
          <a:p>
            <a:r>
              <a:rPr lang="ru-RU" dirty="0" smtClean="0"/>
              <a:t>23 ОО – школы-участницы СДШ НСО 1 год и более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94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9952" y="1826236"/>
            <a:ext cx="2370420" cy="3418864"/>
            <a:chOff x="0" y="2568750"/>
            <a:chExt cx="1990896" cy="2844136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426620" y="2995370"/>
              <a:ext cx="2844136" cy="1990895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1" y="3564198"/>
              <a:ext cx="1990895" cy="853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/>
                <a:t>Анализ деятельности школ участников проекта «Сетевая дистанционная школа» </a:t>
              </a:r>
              <a:endParaRPr lang="ru-RU" sz="24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713318" y="990934"/>
            <a:ext cx="9238857" cy="4571666"/>
            <a:chOff x="1990894" y="2568752"/>
            <a:chExt cx="9238857" cy="1848688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5685979" y="-1126333"/>
              <a:ext cx="1848688" cy="9238857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990895" y="2658997"/>
              <a:ext cx="9148611" cy="1668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/>
                <a:t>Проведен мониторинг необходимости применения электронного обучения и дистанционных технологий в 2019-2020 учебном году. </a:t>
              </a:r>
              <a:endParaRPr lang="ru-RU" sz="28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/>
                <a:t>Разработаны 4 анкеты для проведения опроса заместителей руководителей, сетевых учителей, обучающихся и родителей, участников проекта «Сетевая дистанционная школа Новосибирской области».</a:t>
              </a:r>
              <a:endParaRPr lang="ru-RU" sz="28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/>
                <a:t>Запуск анкетирования запланирован на конец сентября 2019 года.</a:t>
              </a:r>
              <a:endParaRPr lang="ru-RU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733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Барабинский</a:t>
            </a:r>
            <a:r>
              <a:rPr lang="ru-RU" dirty="0" smtClean="0"/>
              <a:t> район – 1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931"/>
            <a:ext cx="10515600" cy="942975"/>
          </a:xfrm>
        </p:spPr>
        <p:txBody>
          <a:bodyPr/>
          <a:lstStyle/>
          <a:p>
            <a:r>
              <a:rPr lang="ru-RU" dirty="0" smtClean="0"/>
              <a:t>МКОУ Новониколаевская СОШ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2320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Болотнинский</a:t>
            </a:r>
            <a:r>
              <a:rPr lang="ru-RU" dirty="0" smtClean="0"/>
              <a:t> район – 1 ОО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3437334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МКОУ </a:t>
            </a:r>
            <a:r>
              <a:rPr lang="ru-RU" dirty="0" err="1" smtClean="0"/>
              <a:t>Зудовская</a:t>
            </a:r>
            <a:r>
              <a:rPr lang="ru-RU" dirty="0" smtClean="0"/>
              <a:t> СОШ имени героя Советского Союза </a:t>
            </a:r>
            <a:r>
              <a:rPr lang="ru-RU" dirty="0" err="1" smtClean="0"/>
              <a:t>К.И.Бабахина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7100" y="4484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Каргатский район – 1 ОО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7100" y="5601494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МКОУ </a:t>
            </a:r>
            <a:r>
              <a:rPr lang="ru-RU" dirty="0" err="1" smtClean="0"/>
              <a:t>Каргатская</a:t>
            </a:r>
            <a:r>
              <a:rPr lang="ru-RU" dirty="0" smtClean="0"/>
              <a:t> средняя школа №2 им. Горького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64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Коченёвский</a:t>
            </a:r>
            <a:r>
              <a:rPr lang="ru-RU" dirty="0" smtClean="0"/>
              <a:t> район – 1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931"/>
            <a:ext cx="10515600" cy="942975"/>
          </a:xfrm>
        </p:spPr>
        <p:txBody>
          <a:bodyPr/>
          <a:lstStyle/>
          <a:p>
            <a:r>
              <a:rPr lang="ru-RU" dirty="0" smtClean="0"/>
              <a:t>МКОУ </a:t>
            </a:r>
            <a:r>
              <a:rPr lang="ru-RU" dirty="0" err="1" smtClean="0"/>
              <a:t>Крутологовская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7100" y="2249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Маслянинский</a:t>
            </a:r>
            <a:r>
              <a:rPr lang="ru-RU" dirty="0" smtClean="0"/>
              <a:t> район – 1 ОО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27100" y="3365898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МКОУ </a:t>
            </a:r>
            <a:r>
              <a:rPr lang="ru-RU" dirty="0" err="1" smtClean="0"/>
              <a:t>Мамоновская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7100" y="4133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Ордынский район – 2 ОО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7100" y="5249864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МКОУ </a:t>
            </a:r>
            <a:r>
              <a:rPr lang="ru-RU" dirty="0" err="1" smtClean="0"/>
              <a:t>Кирзинская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Рогалевская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0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Сузунский</a:t>
            </a:r>
            <a:r>
              <a:rPr lang="ru-RU" dirty="0" smtClean="0"/>
              <a:t> район– 4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Ключиковская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МКОУ «</a:t>
            </a:r>
            <a:r>
              <a:rPr lang="ru-RU" dirty="0" err="1" smtClean="0"/>
              <a:t>Сузунская</a:t>
            </a:r>
            <a:r>
              <a:rPr lang="ru-RU" dirty="0" smtClean="0"/>
              <a:t> СОШ №301 им. В.А. Левина»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Шипуновская</a:t>
            </a:r>
            <a:r>
              <a:rPr lang="ru-RU" dirty="0" smtClean="0"/>
              <a:t> СОШ имени </a:t>
            </a:r>
            <a:r>
              <a:rPr lang="ru-RU" dirty="0" err="1" smtClean="0"/>
              <a:t>В.С.Гаврилова</a:t>
            </a:r>
            <a:endParaRPr lang="ru-RU" dirty="0" smtClean="0"/>
          </a:p>
          <a:p>
            <a:r>
              <a:rPr lang="ru-RU" dirty="0" smtClean="0"/>
              <a:t>МКОУ </a:t>
            </a:r>
            <a:r>
              <a:rPr lang="ru-RU" dirty="0" err="1" smtClean="0"/>
              <a:t>Сузунская</a:t>
            </a:r>
            <a:r>
              <a:rPr lang="ru-RU" dirty="0" smtClean="0"/>
              <a:t> СОШ №1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4252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Татарский район – 1 ОО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5368925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МБОУ Константиновская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29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2442369"/>
            <a:ext cx="10515600" cy="1325563"/>
          </a:xfrm>
        </p:spPr>
        <p:txBody>
          <a:bodyPr/>
          <a:lstStyle/>
          <a:p>
            <a:r>
              <a:rPr lang="ru-RU" dirty="0" err="1" smtClean="0"/>
              <a:t>Черепановский</a:t>
            </a:r>
            <a:r>
              <a:rPr lang="ru-RU" dirty="0" smtClean="0"/>
              <a:t> район– 4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3636169"/>
            <a:ext cx="10515600" cy="2447131"/>
          </a:xfrm>
        </p:spPr>
        <p:txBody>
          <a:bodyPr>
            <a:normAutofit/>
          </a:bodyPr>
          <a:lstStyle/>
          <a:p>
            <a:r>
              <a:rPr lang="ru-RU" dirty="0" smtClean="0"/>
              <a:t>МКОУ </a:t>
            </a:r>
            <a:r>
              <a:rPr lang="ru-RU" dirty="0" err="1" smtClean="0"/>
              <a:t>Крутишинская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МКОУ Верх-</a:t>
            </a:r>
            <a:r>
              <a:rPr lang="ru-RU" dirty="0" err="1" smtClean="0"/>
              <a:t>Мильтюшинская</a:t>
            </a:r>
            <a:r>
              <a:rPr lang="ru-RU" dirty="0" smtClean="0"/>
              <a:t> СОШ имени Николая Захаровича Фисенко</a:t>
            </a:r>
          </a:p>
          <a:p>
            <a:r>
              <a:rPr lang="ru-RU" dirty="0" smtClean="0"/>
              <a:t>МКОУ Медведская СОШ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Куриловская</a:t>
            </a:r>
            <a:r>
              <a:rPr lang="ru-RU" dirty="0" smtClean="0"/>
              <a:t> СОШ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9300" y="2476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Тогучинский</a:t>
            </a:r>
            <a:r>
              <a:rPr lang="ru-RU" dirty="0" smtClean="0"/>
              <a:t> район – 1 ОО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9300" y="1364457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МКОУ «</a:t>
            </a:r>
            <a:r>
              <a:rPr lang="ru-RU" dirty="0" err="1" smtClean="0"/>
              <a:t>Сурковская</a:t>
            </a:r>
            <a:r>
              <a:rPr lang="ru-RU" dirty="0" smtClean="0"/>
              <a:t> средняя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6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07494"/>
            <a:ext cx="10515600" cy="1325563"/>
          </a:xfrm>
        </p:spPr>
        <p:txBody>
          <a:bodyPr/>
          <a:lstStyle/>
          <a:p>
            <a:r>
              <a:rPr lang="ru-RU" dirty="0" smtClean="0"/>
              <a:t>г. Новосибирск – 4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86994"/>
            <a:ext cx="10515600" cy="2187575"/>
          </a:xfrm>
        </p:spPr>
        <p:txBody>
          <a:bodyPr/>
          <a:lstStyle/>
          <a:p>
            <a:r>
              <a:rPr lang="ru-RU" dirty="0" err="1" smtClean="0"/>
              <a:t>г.Новосибирск</a:t>
            </a:r>
            <a:r>
              <a:rPr lang="ru-RU" dirty="0" smtClean="0"/>
              <a:t>, МБОУ СОШ №72</a:t>
            </a:r>
          </a:p>
          <a:p>
            <a:r>
              <a:rPr lang="ru-RU" dirty="0" err="1" smtClean="0"/>
              <a:t>г.Новосибирск</a:t>
            </a:r>
            <a:r>
              <a:rPr lang="ru-RU" dirty="0" smtClean="0"/>
              <a:t>, МБВ(С)ОУ ВСШ №27</a:t>
            </a:r>
          </a:p>
          <a:p>
            <a:r>
              <a:rPr lang="ru-RU" dirty="0" err="1" smtClean="0"/>
              <a:t>г.Новосибирск</a:t>
            </a:r>
            <a:r>
              <a:rPr lang="ru-RU" dirty="0" smtClean="0"/>
              <a:t>, МБОУ СОШ №138</a:t>
            </a:r>
          </a:p>
          <a:p>
            <a:r>
              <a:rPr lang="ru-RU" dirty="0" err="1" smtClean="0"/>
              <a:t>г.Новосибирск</a:t>
            </a:r>
            <a:r>
              <a:rPr lang="ru-RU" dirty="0" smtClean="0"/>
              <a:t>, МКОУ СОШ №66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Чулымский</a:t>
            </a:r>
            <a:r>
              <a:rPr lang="ru-RU" dirty="0" smtClean="0"/>
              <a:t> район – 2 ОО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1481931"/>
            <a:ext cx="10515600" cy="942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МКОУ СОШ № 9</a:t>
            </a:r>
          </a:p>
          <a:p>
            <a:r>
              <a:rPr lang="ru-RU" dirty="0" smtClean="0"/>
              <a:t>МКОУ Михайловская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67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592" y="1770609"/>
            <a:ext cx="9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Корректировка заявок (в двух файлах)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39622"/>
              </p:ext>
            </p:extLst>
          </p:nvPr>
        </p:nvGraphicFramePr>
        <p:xfrm>
          <a:off x="602213" y="3328670"/>
          <a:ext cx="5358012" cy="207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50">
                  <a:extLst>
                    <a:ext uri="{9D8B030D-6E8A-4147-A177-3AD203B41FA5}">
                      <a16:colId xmlns:a16="http://schemas.microsoft.com/office/drawing/2014/main" val="639686359"/>
                    </a:ext>
                  </a:extLst>
                </a:gridCol>
                <a:gridCol w="1553400">
                  <a:extLst>
                    <a:ext uri="{9D8B030D-6E8A-4147-A177-3AD203B41FA5}">
                      <a16:colId xmlns:a16="http://schemas.microsoft.com/office/drawing/2014/main" val="1990870959"/>
                    </a:ext>
                  </a:extLst>
                </a:gridCol>
                <a:gridCol w="1685281">
                  <a:extLst>
                    <a:ext uri="{9D8B030D-6E8A-4147-A177-3AD203B41FA5}">
                      <a16:colId xmlns:a16="http://schemas.microsoft.com/office/drawing/2014/main" val="3066429117"/>
                    </a:ext>
                  </a:extLst>
                </a:gridCol>
                <a:gridCol w="1685281">
                  <a:extLst>
                    <a:ext uri="{9D8B030D-6E8A-4147-A177-3AD203B41FA5}">
                      <a16:colId xmlns:a16="http://schemas.microsoft.com/office/drawing/2014/main" val="1172361004"/>
                    </a:ext>
                  </a:extLst>
                </a:gridCol>
              </a:tblGrid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курса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часов на ДОТ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ФИО сетевого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учителя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75795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93168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534508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0797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93617"/>
              </p:ext>
            </p:extLst>
          </p:nvPr>
        </p:nvGraphicFramePr>
        <p:xfrm>
          <a:off x="6188366" y="3328670"/>
          <a:ext cx="5358012" cy="186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20">
                  <a:extLst>
                    <a:ext uri="{9D8B030D-6E8A-4147-A177-3AD203B41FA5}">
                      <a16:colId xmlns:a16="http://schemas.microsoft.com/office/drawing/2014/main" val="639686359"/>
                    </a:ext>
                  </a:extLst>
                </a:gridCol>
                <a:gridCol w="2266198">
                  <a:extLst>
                    <a:ext uri="{9D8B030D-6E8A-4147-A177-3AD203B41FA5}">
                      <a16:colId xmlns:a16="http://schemas.microsoft.com/office/drawing/2014/main" val="1990870959"/>
                    </a:ext>
                  </a:extLst>
                </a:gridCol>
                <a:gridCol w="2458594">
                  <a:extLst>
                    <a:ext uri="{9D8B030D-6E8A-4147-A177-3AD203B41FA5}">
                      <a16:colId xmlns:a16="http://schemas.microsoft.com/office/drawing/2014/main" val="1172361004"/>
                    </a:ext>
                  </a:extLst>
                </a:gridCol>
              </a:tblGrid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курса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ФИО сетевого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учителя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75795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93168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534508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079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4851" y="2718261"/>
            <a:ext cx="196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Добавить курсы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48698" y="2776451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Удалить курсы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6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228600"/>
          <a:ext cx="12192000" cy="654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78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Октябрь 2019 года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Проведение </a:t>
            </a:r>
            <a:r>
              <a:rPr lang="ru-RU" b="1" dirty="0"/>
              <a:t>проектной секции </a:t>
            </a:r>
            <a:r>
              <a:rPr lang="ru-RU" dirty="0"/>
              <a:t>по применению информационно-коммуникационных технологий в общеобразовательных организациях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рамках межрегионального семинара по теме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Повышение качества образования в школах с низкими результатами обучения и в школах, функционирующих в неблагоприятных социальных условиях: эффекты и механизмы непрерывного роста»</a:t>
            </a:r>
          </a:p>
        </p:txBody>
      </p:sp>
    </p:spTree>
    <p:extLst>
      <p:ext uri="{BB962C8B-B14F-4D97-AF65-F5344CB8AC3E}">
        <p14:creationId xmlns:p14="http://schemas.microsoft.com/office/powerpoint/2010/main" val="422232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738" y="1687484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5449" y="2984269"/>
            <a:ext cx="91590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Деревягина Диана Александровна, </a:t>
            </a:r>
            <a:r>
              <a:rPr lang="en-US" sz="3200" b="1" dirty="0" smtClean="0">
                <a:hlinkClick r:id="rId2"/>
              </a:rPr>
              <a:t>dda@oblcit.ru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smtClean="0"/>
              <a:t>тел. 349-5-800</a:t>
            </a:r>
            <a:r>
              <a:rPr lang="en-US" sz="3200" b="1" dirty="0" smtClean="0"/>
              <a:t> #241</a:t>
            </a:r>
            <a:r>
              <a:rPr lang="ru-RU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8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1" y="1635536"/>
            <a:ext cx="9778538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Конкурс «Мобильные приложения и интернет-сервисы в электронном обучении»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3630" y="4722593"/>
            <a:ext cx="9144000" cy="587577"/>
          </a:xfrm>
        </p:spPr>
        <p:txBody>
          <a:bodyPr/>
          <a:lstStyle/>
          <a:p>
            <a:r>
              <a:rPr lang="ru-RU" dirty="0" smtClean="0"/>
              <a:t>Проект «Сетевая дистанционная школа Новосибирской 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494" y="1121048"/>
            <a:ext cx="116055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Участники: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Учителя – участники проекта «СДШ НСО»: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Муниципалитет (кроме г. Новосибирска) – 1 участник (заявку подаёт муниципальный координатор)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Новосибирска – не более 1 участника от ОО (заявку подаёт школьный координатор)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Сроки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проведения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Октябрь-декабрь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2019 г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Регистрация и приём работ –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октябрь-ноябрь 2019 г.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Работа жюри и подведение итогов –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декабрь 2019 г.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Положение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конкурса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– к 1 октября на сайтах: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sdo.edu54.ru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(раздел «Конкурсы»)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du54.ru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(Сетевое сообщество «Цифровое образование» раздел «Конкурсы и олимпиады»)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Конкурс будет организован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региональной системе дистанционного обучения (РСДО)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2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738" y="1687484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5621" y="2984269"/>
            <a:ext cx="8338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Азарова Наталья Вадимовна, </a:t>
            </a:r>
            <a:r>
              <a:rPr lang="en-US" sz="3200" b="1" dirty="0" smtClean="0">
                <a:solidFill>
                  <a:prstClr val="black"/>
                </a:solidFill>
                <a:hlinkClick r:id="rId2"/>
              </a:rPr>
              <a:t>anv@oblcit.ru</a:t>
            </a:r>
            <a:r>
              <a:rPr lang="ru-RU" sz="3200" b="1" dirty="0" smtClean="0">
                <a:solidFill>
                  <a:prstClr val="black"/>
                </a:solidFill>
              </a:rPr>
              <a:t>, </a:t>
            </a:r>
            <a:br>
              <a:rPr lang="ru-RU" sz="3200" b="1" dirty="0" smtClean="0">
                <a:solidFill>
                  <a:prstClr val="black"/>
                </a:solidFill>
              </a:rPr>
            </a:br>
            <a:r>
              <a:rPr lang="ru-RU" sz="3200" b="1" dirty="0" smtClean="0">
                <a:solidFill>
                  <a:prstClr val="black"/>
                </a:solidFill>
              </a:rPr>
              <a:t>тел. 349-5-800</a:t>
            </a:r>
            <a:r>
              <a:rPr lang="en-US" sz="3200" b="1" dirty="0" smtClean="0">
                <a:solidFill>
                  <a:prstClr val="black"/>
                </a:solidFill>
              </a:rPr>
              <a:t> #245</a:t>
            </a:r>
            <a:r>
              <a:rPr lang="ru-RU" sz="3200" b="1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4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3767" y="349133"/>
            <a:ext cx="3474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Количество часов на ДОТ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08" y="228600"/>
            <a:ext cx="10420350" cy="66294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1143212" y="75122"/>
            <a:ext cx="822960" cy="6899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2" y="3295650"/>
            <a:ext cx="10344150" cy="333375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7992890" y="6401948"/>
            <a:ext cx="1083833" cy="973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79" y="789707"/>
            <a:ext cx="70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Список школьных координаторов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85757"/>
              </p:ext>
            </p:extLst>
          </p:nvPr>
        </p:nvGraphicFramePr>
        <p:xfrm>
          <a:off x="602212" y="2256328"/>
          <a:ext cx="11102108" cy="207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179">
                  <a:extLst>
                    <a:ext uri="{9D8B030D-6E8A-4147-A177-3AD203B41FA5}">
                      <a16:colId xmlns:a16="http://schemas.microsoft.com/office/drawing/2014/main" val="639686359"/>
                    </a:ext>
                  </a:extLst>
                </a:gridCol>
                <a:gridCol w="4205066">
                  <a:extLst>
                    <a:ext uri="{9D8B030D-6E8A-4147-A177-3AD203B41FA5}">
                      <a16:colId xmlns:a16="http://schemas.microsoft.com/office/drawing/2014/main" val="1990870959"/>
                    </a:ext>
                  </a:extLst>
                </a:gridCol>
                <a:gridCol w="2904834">
                  <a:extLst>
                    <a:ext uri="{9D8B030D-6E8A-4147-A177-3AD203B41FA5}">
                      <a16:colId xmlns:a16="http://schemas.microsoft.com/office/drawing/2014/main" val="1172361004"/>
                    </a:ext>
                  </a:extLst>
                </a:gridCol>
                <a:gridCol w="1688931">
                  <a:extLst>
                    <a:ext uri="{9D8B030D-6E8A-4147-A177-3AD203B41FA5}">
                      <a16:colId xmlns:a16="http://schemas.microsoft.com/office/drawing/2014/main" val="2659860392"/>
                    </a:ext>
                  </a:extLst>
                </a:gridCol>
                <a:gridCol w="1619098">
                  <a:extLst>
                    <a:ext uri="{9D8B030D-6E8A-4147-A177-3AD203B41FA5}">
                      <a16:colId xmlns:a16="http://schemas.microsoft.com/office/drawing/2014/main" val="526011006"/>
                    </a:ext>
                  </a:extLst>
                </a:gridCol>
              </a:tblGrid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ОО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ФИО школьного координатора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№ телефонов (рабочий, сотовый)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75795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93168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534508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0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1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548" y="182759"/>
            <a:ext cx="4300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Обучение и апробация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9903" y="1269657"/>
            <a:ext cx="170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00FF"/>
                </a:solidFill>
              </a:rPr>
              <a:t>ОБУЧЕНИЕ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5567" y="1254388"/>
            <a:ext cx="186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АПРОБАЦИЯ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47" y="1731322"/>
            <a:ext cx="475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Цель направления </a:t>
            </a:r>
            <a:r>
              <a:rPr lang="ru-RU" sz="2400" dirty="0" smtClean="0">
                <a:solidFill>
                  <a:srgbClr val="0000FF"/>
                </a:solidFill>
              </a:rPr>
              <a:t>совпадает с целью проекта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3850" y="1731322"/>
            <a:ext cx="4819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Цель направления </a:t>
            </a:r>
            <a:r>
              <a:rPr lang="ru-RU" sz="2400" dirty="0" smtClean="0">
                <a:solidFill>
                  <a:srgbClr val="00B050"/>
                </a:solidFill>
              </a:rPr>
              <a:t>–усовершенствование нового курса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718" y="3363971"/>
            <a:ext cx="475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Нормативы по обучению школьников с использованием электронного курса и ДОТ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3850" y="3603500"/>
            <a:ext cx="48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Нормативы апробации курса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4151" y="2903308"/>
            <a:ext cx="93947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/>
              <a:t>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84152" y="985766"/>
            <a:ext cx="93947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/>
              <a:t>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718" y="4765787"/>
            <a:ext cx="475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Списки курсов на обучение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3850" y="4765787"/>
            <a:ext cx="48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Списки курсов на апробацию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84151" y="4065595"/>
            <a:ext cx="93947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/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36470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199" y="1091380"/>
            <a:ext cx="1162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Загрузка пользователей в РСДО (до </a:t>
            </a:r>
            <a:r>
              <a:rPr lang="ru-RU" sz="3600" b="1" dirty="0" smtClean="0"/>
              <a:t>23 </a:t>
            </a:r>
            <a:r>
              <a:rPr lang="ru-RU" sz="3600" b="1" dirty="0"/>
              <a:t>сентября </a:t>
            </a:r>
            <a:r>
              <a:rPr lang="ru-RU" sz="3600" b="1" dirty="0" smtClean="0"/>
              <a:t>2019 </a:t>
            </a:r>
            <a:r>
              <a:rPr lang="ru-RU" sz="3600" b="1" dirty="0"/>
              <a:t>г</a:t>
            </a:r>
            <a:r>
              <a:rPr lang="ru-RU" sz="3600" b="1" dirty="0" smtClean="0"/>
              <a:t>.)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9289" y="1804212"/>
            <a:ext cx="71903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D07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Поля, обязательные для заполнения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878" t="25408" r="28678" b="40744"/>
          <a:stretch/>
        </p:blipFill>
        <p:spPr>
          <a:xfrm>
            <a:off x="908845" y="3390137"/>
            <a:ext cx="10920165" cy="2994038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1587731" y="2327432"/>
            <a:ext cx="4336736" cy="192037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3258589" y="2327432"/>
            <a:ext cx="2665878" cy="192037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 flipH="1">
            <a:off x="4912822" y="2327432"/>
            <a:ext cx="1011645" cy="198687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>
            <a:off x="5924467" y="2327432"/>
            <a:ext cx="2679206" cy="198687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2"/>
          </p:cNvCxnSpPr>
          <p:nvPr/>
        </p:nvCxnSpPr>
        <p:spPr>
          <a:xfrm>
            <a:off x="5924467" y="2327432"/>
            <a:ext cx="444460" cy="205331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38707" y="4381039"/>
          <a:ext cx="8082952" cy="1096735"/>
        </p:xfrm>
        <a:graphic>
          <a:graphicData uri="http://schemas.openxmlformats.org/drawingml/2006/table">
            <a:tbl>
              <a:tblPr/>
              <a:tblGrid>
                <a:gridCol w="111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Фамилия*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Имя*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Отчество*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Почта(если есть)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Город*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Логин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Пароль</a:t>
                      </a:r>
                      <a:endParaRPr lang="ru-RU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23900" y="911942"/>
            <a:ext cx="24160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0531" y="1586124"/>
            <a:ext cx="100916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Загрузку пользователей</a:t>
            </a:r>
            <a:r>
              <a:rPr lang="ru-RU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, а также  </a:t>
            </a:r>
            <a:r>
              <a:rPr lang="ru-RU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изменения в учетных записях </a:t>
            </a:r>
            <a:r>
              <a:rPr lang="ru-RU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удаление пользователей </a:t>
            </a:r>
            <a:r>
              <a:rPr lang="ru-RU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осуществляют только системные администраторы:</a:t>
            </a:r>
          </a:p>
          <a:p>
            <a:pPr algn="ctr"/>
            <a:r>
              <a:rPr lang="en-US" sz="4800" b="1" dirty="0">
                <a:ln w="0"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sdo@oblcit.ru</a:t>
            </a:r>
            <a:endParaRPr lang="ru-RU" sz="4800" b="1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01948"/>
              </p:ext>
            </p:extLst>
          </p:nvPr>
        </p:nvGraphicFramePr>
        <p:xfrm>
          <a:off x="2130339" y="5488152"/>
          <a:ext cx="7787163" cy="1107274"/>
        </p:xfrm>
        <a:graphic>
          <a:graphicData uri="http://schemas.openxmlformats.org/drawingml/2006/table">
            <a:tbl>
              <a:tblPr/>
              <a:tblGrid>
                <a:gridCol w="1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7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Фамилия*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Имя*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Отчество*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Почта(если есть)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Город*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Логин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Пароль</a:t>
                      </a:r>
                      <a:endParaRPr lang="ru-RU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18697" y="1062904"/>
            <a:ext cx="2659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4680" y="2222126"/>
            <a:ext cx="1069848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Системные администраторы - </a:t>
            </a:r>
          </a:p>
          <a:p>
            <a:pPr algn="ctr"/>
            <a:r>
              <a:rPr lang="en-US" sz="4400" b="1" dirty="0">
                <a:ln w="0"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sdo@oblcit.ru</a:t>
            </a:r>
            <a:endParaRPr lang="ru-RU" sz="2800" b="1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принимают информацию для загрузки, корректировки и удаления пользователей только от </a:t>
            </a:r>
            <a:r>
              <a:rPr lang="ru-RU" sz="280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муниципальных </a:t>
            </a:r>
            <a:r>
              <a:rPr lang="ru-RU" sz="36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координаторов проекта</a:t>
            </a:r>
            <a:endParaRPr lang="ru-RU" sz="2800" b="1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7674" y="735101"/>
            <a:ext cx="60789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дубликатов пользователей</a:t>
            </a:r>
          </a:p>
          <a:p>
            <a:pPr algn="ctr"/>
            <a:r>
              <a:rPr lang="ru-RU" sz="2800" b="1" u="sng" dirty="0">
                <a:hlinkClick r:id="rId2"/>
              </a:rPr>
              <a:t>http://e-learning.oblcit.ru/usrchk/</a:t>
            </a:r>
            <a:endParaRPr lang="ru-RU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023" t="11310" r="9071" b="53954"/>
          <a:stretch/>
        </p:blipFill>
        <p:spPr>
          <a:xfrm>
            <a:off x="1210865" y="2389831"/>
            <a:ext cx="10366946" cy="247311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763193" y="2475701"/>
            <a:ext cx="838126" cy="4371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6880" y="2522080"/>
            <a:ext cx="1581046" cy="4371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01319" y="2959189"/>
            <a:ext cx="1113497" cy="3450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798</Words>
  <Application>Microsoft Office PowerPoint</Application>
  <PresentationFormat>Широкоэкранный</PresentationFormat>
  <Paragraphs>208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Подготовительные мероприятия к началу 2019/20 учебного года в РСДО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деятельности школ с низкими результатами обучения и школ, функционирующих в  неблагоприятных социальных условиях, участников проекта «Сетевая дистанционная школа» </vt:lpstr>
      <vt:lpstr>Презентация PowerPoint</vt:lpstr>
      <vt:lpstr>Барабинский район – 1 ОО</vt:lpstr>
      <vt:lpstr>Коченёвский район – 1 ОО</vt:lpstr>
      <vt:lpstr>Сузунский район– 4 ОО</vt:lpstr>
      <vt:lpstr>Черепановский район– 4 ОО</vt:lpstr>
      <vt:lpstr>г. Новосибирск – 4 ОО</vt:lpstr>
      <vt:lpstr>Презентация PowerPoint</vt:lpstr>
      <vt:lpstr>Внимание! Октябрь 2019 года </vt:lpstr>
      <vt:lpstr>Презентация PowerPoint</vt:lpstr>
      <vt:lpstr>Конкурс «Мобильные приложения и интернет-сервисы в электронном обучении»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Подготовительные мероприятия к началу 2019/20 учебного года в РСДО</dc:title>
  <dc:creator>Сергеева Анна Александровна</dc:creator>
  <cp:lastModifiedBy>Сергеева Анна Александровна</cp:lastModifiedBy>
  <cp:revision>20</cp:revision>
  <dcterms:created xsi:type="dcterms:W3CDTF">2019-09-05T06:45:36Z</dcterms:created>
  <dcterms:modified xsi:type="dcterms:W3CDTF">2019-09-10T03:33:08Z</dcterms:modified>
</cp:coreProperties>
</file>