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73" r:id="rId5"/>
    <p:sldId id="259" r:id="rId6"/>
    <p:sldId id="276" r:id="rId7"/>
    <p:sldId id="262" r:id="rId8"/>
    <p:sldId id="261" r:id="rId9"/>
    <p:sldId id="278" r:id="rId10"/>
    <p:sldId id="264" r:id="rId11"/>
    <p:sldId id="279" r:id="rId12"/>
    <p:sldId id="265" r:id="rId13"/>
    <p:sldId id="289" r:id="rId14"/>
    <p:sldId id="290" r:id="rId15"/>
    <p:sldId id="291" r:id="rId16"/>
    <p:sldId id="292" r:id="rId17"/>
    <p:sldId id="293" r:id="rId18"/>
    <p:sldId id="294" r:id="rId19"/>
    <p:sldId id="266" r:id="rId20"/>
    <p:sldId id="297" r:id="rId21"/>
    <p:sldId id="298" r:id="rId22"/>
    <p:sldId id="295" r:id="rId23"/>
    <p:sldId id="267" r:id="rId24"/>
    <p:sldId id="268" r:id="rId25"/>
    <p:sldId id="299" r:id="rId26"/>
    <p:sldId id="300" r:id="rId27"/>
    <p:sldId id="301" r:id="rId28"/>
    <p:sldId id="302" r:id="rId29"/>
    <p:sldId id="305" r:id="rId30"/>
    <p:sldId id="306" r:id="rId31"/>
    <p:sldId id="269" r:id="rId32"/>
    <p:sldId id="304" r:id="rId33"/>
    <p:sldId id="303" r:id="rId34"/>
    <p:sldId id="270" r:id="rId35"/>
    <p:sldId id="271" r:id="rId36"/>
    <p:sldId id="280" r:id="rId37"/>
    <p:sldId id="281" r:id="rId38"/>
    <p:sldId id="287" r:id="rId39"/>
    <p:sldId id="282" r:id="rId40"/>
    <p:sldId id="283" r:id="rId41"/>
    <p:sldId id="284" r:id="rId42"/>
    <p:sldId id="285" r:id="rId43"/>
    <p:sldId id="275" r:id="rId44"/>
    <p:sldId id="272" r:id="rId45"/>
    <p:sldId id="274" r:id="rId46"/>
    <p:sldId id="286" r:id="rId47"/>
    <p:sldId id="288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A0DB2-5F0C-4DB8-9397-1EDA26DF9064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CEEA73-0AD2-499D-8BE2-C3F992EE1724}">
      <dgm:prSet phldrT="[Текст]"/>
      <dgm:spPr/>
      <dgm:t>
        <a:bodyPr/>
        <a:lstStyle/>
        <a:p>
          <a:r>
            <a:rPr lang="ru-RU" dirty="0" smtClean="0"/>
            <a:t>Региональный оператор</a:t>
          </a:r>
          <a:endParaRPr lang="ru-RU" dirty="0"/>
        </a:p>
      </dgm:t>
    </dgm:pt>
    <dgm:pt modelId="{6B834E27-7626-46C7-9F97-8CFA83A89835}" type="parTrans" cxnId="{E6735468-86D0-4E55-80EB-433CD5EC363C}">
      <dgm:prSet/>
      <dgm:spPr/>
      <dgm:t>
        <a:bodyPr/>
        <a:lstStyle/>
        <a:p>
          <a:endParaRPr lang="ru-RU"/>
        </a:p>
      </dgm:t>
    </dgm:pt>
    <dgm:pt modelId="{5D67A910-4289-46A4-9723-349D5530B1A2}" type="sibTrans" cxnId="{E6735468-86D0-4E55-80EB-433CD5EC363C}">
      <dgm:prSet/>
      <dgm:spPr/>
      <dgm:t>
        <a:bodyPr/>
        <a:lstStyle/>
        <a:p>
          <a:endParaRPr lang="ru-RU"/>
        </a:p>
      </dgm:t>
    </dgm:pt>
    <dgm:pt modelId="{DDE0D222-AAD6-4460-B93B-8FA1282983B5}">
      <dgm:prSet phldrT="[Текст]"/>
      <dgm:spPr/>
      <dgm:t>
        <a:bodyPr/>
        <a:lstStyle/>
        <a:p>
          <a:r>
            <a:rPr lang="ru-RU" dirty="0" smtClean="0"/>
            <a:t>создает в системе пользователей с ролью библиотекаря</a:t>
          </a:r>
          <a:endParaRPr lang="ru-RU" dirty="0"/>
        </a:p>
      </dgm:t>
    </dgm:pt>
    <dgm:pt modelId="{8BBDD6F3-31FA-42C7-8DDD-32250EFBA75F}" type="parTrans" cxnId="{928368A3-0669-4A95-B81E-0026C9D3B436}">
      <dgm:prSet/>
      <dgm:spPr/>
      <dgm:t>
        <a:bodyPr/>
        <a:lstStyle/>
        <a:p>
          <a:endParaRPr lang="ru-RU"/>
        </a:p>
      </dgm:t>
    </dgm:pt>
    <dgm:pt modelId="{E14A9347-CE71-41CC-B773-DF18B042F35F}" type="sibTrans" cxnId="{928368A3-0669-4A95-B81E-0026C9D3B436}">
      <dgm:prSet/>
      <dgm:spPr/>
      <dgm:t>
        <a:bodyPr/>
        <a:lstStyle/>
        <a:p>
          <a:endParaRPr lang="ru-RU"/>
        </a:p>
      </dgm:t>
    </dgm:pt>
    <dgm:pt modelId="{07A52529-7374-40BB-BC26-9331D305C36A}">
      <dgm:prSet phldrT="[Текст]"/>
      <dgm:spPr/>
      <dgm:t>
        <a:bodyPr/>
        <a:lstStyle/>
        <a:p>
          <a:r>
            <a:rPr lang="ru-RU" dirty="0" smtClean="0"/>
            <a:t>Библиотекарь </a:t>
          </a:r>
          <a:endParaRPr lang="ru-RU" dirty="0"/>
        </a:p>
      </dgm:t>
    </dgm:pt>
    <dgm:pt modelId="{1DC78577-5AAA-4E03-8C86-2C81D1A787BB}" type="parTrans" cxnId="{C7EB7D77-C281-416D-B5DC-6CB8A569EC0E}">
      <dgm:prSet/>
      <dgm:spPr/>
      <dgm:t>
        <a:bodyPr/>
        <a:lstStyle/>
        <a:p>
          <a:endParaRPr lang="ru-RU"/>
        </a:p>
      </dgm:t>
    </dgm:pt>
    <dgm:pt modelId="{48A06467-29B0-46B6-BECB-1A29F359E77F}" type="sibTrans" cxnId="{C7EB7D77-C281-416D-B5DC-6CB8A569EC0E}">
      <dgm:prSet/>
      <dgm:spPr/>
      <dgm:t>
        <a:bodyPr/>
        <a:lstStyle/>
        <a:p>
          <a:endParaRPr lang="ru-RU"/>
        </a:p>
      </dgm:t>
    </dgm:pt>
    <dgm:pt modelId="{AAE04E8C-B642-4C40-91E4-29D509D0DC2D}">
      <dgm:prSet phldrT="[Текст]"/>
      <dgm:spPr/>
      <dgm:t>
        <a:bodyPr/>
        <a:lstStyle/>
        <a:p>
          <a:r>
            <a:rPr lang="ru-RU" dirty="0" smtClean="0"/>
            <a:t>Библиотекарь школы получает </a:t>
          </a:r>
          <a:r>
            <a:rPr lang="ru-RU" dirty="0" err="1" smtClean="0"/>
            <a:t>пин</a:t>
          </a:r>
          <a:r>
            <a:rPr lang="ru-RU" dirty="0" smtClean="0"/>
            <a:t> код доступа к учебникам от регионального оператора, после ввода которого он получает возможность создать комплекты электронных учебников для одного пользователя и передать доступ к ним конечным пользователям. </a:t>
          </a:r>
          <a:endParaRPr lang="ru-RU" dirty="0"/>
        </a:p>
      </dgm:t>
    </dgm:pt>
    <dgm:pt modelId="{2301B567-9B6F-4796-9762-41CCFD1003DD}" type="parTrans" cxnId="{E9950C98-3115-4867-9CB8-809E1D26F5FC}">
      <dgm:prSet/>
      <dgm:spPr/>
      <dgm:t>
        <a:bodyPr/>
        <a:lstStyle/>
        <a:p>
          <a:endParaRPr lang="ru-RU"/>
        </a:p>
      </dgm:t>
    </dgm:pt>
    <dgm:pt modelId="{3D38B88E-9312-4DC4-86E3-923D08150C56}" type="sibTrans" cxnId="{E9950C98-3115-4867-9CB8-809E1D26F5FC}">
      <dgm:prSet/>
      <dgm:spPr/>
      <dgm:t>
        <a:bodyPr/>
        <a:lstStyle/>
        <a:p>
          <a:endParaRPr lang="ru-RU"/>
        </a:p>
      </dgm:t>
    </dgm:pt>
    <dgm:pt modelId="{6297CF81-7A14-449C-9C21-5A6811B56AF3}">
      <dgm:prSet phldrT="[Текст]"/>
      <dgm:spPr/>
      <dgm:t>
        <a:bodyPr/>
        <a:lstStyle/>
        <a:p>
          <a:r>
            <a:rPr lang="ru-RU" dirty="0" smtClean="0"/>
            <a:t>Читатель </a:t>
          </a:r>
          <a:endParaRPr lang="ru-RU" dirty="0"/>
        </a:p>
      </dgm:t>
    </dgm:pt>
    <dgm:pt modelId="{738902F7-14F6-4BB9-AF33-35CB1355587E}" type="parTrans" cxnId="{0E97862E-98AE-47AD-B342-58B061B33EF7}">
      <dgm:prSet/>
      <dgm:spPr/>
      <dgm:t>
        <a:bodyPr/>
        <a:lstStyle/>
        <a:p>
          <a:endParaRPr lang="ru-RU"/>
        </a:p>
      </dgm:t>
    </dgm:pt>
    <dgm:pt modelId="{6F6F2AA7-FFEF-44A2-AD39-54F788436DC3}" type="sibTrans" cxnId="{0E97862E-98AE-47AD-B342-58B061B33EF7}">
      <dgm:prSet/>
      <dgm:spPr/>
      <dgm:t>
        <a:bodyPr/>
        <a:lstStyle/>
        <a:p>
          <a:endParaRPr lang="ru-RU"/>
        </a:p>
      </dgm:t>
    </dgm:pt>
    <dgm:pt modelId="{3291F9C9-6BD8-4A3D-8869-022D209BFFBA}">
      <dgm:prSet phldrT="[Текст]"/>
      <dgm:spPr/>
      <dgm:t>
        <a:bodyPr/>
        <a:lstStyle/>
        <a:p>
          <a:r>
            <a:rPr lang="ru-RU" dirty="0" smtClean="0"/>
            <a:t>Читатель (учитель, ученик) получает </a:t>
          </a:r>
          <a:r>
            <a:rPr lang="ru-RU" dirty="0" err="1" smtClean="0"/>
            <a:t>пин</a:t>
          </a:r>
          <a:r>
            <a:rPr lang="ru-RU" dirty="0" smtClean="0"/>
            <a:t> коды доступа ко всем своим учебникам</a:t>
          </a:r>
          <a:endParaRPr lang="ru-RU" dirty="0"/>
        </a:p>
      </dgm:t>
    </dgm:pt>
    <dgm:pt modelId="{74D3CF9A-5161-4F0D-8CB7-8BCF5427560A}" type="parTrans" cxnId="{783B42C2-39BB-4203-8F83-28FF5BF3267A}">
      <dgm:prSet/>
      <dgm:spPr/>
      <dgm:t>
        <a:bodyPr/>
        <a:lstStyle/>
        <a:p>
          <a:endParaRPr lang="ru-RU"/>
        </a:p>
      </dgm:t>
    </dgm:pt>
    <dgm:pt modelId="{AEDC2A6D-B4BA-4CCC-936E-6A1B3C64124E}" type="sibTrans" cxnId="{783B42C2-39BB-4203-8F83-28FF5BF3267A}">
      <dgm:prSet/>
      <dgm:spPr/>
      <dgm:t>
        <a:bodyPr/>
        <a:lstStyle/>
        <a:p>
          <a:endParaRPr lang="ru-RU"/>
        </a:p>
      </dgm:t>
    </dgm:pt>
    <dgm:pt modelId="{7A3A385F-A6C8-40DC-BA4C-F7FB4092D77D}">
      <dgm:prSet phldrT="[Текст]"/>
      <dgm:spPr/>
      <dgm:t>
        <a:bodyPr/>
        <a:lstStyle/>
        <a:p>
          <a:r>
            <a:rPr lang="ru-RU" dirty="0" smtClean="0"/>
            <a:t>Скачивает и устанавливает приложение «Просвещение» и пользуется ЭФУ</a:t>
          </a:r>
          <a:endParaRPr lang="ru-RU" dirty="0"/>
        </a:p>
      </dgm:t>
    </dgm:pt>
    <dgm:pt modelId="{3EC516C0-EBC9-448E-BD05-70C8061D22D7}" type="parTrans" cxnId="{68FA45DE-B000-4F17-8315-2CAE34743294}">
      <dgm:prSet/>
      <dgm:spPr/>
      <dgm:t>
        <a:bodyPr/>
        <a:lstStyle/>
        <a:p>
          <a:endParaRPr lang="ru-RU"/>
        </a:p>
      </dgm:t>
    </dgm:pt>
    <dgm:pt modelId="{56B6F80B-B655-41C7-98F1-04C498E4FC80}" type="sibTrans" cxnId="{68FA45DE-B000-4F17-8315-2CAE34743294}">
      <dgm:prSet/>
      <dgm:spPr/>
      <dgm:t>
        <a:bodyPr/>
        <a:lstStyle/>
        <a:p>
          <a:endParaRPr lang="ru-RU"/>
        </a:p>
      </dgm:t>
    </dgm:pt>
    <dgm:pt modelId="{5FB1E89D-6F01-4669-97C3-9807DDCB04B8}">
      <dgm:prSet phldrT="[Текст]"/>
      <dgm:spPr/>
      <dgm:t>
        <a:bodyPr/>
        <a:lstStyle/>
        <a:p>
          <a:r>
            <a:rPr lang="ru-RU" dirty="0" smtClean="0"/>
            <a:t>формирует комплекты ЭФУ для образовательной организации</a:t>
          </a:r>
          <a:endParaRPr lang="ru-RU" dirty="0"/>
        </a:p>
      </dgm:t>
    </dgm:pt>
    <dgm:pt modelId="{535B936F-516E-4C43-892F-853A35EE2E76}" type="parTrans" cxnId="{46A8490E-5B51-4232-BD19-CA9C657D3351}">
      <dgm:prSet/>
      <dgm:spPr/>
      <dgm:t>
        <a:bodyPr/>
        <a:lstStyle/>
        <a:p>
          <a:endParaRPr lang="ru-RU"/>
        </a:p>
      </dgm:t>
    </dgm:pt>
    <dgm:pt modelId="{87E156E7-C3A4-447F-98CE-A9CD67FB6654}" type="sibTrans" cxnId="{46A8490E-5B51-4232-BD19-CA9C657D3351}">
      <dgm:prSet/>
      <dgm:spPr/>
      <dgm:t>
        <a:bodyPr/>
        <a:lstStyle/>
        <a:p>
          <a:endParaRPr lang="ru-RU"/>
        </a:p>
      </dgm:t>
    </dgm:pt>
    <dgm:pt modelId="{A551CCF8-A5D0-4E35-9038-6825EFD6DE41}">
      <dgm:prSet phldrT="[Текст]"/>
      <dgm:spPr/>
      <dgm:t>
        <a:bodyPr/>
        <a:lstStyle/>
        <a:p>
          <a:r>
            <a:rPr lang="ru-RU" dirty="0" smtClean="0"/>
            <a:t>Каждый комплект может содержать определённые электронные учебники, выбранные библиотекарем для конкретного учителя или ученика. Комплекту после создания автоматические присваивается </a:t>
          </a:r>
          <a:r>
            <a:rPr lang="ru-RU" dirty="0" err="1" smtClean="0"/>
            <a:t>пин</a:t>
          </a:r>
          <a:r>
            <a:rPr lang="ru-RU" dirty="0" smtClean="0"/>
            <a:t> код, ввод которого предоставляет доступ к учебникам в приложении</a:t>
          </a:r>
          <a:endParaRPr lang="ru-RU" dirty="0"/>
        </a:p>
      </dgm:t>
    </dgm:pt>
    <dgm:pt modelId="{7527B996-AE69-4770-A963-1A603CD1AE92}" type="parTrans" cxnId="{C2F123CD-FE66-4A6D-A4D3-ECD516B1C63C}">
      <dgm:prSet/>
      <dgm:spPr/>
      <dgm:t>
        <a:bodyPr/>
        <a:lstStyle/>
        <a:p>
          <a:endParaRPr lang="ru-RU"/>
        </a:p>
      </dgm:t>
    </dgm:pt>
    <dgm:pt modelId="{3C72BA1A-5AFC-4DC3-BA58-FD7D88534A11}" type="sibTrans" cxnId="{C2F123CD-FE66-4A6D-A4D3-ECD516B1C63C}">
      <dgm:prSet/>
      <dgm:spPr/>
      <dgm:t>
        <a:bodyPr/>
        <a:lstStyle/>
        <a:p>
          <a:endParaRPr lang="ru-RU"/>
        </a:p>
      </dgm:t>
    </dgm:pt>
    <dgm:pt modelId="{EA2DA71D-E327-4D1E-9A56-221D0CF3F8D6}" type="pres">
      <dgm:prSet presAssocID="{9B8A0DB2-5F0C-4DB8-9397-1EDA26DF906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1FC131-9D42-4FCC-9CAB-B1E10B8CAB93}" type="pres">
      <dgm:prSet presAssocID="{10CEEA73-0AD2-499D-8BE2-C3F992EE1724}" presName="compositeNode" presStyleCnt="0">
        <dgm:presLayoutVars>
          <dgm:bulletEnabled val="1"/>
        </dgm:presLayoutVars>
      </dgm:prSet>
      <dgm:spPr/>
    </dgm:pt>
    <dgm:pt modelId="{CA9BC8D2-2583-4A5D-8EE9-367564F9BF41}" type="pres">
      <dgm:prSet presAssocID="{10CEEA73-0AD2-499D-8BE2-C3F992EE1724}" presName="imag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2554430-CB15-4CD2-AD36-5E4CED28870C}" type="pres">
      <dgm:prSet presAssocID="{10CEEA73-0AD2-499D-8BE2-C3F992EE172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D19CC-E088-4BD3-83F8-C485DBF6F850}" type="pres">
      <dgm:prSet presAssocID="{10CEEA73-0AD2-499D-8BE2-C3F992EE1724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8E77A-D405-4A49-A249-18F14EADE2D2}" type="pres">
      <dgm:prSet presAssocID="{5D67A910-4289-46A4-9723-349D5530B1A2}" presName="sibTrans" presStyleCnt="0"/>
      <dgm:spPr/>
    </dgm:pt>
    <dgm:pt modelId="{5D33FB9D-9A11-480E-A34D-E32709FA68F5}" type="pres">
      <dgm:prSet presAssocID="{07A52529-7374-40BB-BC26-9331D305C36A}" presName="compositeNode" presStyleCnt="0">
        <dgm:presLayoutVars>
          <dgm:bulletEnabled val="1"/>
        </dgm:presLayoutVars>
      </dgm:prSet>
      <dgm:spPr/>
    </dgm:pt>
    <dgm:pt modelId="{85B36CF2-B90A-4AC0-B5DE-11B65EC31222}" type="pres">
      <dgm:prSet presAssocID="{07A52529-7374-40BB-BC26-9331D305C36A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AA8DA084-691A-4AD6-8907-915880C3089A}" type="pres">
      <dgm:prSet presAssocID="{07A52529-7374-40BB-BC26-9331D305C36A}" presName="childNode" presStyleLbl="node1" presStyleIdx="1" presStyleCnt="3" custScaleX="109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F2299-6B3D-447F-941D-4D93E3C89D75}" type="pres">
      <dgm:prSet presAssocID="{07A52529-7374-40BB-BC26-9331D305C36A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76EF7-82C9-4DD1-94F0-6A90FD94131E}" type="pres">
      <dgm:prSet presAssocID="{48A06467-29B0-46B6-BECB-1A29F359E77F}" presName="sibTrans" presStyleCnt="0"/>
      <dgm:spPr/>
    </dgm:pt>
    <dgm:pt modelId="{47C62704-F6F6-4B68-AE1F-2DC55ADD1A7F}" type="pres">
      <dgm:prSet presAssocID="{6297CF81-7A14-449C-9C21-5A6811B56AF3}" presName="compositeNode" presStyleCnt="0">
        <dgm:presLayoutVars>
          <dgm:bulletEnabled val="1"/>
        </dgm:presLayoutVars>
      </dgm:prSet>
      <dgm:spPr/>
    </dgm:pt>
    <dgm:pt modelId="{5FA390C1-D512-4C47-A5F1-83331051558C}" type="pres">
      <dgm:prSet presAssocID="{6297CF81-7A14-449C-9C21-5A6811B56AF3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8DF7A3C-706E-441B-9A5A-3DCF775918D3}" type="pres">
      <dgm:prSet presAssocID="{6297CF81-7A14-449C-9C21-5A6811B56AF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D4284-362C-43F6-A79A-49708A7FC060}" type="pres">
      <dgm:prSet presAssocID="{6297CF81-7A14-449C-9C21-5A6811B56AF3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2AEF9A-D364-4D6D-B838-CF74BA51C9A9}" type="presOf" srcId="{9B8A0DB2-5F0C-4DB8-9397-1EDA26DF9064}" destId="{EA2DA71D-E327-4D1E-9A56-221D0CF3F8D6}" srcOrd="0" destOrd="0" presId="urn:microsoft.com/office/officeart/2005/8/layout/hList2"/>
    <dgm:cxn modelId="{A7BB59D3-6BD0-49E2-B51A-DA01D3358B44}" type="presOf" srcId="{6297CF81-7A14-449C-9C21-5A6811B56AF3}" destId="{133D4284-362C-43F6-A79A-49708A7FC060}" srcOrd="0" destOrd="0" presId="urn:microsoft.com/office/officeart/2005/8/layout/hList2"/>
    <dgm:cxn modelId="{9C09C2E6-F506-474C-B5F5-5E0378F157DD}" type="presOf" srcId="{A551CCF8-A5D0-4E35-9038-6825EFD6DE41}" destId="{AA8DA084-691A-4AD6-8907-915880C3089A}" srcOrd="0" destOrd="1" presId="urn:microsoft.com/office/officeart/2005/8/layout/hList2"/>
    <dgm:cxn modelId="{E0C90EF9-C5F5-45F1-AA5D-620ADA302FA8}" type="presOf" srcId="{10CEEA73-0AD2-499D-8BE2-C3F992EE1724}" destId="{D10D19CC-E088-4BD3-83F8-C485DBF6F850}" srcOrd="0" destOrd="0" presId="urn:microsoft.com/office/officeart/2005/8/layout/hList2"/>
    <dgm:cxn modelId="{64285C10-1239-4410-8E98-9A94D1083166}" type="presOf" srcId="{7A3A385F-A6C8-40DC-BA4C-F7FB4092D77D}" destId="{98DF7A3C-706E-441B-9A5A-3DCF775918D3}" srcOrd="0" destOrd="1" presId="urn:microsoft.com/office/officeart/2005/8/layout/hList2"/>
    <dgm:cxn modelId="{0E97862E-98AE-47AD-B342-58B061B33EF7}" srcId="{9B8A0DB2-5F0C-4DB8-9397-1EDA26DF9064}" destId="{6297CF81-7A14-449C-9C21-5A6811B56AF3}" srcOrd="2" destOrd="0" parTransId="{738902F7-14F6-4BB9-AF33-35CB1355587E}" sibTransId="{6F6F2AA7-FFEF-44A2-AD39-54F788436DC3}"/>
    <dgm:cxn modelId="{E6735468-86D0-4E55-80EB-433CD5EC363C}" srcId="{9B8A0DB2-5F0C-4DB8-9397-1EDA26DF9064}" destId="{10CEEA73-0AD2-499D-8BE2-C3F992EE1724}" srcOrd="0" destOrd="0" parTransId="{6B834E27-7626-46C7-9F97-8CFA83A89835}" sibTransId="{5D67A910-4289-46A4-9723-349D5530B1A2}"/>
    <dgm:cxn modelId="{C2F123CD-FE66-4A6D-A4D3-ECD516B1C63C}" srcId="{07A52529-7374-40BB-BC26-9331D305C36A}" destId="{A551CCF8-A5D0-4E35-9038-6825EFD6DE41}" srcOrd="1" destOrd="0" parTransId="{7527B996-AE69-4770-A963-1A603CD1AE92}" sibTransId="{3C72BA1A-5AFC-4DC3-BA58-FD7D88534A11}"/>
    <dgm:cxn modelId="{E9950C98-3115-4867-9CB8-809E1D26F5FC}" srcId="{07A52529-7374-40BB-BC26-9331D305C36A}" destId="{AAE04E8C-B642-4C40-91E4-29D509D0DC2D}" srcOrd="0" destOrd="0" parTransId="{2301B567-9B6F-4796-9762-41CCFD1003DD}" sibTransId="{3D38B88E-9312-4DC4-86E3-923D08150C56}"/>
    <dgm:cxn modelId="{C7F46542-9E6C-46BC-B4F0-3780B5AB8F5C}" type="presOf" srcId="{3291F9C9-6BD8-4A3D-8869-022D209BFFBA}" destId="{98DF7A3C-706E-441B-9A5A-3DCF775918D3}" srcOrd="0" destOrd="0" presId="urn:microsoft.com/office/officeart/2005/8/layout/hList2"/>
    <dgm:cxn modelId="{46A8490E-5B51-4232-BD19-CA9C657D3351}" srcId="{10CEEA73-0AD2-499D-8BE2-C3F992EE1724}" destId="{5FB1E89D-6F01-4669-97C3-9807DDCB04B8}" srcOrd="1" destOrd="0" parTransId="{535B936F-516E-4C43-892F-853A35EE2E76}" sibTransId="{87E156E7-C3A4-447F-98CE-A9CD67FB6654}"/>
    <dgm:cxn modelId="{783B42C2-39BB-4203-8F83-28FF5BF3267A}" srcId="{6297CF81-7A14-449C-9C21-5A6811B56AF3}" destId="{3291F9C9-6BD8-4A3D-8869-022D209BFFBA}" srcOrd="0" destOrd="0" parTransId="{74D3CF9A-5161-4F0D-8CB7-8BCF5427560A}" sibTransId="{AEDC2A6D-B4BA-4CCC-936E-6A1B3C64124E}"/>
    <dgm:cxn modelId="{9A76EBB9-E3FA-431A-A799-F9F080208645}" type="presOf" srcId="{AAE04E8C-B642-4C40-91E4-29D509D0DC2D}" destId="{AA8DA084-691A-4AD6-8907-915880C3089A}" srcOrd="0" destOrd="0" presId="urn:microsoft.com/office/officeart/2005/8/layout/hList2"/>
    <dgm:cxn modelId="{747217FA-DAB4-4AB9-AC0F-1E7FEDD8F40B}" type="presOf" srcId="{5FB1E89D-6F01-4669-97C3-9807DDCB04B8}" destId="{F2554430-CB15-4CD2-AD36-5E4CED28870C}" srcOrd="0" destOrd="1" presId="urn:microsoft.com/office/officeart/2005/8/layout/hList2"/>
    <dgm:cxn modelId="{966BBABD-F979-4683-AE99-4B435126CE09}" type="presOf" srcId="{07A52529-7374-40BB-BC26-9331D305C36A}" destId="{E78F2299-6B3D-447F-941D-4D93E3C89D75}" srcOrd="0" destOrd="0" presId="urn:microsoft.com/office/officeart/2005/8/layout/hList2"/>
    <dgm:cxn modelId="{C7EB7D77-C281-416D-B5DC-6CB8A569EC0E}" srcId="{9B8A0DB2-5F0C-4DB8-9397-1EDA26DF9064}" destId="{07A52529-7374-40BB-BC26-9331D305C36A}" srcOrd="1" destOrd="0" parTransId="{1DC78577-5AAA-4E03-8C86-2C81D1A787BB}" sibTransId="{48A06467-29B0-46B6-BECB-1A29F359E77F}"/>
    <dgm:cxn modelId="{D8D1E739-6FC9-4F2E-8B58-D9838FC736EB}" type="presOf" srcId="{DDE0D222-AAD6-4460-B93B-8FA1282983B5}" destId="{F2554430-CB15-4CD2-AD36-5E4CED28870C}" srcOrd="0" destOrd="0" presId="urn:microsoft.com/office/officeart/2005/8/layout/hList2"/>
    <dgm:cxn modelId="{68FA45DE-B000-4F17-8315-2CAE34743294}" srcId="{6297CF81-7A14-449C-9C21-5A6811B56AF3}" destId="{7A3A385F-A6C8-40DC-BA4C-F7FB4092D77D}" srcOrd="1" destOrd="0" parTransId="{3EC516C0-EBC9-448E-BD05-70C8061D22D7}" sibTransId="{56B6F80B-B655-41C7-98F1-04C498E4FC80}"/>
    <dgm:cxn modelId="{928368A3-0669-4A95-B81E-0026C9D3B436}" srcId="{10CEEA73-0AD2-499D-8BE2-C3F992EE1724}" destId="{DDE0D222-AAD6-4460-B93B-8FA1282983B5}" srcOrd="0" destOrd="0" parTransId="{8BBDD6F3-31FA-42C7-8DDD-32250EFBA75F}" sibTransId="{E14A9347-CE71-41CC-B773-DF18B042F35F}"/>
    <dgm:cxn modelId="{5343C4CC-A843-49F4-89D8-60F98008501F}" type="presParOf" srcId="{EA2DA71D-E327-4D1E-9A56-221D0CF3F8D6}" destId="{161FC131-9D42-4FCC-9CAB-B1E10B8CAB93}" srcOrd="0" destOrd="0" presId="urn:microsoft.com/office/officeart/2005/8/layout/hList2"/>
    <dgm:cxn modelId="{21568687-24B0-44A9-8E3B-21ACF499214D}" type="presParOf" srcId="{161FC131-9D42-4FCC-9CAB-B1E10B8CAB93}" destId="{CA9BC8D2-2583-4A5D-8EE9-367564F9BF41}" srcOrd="0" destOrd="0" presId="urn:microsoft.com/office/officeart/2005/8/layout/hList2"/>
    <dgm:cxn modelId="{D89063AF-C1B9-42A2-A3B2-4A2E27AFB8C2}" type="presParOf" srcId="{161FC131-9D42-4FCC-9CAB-B1E10B8CAB93}" destId="{F2554430-CB15-4CD2-AD36-5E4CED28870C}" srcOrd="1" destOrd="0" presId="urn:microsoft.com/office/officeart/2005/8/layout/hList2"/>
    <dgm:cxn modelId="{67B90AAE-158B-49C6-92D9-2DDC80C3A04C}" type="presParOf" srcId="{161FC131-9D42-4FCC-9CAB-B1E10B8CAB93}" destId="{D10D19CC-E088-4BD3-83F8-C485DBF6F850}" srcOrd="2" destOrd="0" presId="urn:microsoft.com/office/officeart/2005/8/layout/hList2"/>
    <dgm:cxn modelId="{090BC6B6-429C-40E8-9738-B44B77AB0920}" type="presParOf" srcId="{EA2DA71D-E327-4D1E-9A56-221D0CF3F8D6}" destId="{1338E77A-D405-4A49-A249-18F14EADE2D2}" srcOrd="1" destOrd="0" presId="urn:microsoft.com/office/officeart/2005/8/layout/hList2"/>
    <dgm:cxn modelId="{1EBF1147-A1D0-41FF-8583-A0001E80C6F9}" type="presParOf" srcId="{EA2DA71D-E327-4D1E-9A56-221D0CF3F8D6}" destId="{5D33FB9D-9A11-480E-A34D-E32709FA68F5}" srcOrd="2" destOrd="0" presId="urn:microsoft.com/office/officeart/2005/8/layout/hList2"/>
    <dgm:cxn modelId="{CE8A03E5-130B-4B88-9F35-8B94D8433BD3}" type="presParOf" srcId="{5D33FB9D-9A11-480E-A34D-E32709FA68F5}" destId="{85B36CF2-B90A-4AC0-B5DE-11B65EC31222}" srcOrd="0" destOrd="0" presId="urn:microsoft.com/office/officeart/2005/8/layout/hList2"/>
    <dgm:cxn modelId="{D8D7111D-A674-44E1-865E-4033DCA4ECA3}" type="presParOf" srcId="{5D33FB9D-9A11-480E-A34D-E32709FA68F5}" destId="{AA8DA084-691A-4AD6-8907-915880C3089A}" srcOrd="1" destOrd="0" presId="urn:microsoft.com/office/officeart/2005/8/layout/hList2"/>
    <dgm:cxn modelId="{2C5D23A9-003B-4004-81CD-C65B9B782E2F}" type="presParOf" srcId="{5D33FB9D-9A11-480E-A34D-E32709FA68F5}" destId="{E78F2299-6B3D-447F-941D-4D93E3C89D75}" srcOrd="2" destOrd="0" presId="urn:microsoft.com/office/officeart/2005/8/layout/hList2"/>
    <dgm:cxn modelId="{DA05CF1E-BB77-4BF7-A175-B0BA11793DBE}" type="presParOf" srcId="{EA2DA71D-E327-4D1E-9A56-221D0CF3F8D6}" destId="{02A76EF7-82C9-4DD1-94F0-6A90FD94131E}" srcOrd="3" destOrd="0" presId="urn:microsoft.com/office/officeart/2005/8/layout/hList2"/>
    <dgm:cxn modelId="{F20C68C4-E81A-479F-B471-4A9A46B5111D}" type="presParOf" srcId="{EA2DA71D-E327-4D1E-9A56-221D0CF3F8D6}" destId="{47C62704-F6F6-4B68-AE1F-2DC55ADD1A7F}" srcOrd="4" destOrd="0" presId="urn:microsoft.com/office/officeart/2005/8/layout/hList2"/>
    <dgm:cxn modelId="{34CFC9F6-AEB7-4063-AFD4-941AFD2FCD40}" type="presParOf" srcId="{47C62704-F6F6-4B68-AE1F-2DC55ADD1A7F}" destId="{5FA390C1-D512-4C47-A5F1-83331051558C}" srcOrd="0" destOrd="0" presId="urn:microsoft.com/office/officeart/2005/8/layout/hList2"/>
    <dgm:cxn modelId="{4BD8197B-3453-4D64-97B8-13DA6BB00027}" type="presParOf" srcId="{47C62704-F6F6-4B68-AE1F-2DC55ADD1A7F}" destId="{98DF7A3C-706E-441B-9A5A-3DCF775918D3}" srcOrd="1" destOrd="0" presId="urn:microsoft.com/office/officeart/2005/8/layout/hList2"/>
    <dgm:cxn modelId="{0C40A76A-E6F5-42FD-89BC-52C37D6F0C8E}" type="presParOf" srcId="{47C62704-F6F6-4B68-AE1F-2DC55ADD1A7F}" destId="{133D4284-362C-43F6-A79A-49708A7FC06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D19CC-E088-4BD3-83F8-C485DBF6F850}">
      <dsp:nvSpPr>
        <dsp:cNvPr id="0" name=""/>
        <dsp:cNvSpPr/>
      </dsp:nvSpPr>
      <dsp:spPr>
        <a:xfrm rot="16200000">
          <a:off x="-1527221" y="2303887"/>
          <a:ext cx="3505798" cy="353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1879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Региональный оператор</a:t>
          </a:r>
          <a:endParaRPr lang="ru-RU" sz="2400" kern="1200" dirty="0"/>
        </a:p>
      </dsp:txBody>
      <dsp:txXfrm>
        <a:off x="-1527221" y="2303887"/>
        <a:ext cx="3505798" cy="353626"/>
      </dsp:txXfrm>
    </dsp:sp>
    <dsp:sp modelId="{F2554430-CB15-4CD2-AD36-5E4CED28870C}">
      <dsp:nvSpPr>
        <dsp:cNvPr id="0" name=""/>
        <dsp:cNvSpPr/>
      </dsp:nvSpPr>
      <dsp:spPr>
        <a:xfrm>
          <a:off x="402491" y="727801"/>
          <a:ext cx="1761436" cy="3505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311879" rIns="92456" bIns="92456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создает в системе пользователей с ролью библиотекаря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формирует комплекты ЭФУ для образовательной организации</a:t>
          </a:r>
          <a:endParaRPr lang="ru-RU" sz="1000" kern="1200" dirty="0"/>
        </a:p>
      </dsp:txBody>
      <dsp:txXfrm>
        <a:off x="402491" y="727801"/>
        <a:ext cx="1761436" cy="3505798"/>
      </dsp:txXfrm>
    </dsp:sp>
    <dsp:sp modelId="{CA9BC8D2-2583-4A5D-8EE9-367564F9BF41}">
      <dsp:nvSpPr>
        <dsp:cNvPr id="0" name=""/>
        <dsp:cNvSpPr/>
      </dsp:nvSpPr>
      <dsp:spPr>
        <a:xfrm>
          <a:off x="48864" y="261013"/>
          <a:ext cx="707253" cy="70725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F2299-6B3D-447F-941D-4D93E3C89D75}">
      <dsp:nvSpPr>
        <dsp:cNvPr id="0" name=""/>
        <dsp:cNvSpPr/>
      </dsp:nvSpPr>
      <dsp:spPr>
        <a:xfrm rot="16200000">
          <a:off x="1039126" y="2303887"/>
          <a:ext cx="3505798" cy="353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1879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Библиотекарь </a:t>
          </a:r>
          <a:endParaRPr lang="ru-RU" sz="2400" kern="1200" dirty="0"/>
        </a:p>
      </dsp:txBody>
      <dsp:txXfrm>
        <a:off x="1039126" y="2303887"/>
        <a:ext cx="3505798" cy="353626"/>
      </dsp:txXfrm>
    </dsp:sp>
    <dsp:sp modelId="{AA8DA084-691A-4AD6-8907-915880C3089A}">
      <dsp:nvSpPr>
        <dsp:cNvPr id="0" name=""/>
        <dsp:cNvSpPr/>
      </dsp:nvSpPr>
      <dsp:spPr>
        <a:xfrm>
          <a:off x="2884827" y="727801"/>
          <a:ext cx="1929460" cy="3505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311879" rIns="92456" bIns="92456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Библиотекарь школы получает </a:t>
          </a:r>
          <a:r>
            <a:rPr lang="ru-RU" sz="1000" kern="1200" dirty="0" err="1" smtClean="0"/>
            <a:t>пин</a:t>
          </a:r>
          <a:r>
            <a:rPr lang="ru-RU" sz="1000" kern="1200" dirty="0" smtClean="0"/>
            <a:t> код доступа к учебникам от регионального оператора, после ввода которого он получает возможность создать комплекты электронных учебников для одного пользователя и передать доступ к ним конечным пользователям.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Каждый комплект может содержать определённые электронные учебники, выбранные библиотекарем для конкретного учителя или ученика. Комплекту после создания автоматические присваивается </a:t>
          </a:r>
          <a:r>
            <a:rPr lang="ru-RU" sz="1000" kern="1200" dirty="0" err="1" smtClean="0"/>
            <a:t>пин</a:t>
          </a:r>
          <a:r>
            <a:rPr lang="ru-RU" sz="1000" kern="1200" dirty="0" smtClean="0"/>
            <a:t> код, ввод которого предоставляет доступ к учебникам в приложении</a:t>
          </a:r>
          <a:endParaRPr lang="ru-RU" sz="1000" kern="1200" dirty="0"/>
        </a:p>
      </dsp:txBody>
      <dsp:txXfrm>
        <a:off x="2884827" y="727801"/>
        <a:ext cx="1929460" cy="3505798"/>
      </dsp:txXfrm>
    </dsp:sp>
    <dsp:sp modelId="{85B36CF2-B90A-4AC0-B5DE-11B65EC31222}">
      <dsp:nvSpPr>
        <dsp:cNvPr id="0" name=""/>
        <dsp:cNvSpPr/>
      </dsp:nvSpPr>
      <dsp:spPr>
        <a:xfrm>
          <a:off x="2615212" y="261013"/>
          <a:ext cx="707253" cy="70725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D4284-362C-43F6-A79A-49708A7FC060}">
      <dsp:nvSpPr>
        <dsp:cNvPr id="0" name=""/>
        <dsp:cNvSpPr/>
      </dsp:nvSpPr>
      <dsp:spPr>
        <a:xfrm rot="16200000">
          <a:off x="3689485" y="2303887"/>
          <a:ext cx="3505798" cy="353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1879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Читатель </a:t>
          </a:r>
          <a:endParaRPr lang="ru-RU" sz="2400" kern="1200" dirty="0"/>
        </a:p>
      </dsp:txBody>
      <dsp:txXfrm>
        <a:off x="3689485" y="2303887"/>
        <a:ext cx="3505798" cy="353626"/>
      </dsp:txXfrm>
    </dsp:sp>
    <dsp:sp modelId="{98DF7A3C-706E-441B-9A5A-3DCF775918D3}">
      <dsp:nvSpPr>
        <dsp:cNvPr id="0" name=""/>
        <dsp:cNvSpPr/>
      </dsp:nvSpPr>
      <dsp:spPr>
        <a:xfrm>
          <a:off x="5619198" y="727801"/>
          <a:ext cx="1761436" cy="3505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311879" rIns="92456" bIns="92456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Читатель (учитель, ученик) получает </a:t>
          </a:r>
          <a:r>
            <a:rPr lang="ru-RU" sz="1000" kern="1200" dirty="0" err="1" smtClean="0"/>
            <a:t>пин</a:t>
          </a:r>
          <a:r>
            <a:rPr lang="ru-RU" sz="1000" kern="1200" dirty="0" smtClean="0"/>
            <a:t> коды доступа ко всем своим учебникам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Скачивает и устанавливает приложение «Просвещение» и пользуется ЭФУ</a:t>
          </a:r>
          <a:endParaRPr lang="ru-RU" sz="1000" kern="1200" dirty="0"/>
        </a:p>
      </dsp:txBody>
      <dsp:txXfrm>
        <a:off x="5619198" y="727801"/>
        <a:ext cx="1761436" cy="3505798"/>
      </dsp:txXfrm>
    </dsp:sp>
    <dsp:sp modelId="{5FA390C1-D512-4C47-A5F1-83331051558C}">
      <dsp:nvSpPr>
        <dsp:cNvPr id="0" name=""/>
        <dsp:cNvSpPr/>
      </dsp:nvSpPr>
      <dsp:spPr>
        <a:xfrm>
          <a:off x="5265571" y="261013"/>
          <a:ext cx="707253" cy="70725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4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65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3571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64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4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570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11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1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1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7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8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7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8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2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7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13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lbz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lbz.ru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lbz.ru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lbz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lbz.ru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lbz.ru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lbz.ru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ru/app/%D1%83%D1%87%D0%B5%D0%B1%D0%BD%D0%B8%D0%BA%D0%B8-%D0%BF%D1%80%D0%BE%D1%81%D0%B2%D0%B5%D1%89%D0%B5%D0%BD%D0%B8%D0%B5/id1146377563" TargetMode="External"/><Relationship Id="rId2" Type="http://schemas.openxmlformats.org/officeDocument/2006/relationships/hyperlink" Target="https://play.google.com/store/apps/details?id=com.prosv.eboo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lay.google.com/store/apps/details?id=com.prosv.ebook&amp;hl=ru" TargetMode="External"/><Relationship Id="rId4" Type="http://schemas.openxmlformats.org/officeDocument/2006/relationships/hyperlink" Target="https://www.microsoft.com/ru-ru/store/p/%D0%A3%D1%87%D0%B5%D0%B1%D0%BD%D0%B8%D0%BA%D0%B8-%D0%9F%D1%80%D0%BE%D1%81%D0%B2%D0%B5%D1%89%D0%B5%D0%BD%D0%B8%D0%B5/9nblggh51nx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249" y="1353369"/>
            <a:ext cx="6593681" cy="4038140"/>
          </a:xfrm>
        </p:spPr>
        <p:txBody>
          <a:bodyPr>
            <a:normAutofit fontScale="90000"/>
          </a:bodyPr>
          <a:lstStyle/>
          <a:p>
            <a:r>
              <a:rPr lang="ru-RU" dirty="0"/>
              <a:t>«Электронные формы учебников (ЭФУ</a:t>
            </a:r>
            <a:r>
              <a:rPr lang="ru-RU" dirty="0" smtClean="0"/>
              <a:t>) </a:t>
            </a:r>
            <a:r>
              <a:rPr lang="ru-RU" dirty="0"/>
              <a:t>групп издательства «Просвещение» - особенности использования 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40304" y="6268453"/>
            <a:ext cx="4903696" cy="589547"/>
          </a:xfrm>
        </p:spPr>
        <p:txBody>
          <a:bodyPr/>
          <a:lstStyle/>
          <a:p>
            <a:r>
              <a:rPr lang="ru-RU" dirty="0" smtClean="0"/>
              <a:t>Слободчикова </a:t>
            </a:r>
            <a:r>
              <a:rPr lang="ru-RU" dirty="0" err="1" smtClean="0"/>
              <a:t>сардана</a:t>
            </a:r>
            <a:r>
              <a:rPr lang="ru-RU" dirty="0" smtClean="0"/>
              <a:t> </a:t>
            </a:r>
            <a:r>
              <a:rPr lang="ru-RU" dirty="0" err="1" smtClean="0"/>
              <a:t>михайловна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200" y="370239"/>
            <a:ext cx="22002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9"/>
          <p:cNvSpPr txBox="1">
            <a:spLocks/>
          </p:cNvSpPr>
          <p:nvPr/>
        </p:nvSpPr>
        <p:spPr>
          <a:xfrm>
            <a:off x="5053263" y="5879358"/>
            <a:ext cx="3330342" cy="91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Прочитать и принять лицензионное соглашение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72" y="310583"/>
            <a:ext cx="6010244" cy="2875379"/>
          </a:xfrm>
          <a:prstGeom prst="rect">
            <a:avLst/>
          </a:prstGeom>
        </p:spPr>
      </p:pic>
      <p:sp>
        <p:nvSpPr>
          <p:cNvPr id="8" name="Объект 9"/>
          <p:cNvSpPr txBox="1">
            <a:spLocks/>
          </p:cNvSpPr>
          <p:nvPr/>
        </p:nvSpPr>
        <p:spPr>
          <a:xfrm>
            <a:off x="296258" y="1848051"/>
            <a:ext cx="2699914" cy="1337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Зарегистрироваться</a:t>
            </a:r>
          </a:p>
          <a:p>
            <a:pPr marL="0" indent="0">
              <a:buNone/>
            </a:pPr>
            <a:r>
              <a:rPr lang="ru-RU" sz="2000" dirty="0" smtClean="0"/>
              <a:t>Или войти в имеющийся аккаунт</a:t>
            </a:r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483" y="3316288"/>
            <a:ext cx="4752514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7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359" y="1714791"/>
            <a:ext cx="5668984" cy="354171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7516" b="11589"/>
          <a:stretch/>
        </p:blipFill>
        <p:spPr>
          <a:xfrm>
            <a:off x="5294635" y="3485647"/>
            <a:ext cx="3711781" cy="3259537"/>
          </a:xfrm>
          <a:prstGeom prst="rect">
            <a:avLst/>
          </a:prstGeom>
        </p:spPr>
      </p:pic>
      <p:sp>
        <p:nvSpPr>
          <p:cNvPr id="7" name="Объект 9"/>
          <p:cNvSpPr txBox="1">
            <a:spLocks/>
          </p:cNvSpPr>
          <p:nvPr/>
        </p:nvSpPr>
        <p:spPr>
          <a:xfrm>
            <a:off x="182359" y="5441511"/>
            <a:ext cx="5112276" cy="9112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Активировать ПИН код, выданный библиотекарем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142904"/>
          </a:xfrm>
        </p:spPr>
        <p:txBody>
          <a:bodyPr/>
          <a:lstStyle/>
          <a:p>
            <a:r>
              <a:rPr lang="ru-RU" dirty="0"/>
              <a:t>Для читателя</a:t>
            </a:r>
          </a:p>
        </p:txBody>
      </p:sp>
    </p:spTree>
    <p:extLst>
      <p:ext uri="{BB962C8B-B14F-4D97-AF65-F5344CB8AC3E}">
        <p14:creationId xmlns:p14="http://schemas.microsoft.com/office/powerpoint/2010/main" val="36865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929" y="1762600"/>
            <a:ext cx="5808922" cy="4246314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144082"/>
          </a:xfrm>
        </p:spPr>
        <p:txBody>
          <a:bodyPr/>
          <a:lstStyle/>
          <a:p>
            <a:r>
              <a:rPr lang="ru-RU" dirty="0" smtClean="0"/>
              <a:t>Для читателя</a:t>
            </a:r>
            <a:endParaRPr lang="ru-RU" dirty="0"/>
          </a:p>
        </p:txBody>
      </p:sp>
      <p:sp>
        <p:nvSpPr>
          <p:cNvPr id="6" name="Объект 9"/>
          <p:cNvSpPr txBox="1">
            <a:spLocks/>
          </p:cNvSpPr>
          <p:nvPr/>
        </p:nvSpPr>
        <p:spPr>
          <a:xfrm>
            <a:off x="6391850" y="1762600"/>
            <a:ext cx="2752149" cy="42463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Витрина</a:t>
            </a:r>
          </a:p>
          <a:p>
            <a:r>
              <a:rPr lang="ru-RU" dirty="0" smtClean="0"/>
              <a:t>Мои учебники</a:t>
            </a:r>
          </a:p>
          <a:p>
            <a:r>
              <a:rPr lang="ru-RU" dirty="0" smtClean="0"/>
              <a:t>Содержание</a:t>
            </a:r>
          </a:p>
          <a:p>
            <a:r>
              <a:rPr lang="ru-RU" dirty="0" smtClean="0"/>
              <a:t>Закладки</a:t>
            </a:r>
          </a:p>
          <a:p>
            <a:r>
              <a:rPr lang="ru-RU" dirty="0" smtClean="0"/>
              <a:t>Заметки</a:t>
            </a:r>
          </a:p>
          <a:p>
            <a:r>
              <a:rPr lang="ru-RU" dirty="0" smtClean="0"/>
              <a:t>Печатная версия</a:t>
            </a:r>
          </a:p>
          <a:p>
            <a:r>
              <a:rPr lang="ru-RU" dirty="0" smtClean="0"/>
              <a:t>Изменение шрифта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3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144082"/>
          </a:xfrm>
        </p:spPr>
        <p:txBody>
          <a:bodyPr/>
          <a:lstStyle/>
          <a:p>
            <a:r>
              <a:rPr lang="ru-RU" dirty="0" smtClean="0"/>
              <a:t>заметки</a:t>
            </a:r>
            <a:endParaRPr lang="ru-RU" dirty="0"/>
          </a:p>
        </p:txBody>
      </p:sp>
      <p:sp>
        <p:nvSpPr>
          <p:cNvPr id="6" name="Объект 9"/>
          <p:cNvSpPr txBox="1">
            <a:spLocks/>
          </p:cNvSpPr>
          <p:nvPr/>
        </p:nvSpPr>
        <p:spPr>
          <a:xfrm>
            <a:off x="369456" y="5375564"/>
            <a:ext cx="8562108" cy="748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Чтобы создать заметку, необходимо выбрать фрагмент текста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456" y="1588123"/>
            <a:ext cx="8096311" cy="340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144082"/>
          </a:xfrm>
        </p:spPr>
        <p:txBody>
          <a:bodyPr/>
          <a:lstStyle/>
          <a:p>
            <a:r>
              <a:rPr lang="ru-RU" dirty="0" smtClean="0"/>
              <a:t>заметки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059" y="1639887"/>
            <a:ext cx="7520699" cy="502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144082"/>
          </a:xfrm>
        </p:spPr>
        <p:txBody>
          <a:bodyPr/>
          <a:lstStyle/>
          <a:p>
            <a:r>
              <a:rPr lang="ru-RU" dirty="0" smtClean="0"/>
              <a:t>заметки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696" y="1596345"/>
            <a:ext cx="6274413" cy="495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144082"/>
          </a:xfrm>
        </p:spPr>
        <p:txBody>
          <a:bodyPr/>
          <a:lstStyle/>
          <a:p>
            <a:r>
              <a:rPr lang="ru-RU" dirty="0" smtClean="0"/>
              <a:t>коллекции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2" y="1538288"/>
            <a:ext cx="7964399" cy="4548476"/>
          </a:xfrm>
        </p:spPr>
      </p:pic>
    </p:spTree>
    <p:extLst>
      <p:ext uri="{BB962C8B-B14F-4D97-AF65-F5344CB8AC3E}">
        <p14:creationId xmlns:p14="http://schemas.microsoft.com/office/powerpoint/2010/main" val="20354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144082"/>
          </a:xfrm>
        </p:spPr>
        <p:txBody>
          <a:bodyPr/>
          <a:lstStyle/>
          <a:p>
            <a:r>
              <a:rPr lang="ru-RU" dirty="0" smtClean="0"/>
              <a:t>коллекции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091" y="1459344"/>
            <a:ext cx="4040845" cy="42949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2691" y="2096746"/>
            <a:ext cx="4451928" cy="456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144082"/>
          </a:xfrm>
        </p:spPr>
        <p:txBody>
          <a:bodyPr/>
          <a:lstStyle/>
          <a:p>
            <a:r>
              <a:rPr lang="ru-RU" dirty="0" smtClean="0"/>
              <a:t>коллекции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94"/>
          <a:stretch/>
        </p:blipFill>
        <p:spPr>
          <a:xfrm>
            <a:off x="334243" y="1408978"/>
            <a:ext cx="4155173" cy="35417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599" y="3099847"/>
            <a:ext cx="4722957" cy="3254772"/>
          </a:xfrm>
          <a:prstGeom prst="rect">
            <a:avLst/>
          </a:prstGeom>
        </p:spPr>
      </p:pic>
      <p:sp>
        <p:nvSpPr>
          <p:cNvPr id="8" name="Объект 9"/>
          <p:cNvSpPr txBox="1">
            <a:spLocks/>
          </p:cNvSpPr>
          <p:nvPr/>
        </p:nvSpPr>
        <p:spPr>
          <a:xfrm>
            <a:off x="4738256" y="1542473"/>
            <a:ext cx="3796143" cy="748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В Ко сохранены параграфы</a:t>
            </a:r>
            <a:endParaRPr lang="ru-RU" dirty="0"/>
          </a:p>
        </p:txBody>
      </p:sp>
      <p:sp>
        <p:nvSpPr>
          <p:cNvPr id="9" name="Объект 9"/>
          <p:cNvSpPr txBox="1">
            <a:spLocks/>
          </p:cNvSpPr>
          <p:nvPr/>
        </p:nvSpPr>
        <p:spPr>
          <a:xfrm>
            <a:off x="369456" y="5292436"/>
            <a:ext cx="3796143" cy="14131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С Ко осуществляется переход</a:t>
            </a:r>
          </a:p>
          <a:p>
            <a:pPr marL="0" indent="0">
              <a:buNone/>
            </a:pPr>
            <a:r>
              <a:rPr lang="ru-RU" dirty="0"/>
              <a:t>к</a:t>
            </a:r>
            <a:r>
              <a:rPr lang="ru-RU" dirty="0" smtClean="0"/>
              <a:t> сохраненному параграфу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0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144081"/>
          </a:xfrm>
        </p:spPr>
        <p:txBody>
          <a:bodyPr/>
          <a:lstStyle/>
          <a:p>
            <a:r>
              <a:rPr lang="ru-RU" dirty="0" smtClean="0"/>
              <a:t>Для читателя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240363" y="6122445"/>
            <a:ext cx="674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Печатная версия соответствует бумажному учебнику полностью!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772" y="1575232"/>
            <a:ext cx="5387722" cy="4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214" y="618518"/>
            <a:ext cx="7061346" cy="1478570"/>
          </a:xfrm>
        </p:spPr>
        <p:txBody>
          <a:bodyPr/>
          <a:lstStyle/>
          <a:p>
            <a:r>
              <a:rPr lang="ru-RU" dirty="0" smtClean="0"/>
              <a:t>Издательство бином. Лаборатория знаний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176" y="1928853"/>
            <a:ext cx="6072825" cy="41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144081"/>
          </a:xfrm>
        </p:spPr>
        <p:txBody>
          <a:bodyPr/>
          <a:lstStyle/>
          <a:p>
            <a:r>
              <a:rPr lang="ru-RU" dirty="0" smtClean="0"/>
              <a:t>Для читателя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198" y="1464395"/>
            <a:ext cx="6236638" cy="511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144081"/>
          </a:xfrm>
        </p:spPr>
        <p:txBody>
          <a:bodyPr/>
          <a:lstStyle/>
          <a:p>
            <a:r>
              <a:rPr lang="ru-RU" dirty="0" smtClean="0"/>
              <a:t>Для читателя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847" y="1464397"/>
            <a:ext cx="8575835" cy="465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144081"/>
          </a:xfrm>
        </p:spPr>
        <p:txBody>
          <a:bodyPr/>
          <a:lstStyle/>
          <a:p>
            <a:r>
              <a:rPr lang="ru-RU" dirty="0" smtClean="0"/>
              <a:t>Для читателя</a:t>
            </a:r>
            <a:endParaRPr lang="ru-RU" dirty="0"/>
          </a:p>
        </p:txBody>
      </p:sp>
      <p:sp>
        <p:nvSpPr>
          <p:cNvPr id="6" name="Объект 9"/>
          <p:cNvSpPr txBox="1">
            <a:spLocks/>
          </p:cNvSpPr>
          <p:nvPr/>
        </p:nvSpPr>
        <p:spPr>
          <a:xfrm>
            <a:off x="6391850" y="1762600"/>
            <a:ext cx="2752149" cy="424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Содержание </a:t>
            </a:r>
          </a:p>
          <a:p>
            <a:r>
              <a:rPr lang="ru-RU" dirty="0" smtClean="0"/>
              <a:t>Это важно!</a:t>
            </a:r>
          </a:p>
          <a:p>
            <a:r>
              <a:rPr lang="ru-RU" dirty="0" smtClean="0"/>
              <a:t>Интернет</a:t>
            </a:r>
          </a:p>
          <a:p>
            <a:r>
              <a:rPr lang="ru-RU" dirty="0" smtClean="0"/>
              <a:t>Выполни задание</a:t>
            </a:r>
          </a:p>
          <a:p>
            <a:r>
              <a:rPr lang="ru-RU" dirty="0" smtClean="0"/>
              <a:t>Практикум</a:t>
            </a:r>
          </a:p>
          <a:p>
            <a:r>
              <a:rPr lang="ru-RU" dirty="0" smtClean="0"/>
              <a:t>Контроль</a:t>
            </a:r>
          </a:p>
          <a:p>
            <a:r>
              <a:rPr lang="ru-RU" dirty="0" smtClean="0"/>
              <a:t>Тренажер 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476" y="1762599"/>
            <a:ext cx="5746520" cy="38425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1955" y="6140918"/>
            <a:ext cx="819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ВАЖНО! Чтобы открыть тренажёр, нажмите на стрелку в правом верхнем углу!</a:t>
            </a:r>
            <a:endParaRPr lang="ru-RU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582653" y="2021305"/>
            <a:ext cx="19250" cy="42351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6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17" y="244332"/>
            <a:ext cx="3398991" cy="2446408"/>
          </a:xfrm>
          <a:prstGeom prst="rect">
            <a:avLst/>
          </a:prstGeom>
        </p:spPr>
      </p:pic>
      <p:sp>
        <p:nvSpPr>
          <p:cNvPr id="6" name="Объект 9"/>
          <p:cNvSpPr txBox="1">
            <a:spLocks/>
          </p:cNvSpPr>
          <p:nvPr/>
        </p:nvSpPr>
        <p:spPr>
          <a:xfrm>
            <a:off x="6391850" y="1762600"/>
            <a:ext cx="2752149" cy="42463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Тренажер и контроль</a:t>
            </a:r>
          </a:p>
          <a:p>
            <a:r>
              <a:rPr lang="ru-RU" dirty="0" smtClean="0"/>
              <a:t>Несколько вопросов (на соответствие, флажки, выпадающий список, вставка пропущенного слова…)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8829" y="1762599"/>
            <a:ext cx="5776958" cy="416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887009"/>
          </a:xfrm>
        </p:spPr>
        <p:txBody>
          <a:bodyPr/>
          <a:lstStyle/>
          <a:p>
            <a:r>
              <a:rPr lang="ru-RU" dirty="0" smtClean="0"/>
              <a:t>тренажер</a:t>
            </a:r>
            <a:endParaRPr lang="ru-RU" dirty="0"/>
          </a:p>
        </p:txBody>
      </p:sp>
      <p:sp>
        <p:nvSpPr>
          <p:cNvPr id="6" name="Объект 9"/>
          <p:cNvSpPr txBox="1">
            <a:spLocks/>
          </p:cNvSpPr>
          <p:nvPr/>
        </p:nvSpPr>
        <p:spPr>
          <a:xfrm>
            <a:off x="6391850" y="1762600"/>
            <a:ext cx="2752149" cy="42463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Тренажер выдает правильные ответы</a:t>
            </a:r>
          </a:p>
          <a:p>
            <a:r>
              <a:rPr lang="ru-RU" dirty="0" smtClean="0"/>
              <a:t>Контроль – только количество баллов, полученных за правильные ответы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4" y="1505527"/>
            <a:ext cx="6091962" cy="4375443"/>
          </a:xfrm>
        </p:spPr>
      </p:pic>
    </p:spTree>
    <p:extLst>
      <p:ext uri="{BB962C8B-B14F-4D97-AF65-F5344CB8AC3E}">
        <p14:creationId xmlns:p14="http://schemas.microsoft.com/office/powerpoint/2010/main" val="3046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840827"/>
          </a:xfrm>
        </p:spPr>
        <p:txBody>
          <a:bodyPr/>
          <a:lstStyle/>
          <a:p>
            <a:r>
              <a:rPr lang="ru-RU" dirty="0"/>
              <a:t>тренажер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093" y="1362796"/>
            <a:ext cx="5923431" cy="48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748464"/>
          </a:xfrm>
        </p:spPr>
        <p:txBody>
          <a:bodyPr/>
          <a:lstStyle/>
          <a:p>
            <a:r>
              <a:rPr lang="ru-RU" dirty="0"/>
              <a:t>тренажер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358" y="1366982"/>
            <a:ext cx="5944290" cy="492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748464"/>
          </a:xfrm>
        </p:spPr>
        <p:txBody>
          <a:bodyPr/>
          <a:lstStyle/>
          <a:p>
            <a:r>
              <a:rPr lang="ru-RU" dirty="0"/>
              <a:t>тренажер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7878" y="1366982"/>
            <a:ext cx="6302122" cy="51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748464"/>
          </a:xfrm>
        </p:spPr>
        <p:txBody>
          <a:bodyPr/>
          <a:lstStyle/>
          <a:p>
            <a:r>
              <a:rPr lang="ru-RU" dirty="0" smtClean="0"/>
              <a:t>контроль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558" y="1293092"/>
            <a:ext cx="5910798" cy="49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4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748464"/>
          </a:xfrm>
        </p:spPr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402" y="1366982"/>
            <a:ext cx="6680813" cy="490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796396"/>
          </a:xfrm>
        </p:spPr>
        <p:txBody>
          <a:bodyPr/>
          <a:lstStyle/>
          <a:p>
            <a:r>
              <a:rPr lang="ru-RU" dirty="0" smtClean="0"/>
              <a:t>Об электронном учебнике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60" y="1414914"/>
            <a:ext cx="7777801" cy="501476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Помимо широкого перечня ЭФУ «Издательства «Просвещение», </a:t>
            </a:r>
            <a:r>
              <a:rPr lang="ru-RU" dirty="0" smtClean="0"/>
              <a:t>есть возможность покупки и использования </a:t>
            </a:r>
            <a:r>
              <a:rPr lang="ru-RU" dirty="0"/>
              <a:t>электронных учебников издательств «Бином. Лаборатория знаний» и «Ассоциация XXI век</a:t>
            </a:r>
            <a:r>
              <a:rPr lang="ru-RU" dirty="0" smtClean="0"/>
              <a:t>».</a:t>
            </a:r>
          </a:p>
          <a:p>
            <a:r>
              <a:rPr lang="ru-RU" dirty="0"/>
              <a:t>Издательство и его партнёры предоставляют </a:t>
            </a:r>
            <a:r>
              <a:rPr lang="ru-RU" b="1" dirty="0"/>
              <a:t>доступ к ЭФУ через приложение «Учебники Просвещение</a:t>
            </a:r>
            <a:r>
              <a:rPr lang="ru-RU" b="1" dirty="0" smtClean="0"/>
              <a:t>»</a:t>
            </a:r>
            <a:r>
              <a:rPr lang="ru-RU" dirty="0" smtClean="0"/>
              <a:t>.</a:t>
            </a:r>
          </a:p>
          <a:p>
            <a:r>
              <a:rPr lang="ru-RU" dirty="0"/>
              <a:t>Для управления электронными учебниками и организации доступа конечных пользователей в приложении существует сайт </a:t>
            </a:r>
            <a:r>
              <a:rPr lang="ru-RU" sz="2500" dirty="0"/>
              <a:t>license.prosv.ru. Представитель </a:t>
            </a:r>
            <a:r>
              <a:rPr lang="ru-RU" dirty="0"/>
              <a:t>школы получает код доступа к </a:t>
            </a:r>
            <a:r>
              <a:rPr lang="ru-RU" dirty="0" smtClean="0"/>
              <a:t>учебникам от регионального оператора, </a:t>
            </a:r>
            <a:r>
              <a:rPr lang="ru-RU" dirty="0"/>
              <a:t>после ввода которого он получает возможность создать комплекты электронных учебников и передать доступ к ним конечным пользователям.</a:t>
            </a:r>
          </a:p>
          <a:p>
            <a:r>
              <a:rPr lang="ru-RU" dirty="0"/>
              <a:t>Каждый комплект может содержать определённые электронные учебники, выбранные библиотекарем для конкретного учителя или ученика. Комплекту после создания автоматические присваивается код, ввод которого предоставляет доступ к учебникам в приложении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2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748464"/>
          </a:xfrm>
        </p:spPr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059" y="1747991"/>
            <a:ext cx="7429500" cy="32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883543"/>
          </a:xfrm>
        </p:spPr>
        <p:txBody>
          <a:bodyPr/>
          <a:lstStyle/>
          <a:p>
            <a:r>
              <a:rPr lang="ru-RU" dirty="0" smtClean="0"/>
              <a:t>практикум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579" y="1316615"/>
            <a:ext cx="6766220" cy="505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883543"/>
          </a:xfrm>
        </p:spPr>
        <p:txBody>
          <a:bodyPr/>
          <a:lstStyle/>
          <a:p>
            <a:r>
              <a:rPr lang="ru-RU" dirty="0" smtClean="0"/>
              <a:t>практикум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145" y="1307378"/>
            <a:ext cx="6972445" cy="499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0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883543"/>
          </a:xfrm>
        </p:spPr>
        <p:txBody>
          <a:bodyPr/>
          <a:lstStyle/>
          <a:p>
            <a:r>
              <a:rPr lang="ru-RU" dirty="0" smtClean="0"/>
              <a:t>практикум</a:t>
            </a:r>
            <a:endParaRPr lang="ru-RU" dirty="0"/>
          </a:p>
        </p:txBody>
      </p:sp>
      <p:sp>
        <p:nvSpPr>
          <p:cNvPr id="6" name="Объект 9"/>
          <p:cNvSpPr txBox="1">
            <a:spLocks/>
          </p:cNvSpPr>
          <p:nvPr/>
        </p:nvSpPr>
        <p:spPr>
          <a:xfrm>
            <a:off x="582531" y="4647752"/>
            <a:ext cx="8217086" cy="1361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Для выполнения практикума нужно скачать на сайте издательства, во вкладке «Авторские мастерские», специальные папки, соответствующие ЭФУ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4630"/>
          <a:stretch/>
        </p:blipFill>
        <p:spPr>
          <a:xfrm>
            <a:off x="582531" y="1601564"/>
            <a:ext cx="7534943" cy="294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8050434" cy="842147"/>
          </a:xfrm>
        </p:spPr>
        <p:txBody>
          <a:bodyPr/>
          <a:lstStyle/>
          <a:p>
            <a:r>
              <a:rPr lang="ru-RU" dirty="0" smtClean="0"/>
              <a:t>Архивные папки для практикума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059" y="1460664"/>
            <a:ext cx="7176357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060" y="1511166"/>
            <a:ext cx="7267311" cy="460762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585296" cy="892648"/>
          </a:xfrm>
        </p:spPr>
        <p:txBody>
          <a:bodyPr/>
          <a:lstStyle/>
          <a:p>
            <a:r>
              <a:rPr lang="ru-RU" dirty="0" smtClean="0"/>
              <a:t>Архивные папки для практикума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0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960116"/>
          </a:xfrm>
        </p:spPr>
        <p:txBody>
          <a:bodyPr/>
          <a:lstStyle/>
          <a:p>
            <a:r>
              <a:rPr lang="ru-RU" dirty="0" smtClean="0"/>
              <a:t>Сайт </a:t>
            </a:r>
            <a:r>
              <a:rPr lang="en-US" dirty="0">
                <a:hlinkClick r:id="rId2"/>
              </a:rPr>
              <a:t>http://lbz.ru/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5675" y="1438606"/>
            <a:ext cx="7596180" cy="5177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234" y="149884"/>
            <a:ext cx="3619860" cy="361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674" y="1438605"/>
            <a:ext cx="7608907" cy="522961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942863"/>
          </a:xfrm>
        </p:spPr>
        <p:txBody>
          <a:bodyPr/>
          <a:lstStyle/>
          <a:p>
            <a:r>
              <a:rPr lang="ru-RU" dirty="0" smtClean="0"/>
              <a:t>Сайт </a:t>
            </a:r>
            <a:r>
              <a:rPr lang="en-US" dirty="0">
                <a:hlinkClick r:id="rId3"/>
              </a:rPr>
              <a:t>http://lbz.ru/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9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6060" y="618519"/>
            <a:ext cx="7429499" cy="847972"/>
          </a:xfrm>
        </p:spPr>
        <p:txBody>
          <a:bodyPr/>
          <a:lstStyle/>
          <a:p>
            <a:r>
              <a:rPr lang="ru-RU" dirty="0" smtClean="0"/>
              <a:t>Сайт </a:t>
            </a:r>
            <a:r>
              <a:rPr lang="en-US" dirty="0">
                <a:hlinkClick r:id="rId2"/>
              </a:rPr>
              <a:t>http://lbz.ru/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1085" y="1466490"/>
            <a:ext cx="7134474" cy="507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942863"/>
          </a:xfrm>
        </p:spPr>
        <p:txBody>
          <a:bodyPr/>
          <a:lstStyle/>
          <a:p>
            <a:r>
              <a:rPr lang="ru-RU" dirty="0" smtClean="0"/>
              <a:t>Сайт </a:t>
            </a:r>
            <a:r>
              <a:rPr lang="en-US" dirty="0">
                <a:hlinkClick r:id="rId2"/>
              </a:rPr>
              <a:t>http://lbz.ru/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4812" y="1561381"/>
            <a:ext cx="7177844" cy="495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652017"/>
          </a:xfrm>
        </p:spPr>
        <p:txBody>
          <a:bodyPr/>
          <a:lstStyle/>
          <a:p>
            <a:r>
              <a:rPr lang="ru-RU" dirty="0" smtClean="0"/>
              <a:t>Роли в системе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58" y="1270535"/>
            <a:ext cx="7429499" cy="11867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Для удобства использования, на сайте есть возможность присвоить пользователям роль оператора на региональном уровне, роль библиотекаря на уровне образовательной организации и роль читателей. Для каждого пользователя в определенной роли открываются соответствующие функции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236845"/>
              </p:ext>
            </p:extLst>
          </p:nvPr>
        </p:nvGraphicFramePr>
        <p:xfrm>
          <a:off x="856058" y="2233062"/>
          <a:ext cx="7429500" cy="4494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41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942863"/>
          </a:xfrm>
        </p:spPr>
        <p:txBody>
          <a:bodyPr/>
          <a:lstStyle/>
          <a:p>
            <a:r>
              <a:rPr lang="ru-RU" dirty="0" smtClean="0"/>
              <a:t>Сайт </a:t>
            </a:r>
            <a:r>
              <a:rPr lang="en-US" dirty="0">
                <a:hlinkClick r:id="rId2"/>
              </a:rPr>
              <a:t>http://lbz.ru/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5928" y="1561381"/>
            <a:ext cx="7471291" cy="494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8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942863"/>
          </a:xfrm>
        </p:spPr>
        <p:txBody>
          <a:bodyPr/>
          <a:lstStyle/>
          <a:p>
            <a:r>
              <a:rPr lang="ru-RU" dirty="0" smtClean="0"/>
              <a:t>Сайт </a:t>
            </a:r>
            <a:r>
              <a:rPr lang="en-US" dirty="0">
                <a:hlinkClick r:id="rId2"/>
              </a:rPr>
              <a:t>http://lbz.ru/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4906" y="1376654"/>
            <a:ext cx="5906273" cy="510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942863"/>
          </a:xfrm>
        </p:spPr>
        <p:txBody>
          <a:bodyPr/>
          <a:lstStyle/>
          <a:p>
            <a:r>
              <a:rPr lang="ru-RU" dirty="0" smtClean="0"/>
              <a:t>Сайт </a:t>
            </a:r>
            <a:r>
              <a:rPr lang="en-US" dirty="0">
                <a:hlinkClick r:id="rId2"/>
              </a:rPr>
              <a:t>http://lbz.ru/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010" y="1561381"/>
            <a:ext cx="8085597" cy="485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925610"/>
          </a:xfrm>
        </p:spPr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047" y="1754598"/>
            <a:ext cx="7038975" cy="29337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945047" y="3513221"/>
            <a:ext cx="7038975" cy="317207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945047" y="1544128"/>
            <a:ext cx="5436502" cy="493069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2865153" y="1544128"/>
            <a:ext cx="5118869" cy="493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0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889648"/>
          </a:xfrm>
        </p:spPr>
        <p:txBody>
          <a:bodyPr/>
          <a:lstStyle/>
          <a:p>
            <a:r>
              <a:rPr lang="ru-RU" dirty="0" smtClean="0"/>
              <a:t>Особенности эфу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516" y="1508166"/>
            <a:ext cx="1762125" cy="1933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478" y="1508166"/>
            <a:ext cx="1913114" cy="1933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429" y="1508166"/>
            <a:ext cx="2030695" cy="1933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961" y="1508166"/>
            <a:ext cx="1504950" cy="1914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9478" y="3719141"/>
            <a:ext cx="1913114" cy="19013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4429" y="3719141"/>
            <a:ext cx="21336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647802"/>
              </p:ext>
            </p:extLst>
          </p:nvPr>
        </p:nvGraphicFramePr>
        <p:xfrm>
          <a:off x="971166" y="1046330"/>
          <a:ext cx="7429500" cy="46736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14750">
                  <a:extLst>
                    <a:ext uri="{9D8B030D-6E8A-4147-A177-3AD203B41FA5}">
                      <a16:colId xmlns:a16="http://schemas.microsoft.com/office/drawing/2014/main" val="2488572730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29526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Функциональные возможности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Педагогические возможности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018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effectLst/>
                        </a:rPr>
                        <a:t>тестовые задания к каждой теме или разделу учебника для подготовки к контролю знаний, ОГЭ и ЕГЭ;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организация контроля и самоконтроля по результатам изучения темы;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663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обширная база мультимедиа контента и интерактивных объектов в каждой ЭФУ;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реализация технологий мобильного, дистанционного или смешанного обучения;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19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добавление собственных материалов, созданных учителем;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реализация требований ФГОС по формированию ИОС системой электронных образовательных ресурсов.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45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effectLst/>
                        </a:rPr>
                        <a:t>удобная навигация;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05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инструменты изменения шрифта, создание закладок и заметок.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317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6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623" y="174594"/>
            <a:ext cx="2792914" cy="4511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инструкции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74" y="836371"/>
            <a:ext cx="4042038" cy="189859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0465" y="4274389"/>
            <a:ext cx="3915521" cy="221267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9" y="1785668"/>
            <a:ext cx="4321947" cy="49774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86" y="174594"/>
            <a:ext cx="3911500" cy="391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3080" y="618517"/>
            <a:ext cx="7496354" cy="2148555"/>
          </a:xfrm>
        </p:spPr>
        <p:txBody>
          <a:bodyPr>
            <a:normAutofit/>
          </a:bodyPr>
          <a:lstStyle/>
          <a:p>
            <a:r>
              <a:rPr lang="ru-RU" dirty="0" smtClean="0"/>
              <a:t>Выберите 			, если «да»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			, если «нет»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57" y="2767071"/>
            <a:ext cx="3944279" cy="394427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87" y="157652"/>
            <a:ext cx="1535142" cy="15351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459228" y="1692795"/>
            <a:ext cx="1392088" cy="15351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3080" y="3227937"/>
            <a:ext cx="37151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Если «ДА», то в комментарии в ответе, перечислите какие именно используете ЭФУ, если «НЕТ», то какие хотели бы или свой вариант комментария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9717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652017"/>
          </a:xfrm>
        </p:spPr>
        <p:txBody>
          <a:bodyPr/>
          <a:lstStyle/>
          <a:p>
            <a:r>
              <a:rPr lang="ru-RU" dirty="0" smtClean="0"/>
              <a:t>В рамках ГПРО 2.12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59" y="1363962"/>
            <a:ext cx="7429499" cy="451707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2019-2020 учебном году ГБУ ДПО НСО «ОблЦИТ» приобретено 1692 ЭФУ для 8 образовательных организаций, участников регионального проекта «Специализированные классы» по </a:t>
            </a:r>
            <a:r>
              <a:rPr lang="en-US" dirty="0" smtClean="0"/>
              <a:t>IT</a:t>
            </a:r>
            <a:r>
              <a:rPr lang="ru-RU" dirty="0" smtClean="0"/>
              <a:t> направлению</a:t>
            </a:r>
          </a:p>
          <a:p>
            <a:r>
              <a:rPr lang="ru-RU" dirty="0" smtClean="0"/>
              <a:t>Выбраны учебники по информатике с 5 по 11 класс, авторов:</a:t>
            </a:r>
          </a:p>
          <a:p>
            <a:pPr lvl="1"/>
            <a:r>
              <a:rPr lang="ru-RU" dirty="0" smtClean="0"/>
              <a:t>Поляков К.Ю., Еремин Е.А</a:t>
            </a:r>
          </a:p>
          <a:p>
            <a:pPr lvl="1"/>
            <a:r>
              <a:rPr lang="ru-RU" dirty="0" err="1" smtClean="0"/>
              <a:t>Босова</a:t>
            </a:r>
            <a:r>
              <a:rPr lang="ru-RU" dirty="0" smtClean="0"/>
              <a:t> Л.Л., </a:t>
            </a:r>
            <a:r>
              <a:rPr lang="ru-RU" dirty="0" err="1" smtClean="0"/>
              <a:t>Босова</a:t>
            </a:r>
            <a:r>
              <a:rPr lang="ru-RU" dirty="0" smtClean="0"/>
              <a:t> А.Ю.</a:t>
            </a:r>
          </a:p>
          <a:p>
            <a:pPr lvl="1"/>
            <a:r>
              <a:rPr lang="ru-RU" dirty="0" err="1" smtClean="0"/>
              <a:t>Угринович</a:t>
            </a:r>
            <a:r>
              <a:rPr lang="ru-RU" dirty="0" smtClean="0"/>
              <a:t> Н.Д.</a:t>
            </a:r>
          </a:p>
          <a:p>
            <a:pPr lvl="1"/>
            <a:r>
              <a:rPr lang="ru-RU" dirty="0" smtClean="0"/>
              <a:t>Семакин И.Г., Залогов Л.А., Русаков С.В., Шестакова Л.В., </a:t>
            </a:r>
            <a:r>
              <a:rPr lang="ru-RU" dirty="0" err="1" smtClean="0"/>
              <a:t>Хеннер</a:t>
            </a:r>
            <a:r>
              <a:rPr lang="ru-RU" dirty="0" smtClean="0"/>
              <a:t> Е.К., </a:t>
            </a:r>
          </a:p>
          <a:p>
            <a:pPr lvl="1"/>
            <a:r>
              <a:rPr lang="ru-RU" dirty="0" smtClean="0"/>
              <a:t>Макаровой Н.В.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2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008151"/>
          </a:xfrm>
        </p:spPr>
        <p:txBody>
          <a:bodyPr>
            <a:normAutofit fontScale="90000"/>
          </a:bodyPr>
          <a:lstStyle/>
          <a:p>
            <a:r>
              <a:rPr lang="ru-RU" dirty="0"/>
              <a:t>Издательство «БИНОМ. Лаборатория знаний» представляет </a:t>
            </a:r>
            <a:r>
              <a:rPr lang="ru-RU" dirty="0" smtClean="0"/>
              <a:t>ЭФУ: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9761" y="1626669"/>
            <a:ext cx="3542096" cy="513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1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47" b="98529" l="0" r="9913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060" y="1904959"/>
            <a:ext cx="1864346" cy="2191674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6026810" y="2033045"/>
            <a:ext cx="1821651" cy="2063588"/>
            <a:chOff x="6026810" y="2033045"/>
            <a:chExt cx="1821651" cy="2063588"/>
          </a:xfrm>
        </p:grpSpPr>
        <p:pic>
          <p:nvPicPr>
            <p:cNvPr id="6" name="Объект 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213" l="0" r="100000">
                          <a14:backgroundMark x1="10619" y1="44882" x2="10619" y2="44882"/>
                          <a14:backgroundMark x1="96460" y1="34646" x2="96460" y2="34646"/>
                          <a14:backgroundMark x1="96460" y1="22047" x2="96460" y2="22047"/>
                          <a14:backgroundMark x1="69912" y1="3150" x2="69912" y2="3150"/>
                          <a14:backgroundMark x1="2655" y1="26772" x2="2655" y2="26772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26810" y="2033045"/>
              <a:ext cx="1821651" cy="206358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487427" y="2318816"/>
              <a:ext cx="1174281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Активирует образ в аккаунте с помощью ПИН кода</a:t>
              </a:r>
              <a:endParaRPr lang="ru-RU" sz="16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513989" y="4564158"/>
            <a:ext cx="1831688" cy="1706095"/>
            <a:chOff x="3513989" y="4564158"/>
            <a:chExt cx="1831688" cy="1706095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3513989" y="4564158"/>
              <a:ext cx="1831688" cy="1706095"/>
              <a:chOff x="3513989" y="4564158"/>
              <a:chExt cx="1831688" cy="1706095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3513989" y="4564158"/>
                <a:ext cx="1831688" cy="1706095"/>
                <a:chOff x="3436987" y="4567760"/>
                <a:chExt cx="1831688" cy="1706095"/>
              </a:xfrm>
            </p:grpSpPr>
            <p:pic>
              <p:nvPicPr>
                <p:cNvPr id="8" name="Объект 3"/>
                <p:cNvPicPr>
                  <a:picLocks noChangeAspect="1"/>
                </p:cNvPicPr>
                <p:nvPr/>
              </p:nvPicPr>
              <p:blipFill rotWithShape="1">
                <a:blip r:embed="rId5" cstate="email">
                  <a:biLevel thresh="25000"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4872" l="2703" r="94595"/>
                          </a14:imgEffect>
                          <a14:imgEffect>
                            <a14:sharpenSoften amount="500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-2"/>
                <a:stretch/>
              </p:blipFill>
              <p:spPr>
                <a:xfrm>
                  <a:off x="3475488" y="5012972"/>
                  <a:ext cx="1793187" cy="1260883"/>
                </a:xfrm>
                <a:prstGeom prst="rect">
                  <a:avLst/>
                </a:prstGeom>
              </p:spPr>
            </p:pic>
            <p:pic>
              <p:nvPicPr>
                <p:cNvPr id="10" name="Рисунок 9"/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604" b="94595" l="5310" r="95575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66296"/>
                <a:stretch/>
              </p:blipFill>
              <p:spPr>
                <a:xfrm>
                  <a:off x="3436987" y="4567760"/>
                  <a:ext cx="1831688" cy="593436"/>
                </a:xfrm>
                <a:prstGeom prst="rect">
                  <a:avLst/>
                </a:prstGeom>
              </p:spPr>
            </p:pic>
          </p:grpSp>
          <p:sp>
            <p:nvSpPr>
              <p:cNvPr id="16" name="TextBox 15"/>
              <p:cNvSpPr txBox="1"/>
              <p:nvPr/>
            </p:nvSpPr>
            <p:spPr>
              <a:xfrm>
                <a:off x="3994483" y="5014083"/>
                <a:ext cx="866275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/>
                  <a:t>Раздает ПИН коды</a:t>
                </a:r>
                <a:endParaRPr lang="ru-RU" sz="1600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984855" y="5770039"/>
              <a:ext cx="109728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читателям</a:t>
              </a:r>
              <a:endParaRPr lang="ru-RU" sz="16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856031" y="4494900"/>
            <a:ext cx="1992430" cy="1850115"/>
            <a:chOff x="5856031" y="4494900"/>
            <a:chExt cx="1992430" cy="1850115"/>
          </a:xfrm>
        </p:grpSpPr>
        <p:pic>
          <p:nvPicPr>
            <p:cNvPr id="9" name="Объект 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09" b="93043" l="0" r="95968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56031" y="4494900"/>
              <a:ext cx="1992430" cy="185011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303606" y="5014083"/>
              <a:ext cx="127147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Раздает инструкции читателям</a:t>
              </a:r>
              <a:endParaRPr lang="ru-RU" sz="16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92225" y="4491298"/>
            <a:ext cx="1992430" cy="1778955"/>
            <a:chOff x="892225" y="4491298"/>
            <a:chExt cx="1992430" cy="1778955"/>
          </a:xfrm>
        </p:grpSpPr>
        <p:pic>
          <p:nvPicPr>
            <p:cNvPr id="7" name="Объект 3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36" b="100000" l="813" r="9918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2225" y="4491298"/>
              <a:ext cx="1992430" cy="177895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107568" y="4919848"/>
              <a:ext cx="1356499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Создает комплекты для каждого читателя</a:t>
              </a:r>
              <a:endParaRPr lang="ru-RU" sz="1600" dirty="0"/>
            </a:p>
          </p:txBody>
        </p:sp>
      </p:grp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библиотекаря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148613" y="2497269"/>
            <a:ext cx="10972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Получает ПИН код у оператора</a:t>
            </a:r>
            <a:endParaRPr lang="ru-RU" sz="16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3269954" y="2033045"/>
            <a:ext cx="2319758" cy="2063588"/>
            <a:chOff x="3269954" y="2033045"/>
            <a:chExt cx="2319758" cy="2063588"/>
          </a:xfrm>
        </p:grpSpPr>
        <p:pic>
          <p:nvPicPr>
            <p:cNvPr id="5" name="Объект 3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6528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9954" y="2033045"/>
              <a:ext cx="2319758" cy="206358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734602" y="2491752"/>
              <a:ext cx="1347537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Регистрирует ОО, если нет аккаунта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6773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01759 L -0.00225 0.0162 " pathEditMode="relative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2.77778E-7 0.00023 C 0.00399 1.48148E-6 0.00816 1.48148E-6 0.01233 0.00046 C 0.01493 0.00069 0.01719 0.00185 0.01997 0.00231 L 0.03108 0.00532 C 0.03108 0.00555 0.03872 0.00694 0.03872 0.00717 C 0.04323 0.00741 0.04774 0.00833 0.05243 0.00879 C 0.0592 0.00949 0.06597 0.00926 0.0724 0.01065 C 0.0809 0.01227 0.07569 0.01134 0.0875 0.01227 C 0.09288 0.01366 0.09826 0.01528 0.10382 0.01528 L 0.11024 0.01528 L 0.11024 0.01574 " pathEditMode="relative" rAng="0" ptsTypes="AAAAAAAAAA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78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112E-17 L 3.88889E-6 0.00023 C 0.00399 5.55112E-17 0.00816 5.55112E-17 0.01232 0.00046 C 0.01493 0.00069 0.01718 0.00185 0.01996 0.00231 L 0.03107 0.00532 C 0.03107 0.00556 0.03871 0.00694 0.03871 0.00718 C 0.04323 0.00741 0.04774 0.00833 0.05243 0.0088 C 0.0592 0.00949 0.06597 0.00926 0.07239 0.01065 C 0.0809 0.01227 0.07569 0.01134 0.0875 0.01227 C 0.09288 0.01366 0.09826 0.01528 0.10382 0.01528 L 0.11024 0.01528 L 0.11024 0.01574 " pathEditMode="relative" rAng="0" ptsTypes="AAAAAAAA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5.55556E-7 0.00023 L -0.01545 0.00023 C -0.0217 0.00046 -0.03472 0.00185 -0.03472 0.00232 C -0.03715 0.00232 -0.04045 0.00301 -0.04288 0.0037 C -0.04444 0.0044 -0.04618 0.00486 -0.04809 0.00486 C -0.04965 0.00532 -0.05174 0.00556 -0.0533 0.00602 C -0.05521 0.00625 -0.05694 0.00695 -0.05868 0.00764 C -0.05955 0.00764 -0.06042 0.0081 -0.06128 0.00833 C -0.0684 0.00926 -0.06424 0.00903 -0.07378 0.00995 C -0.07639 0.01065 -0.07969 0.01204 -0.08264 0.0125 C -0.0842 0.01273 -0.09444 0.01366 -0.09601 0.01366 L -0.10382 0.01644 C -0.1066 0.01759 -0.10555 0.01713 -0.10712 0.01713 L -0.10712 0.01759 L -0.10712 0.01644 " pathEditMode="relative" rAng="0" ptsTypes="AAAAAAAAAAAA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023 L -3.61111E-6 0.00023 C 0.00365 -0.00185 0.00764 -0.00231 0.01146 -0.00486 C 0.01563 -0.00764 0.0191 -0.01227 0.02327 -0.01528 L 0.02969 -0.01968 C 0.03525 -0.02778 0.03021 -0.02176 0.0382 -0.02755 C 0.04184 -0.02986 0.04115 -0.03102 0.04445 -0.03495 C 0.04601 -0.03634 0.04757 -0.03773 0.04896 -0.03935 C 0.05938 -0.05208 0.04184 -0.03241 0.05625 -0.05278 C 0.05747 -0.05463 0.05851 -0.05579 0.05955 -0.05764 C 0.06111 -0.05972 0.06216 -0.06273 0.06372 -0.06505 C 0.06511 -0.06643 0.06667 -0.06713 0.06823 -0.06805 C 0.07379 -0.07986 0.06632 -0.06551 0.07344 -0.07546 C 0.07431 -0.07662 0.07483 -0.0787 0.07552 -0.07986 C 0.07691 -0.08241 0.07969 -0.08611 0.08212 -0.08773 C 0.08316 -0.08843 0.0849 -0.08866 0.08629 -0.08912 C 0.08733 -0.09005 0.0882 -0.09143 0.08941 -0.09213 C 0.10278 -0.10023 0.09011 -0.09143 0.10018 -0.09653 C 0.10157 -0.09745 0.10296 -0.09884 0.10434 -0.09954 C 0.1125 -0.1044 0.10886 -0.09977 0.1132 -0.10555 L 0.1132 -0.10532 L 0.11181 -0.10694 " pathEditMode="relative" rAng="0" ptsTypes="AAAAAAAAAAAAAAAAAAAA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4.81481E-6 L -0.00052 0.00024 C -0.0026 -0.02037 -0.00381 -0.02245 -0.00156 -0.0449 C -0.00138 -0.04606 -0.00017 -0.04722 0.00053 -0.04837 C 0.00087 -0.04953 0.00139 -0.05069 0.00157 -0.05185 C 0.00417 -0.06319 0.00278 -0.06805 0.00157 -0.08356 C 0.00139 -0.08587 -0.00086 -0.09004 -0.00156 -0.09166 C -0.0019 -0.09282 -0.00225 -0.09398 -0.0026 -0.09513 C -0.00295 -0.10069 -0.00295 -0.10625 -0.00365 -0.11157 C -0.00365 -0.11296 -0.00434 -0.11481 -0.00434 -0.11481 L -0.00434 -0.11481 " pathEditMode="relative" rAng="0" ptsTypes="AAAAAAAAA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023 L 4.44444E-6 0.00023 C -0.00296 -0.00347 -0.00591 -0.00648 -0.00834 -0.00996 C -0.00955 -0.01111 -0.01025 -0.01366 -0.01146 -0.01528 C -0.01389 -0.01829 -0.01719 -0.01991 -0.0198 -0.02315 L -0.02882 -0.03542 C -0.03021 -0.03704 -0.03178 -0.03889 -0.03316 -0.04074 C -0.04514 -0.05949 -0.03959 -0.05394 -0.04757 -0.06088 C -0.04931 -0.0713 -0.04688 -0.06181 -0.05157 -0.07037 C -0.05851 -0.08334 -0.04879 -0.06968 -0.0566 -0.07847 C -0.05782 -0.07963 -0.05886 -0.08079 -0.05973 -0.08241 C -0.06059 -0.0838 -0.06094 -0.08565 -0.06164 -0.08634 C -0.06285 -0.08773 -0.06459 -0.0882 -0.06598 -0.08912 C -0.06806 -0.09097 -0.07032 -0.09213 -0.07205 -0.09491 C -0.07309 -0.09607 -0.07396 -0.09746 -0.075 -0.09884 C -0.07882 -0.10162 -0.08143 -0.10139 -0.08542 -0.10278 C -0.08646 -0.10301 -0.0875 -0.10347 -0.08855 -0.10417 C -0.08993 -0.10463 -0.0941 -0.10556 -0.09566 -0.10672 C -0.09671 -0.10741 -0.09775 -0.1088 -0.09879 -0.10926 C -0.10018 -0.11042 -0.10174 -0.11088 -0.10278 -0.11204 C -0.104 -0.11297 -0.10469 -0.11505 -0.10591 -0.11597 C -0.10695 -0.1169 -0.10886 -0.11713 -0.10886 -0.1169 L -0.10886 -0.11713 " pathEditMode="relative" rAng="0" ptsTypes="AAAAAAAAAAAAAAAAAAAAA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1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читателя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Скачать приложение </a:t>
            </a:r>
            <a:r>
              <a:rPr lang="ru-RU" dirty="0" smtClean="0"/>
              <a:t>«Учебники Просвещение» и </a:t>
            </a:r>
            <a:r>
              <a:rPr lang="ru-RU" dirty="0"/>
              <a:t>установить на устройство. (Учебник можно читать одновременно на 2 устройствах.)</a:t>
            </a:r>
          </a:p>
          <a:p>
            <a:pPr lvl="1" fontAlgn="base"/>
            <a:r>
              <a:rPr lang="ru-RU" u="sng" dirty="0" smtClean="0">
                <a:hlinkClick r:id="rId2"/>
              </a:rPr>
              <a:t>Ссылка </a:t>
            </a:r>
            <a:r>
              <a:rPr lang="ru-RU" u="sng" dirty="0">
                <a:hlinkClick r:id="rId2"/>
              </a:rPr>
              <a:t>для установки версии под </a:t>
            </a:r>
            <a:r>
              <a:rPr lang="ru-RU" u="sng" dirty="0" err="1">
                <a:hlinkClick r:id="rId2"/>
              </a:rPr>
              <a:t>Android</a:t>
            </a:r>
            <a:r>
              <a:rPr lang="ru-RU" u="sng" dirty="0">
                <a:hlinkClick r:id="rId2"/>
              </a:rPr>
              <a:t> 4.4 и выше</a:t>
            </a:r>
            <a:r>
              <a:rPr lang="ru-RU" dirty="0">
                <a:hlinkClick r:id="rId2"/>
              </a:rPr>
              <a:t> </a:t>
            </a:r>
            <a:r>
              <a:rPr lang="ru-RU" dirty="0"/>
              <a:t> </a:t>
            </a:r>
            <a:endParaRPr lang="ru-RU" sz="1600" dirty="0"/>
          </a:p>
          <a:p>
            <a:pPr lvl="1" fontAlgn="base"/>
            <a:r>
              <a:rPr lang="ru-RU" u="sng" dirty="0">
                <a:hlinkClick r:id="rId3"/>
              </a:rPr>
              <a:t>Ссылка для установки версии под </a:t>
            </a:r>
            <a:r>
              <a:rPr lang="ru-RU" u="sng" dirty="0" err="1">
                <a:hlinkClick r:id="rId3"/>
              </a:rPr>
              <a:t>iOS</a:t>
            </a:r>
            <a:r>
              <a:rPr lang="ru-RU" u="sng" dirty="0">
                <a:hlinkClick r:id="rId3"/>
              </a:rPr>
              <a:t> 9 и выше</a:t>
            </a:r>
            <a:r>
              <a:rPr lang="ru-RU" dirty="0">
                <a:hlinkClick r:id="rId3"/>
              </a:rPr>
              <a:t> </a:t>
            </a:r>
            <a:endParaRPr lang="ru-RU" sz="1600" dirty="0"/>
          </a:p>
          <a:p>
            <a:pPr lvl="1" fontAlgn="base"/>
            <a:r>
              <a:rPr lang="ru-RU" u="sng" dirty="0">
                <a:hlinkClick r:id="rId4"/>
              </a:rPr>
              <a:t>Ссылка для установки версии под </a:t>
            </a:r>
            <a:r>
              <a:rPr lang="ru-RU" u="sng" dirty="0" err="1">
                <a:hlinkClick r:id="rId4"/>
              </a:rPr>
              <a:t>Windows</a:t>
            </a:r>
            <a:r>
              <a:rPr lang="ru-RU" u="sng" dirty="0">
                <a:hlinkClick r:id="rId4"/>
              </a:rPr>
              <a:t> 8.1 и выше</a:t>
            </a:r>
            <a:r>
              <a:rPr lang="ru-RU" dirty="0">
                <a:hlinkClick r:id="rId4"/>
              </a:rPr>
              <a:t> </a:t>
            </a:r>
            <a:endParaRPr lang="ru-RU" sz="1600" dirty="0"/>
          </a:p>
          <a:p>
            <a:pPr lvl="1" fontAlgn="base"/>
            <a:r>
              <a:rPr lang="ru-RU" u="sng" dirty="0">
                <a:hlinkClick r:id="rId5"/>
              </a:rPr>
              <a:t>Ссылка для скачивания версии под </a:t>
            </a:r>
            <a:r>
              <a:rPr lang="ru-RU" u="sng" dirty="0" err="1">
                <a:hlinkClick r:id="rId5"/>
              </a:rPr>
              <a:t>Windows</a:t>
            </a:r>
            <a:r>
              <a:rPr lang="ru-RU" u="sng" dirty="0">
                <a:hlinkClick r:id="rId5"/>
              </a:rPr>
              <a:t> 7</a:t>
            </a:r>
            <a:r>
              <a:rPr lang="ru-RU" dirty="0">
                <a:hlinkClick r:id="rId5"/>
              </a:rPr>
              <a:t> 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5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142904"/>
          </a:xfrm>
        </p:spPr>
        <p:txBody>
          <a:bodyPr/>
          <a:lstStyle/>
          <a:p>
            <a:r>
              <a:rPr lang="ru-RU" dirty="0"/>
              <a:t>Для читателя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730" y="1761422"/>
            <a:ext cx="2432786" cy="48655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61" y="1761422"/>
            <a:ext cx="2432786" cy="4865571"/>
          </a:xfrm>
          <a:prstGeom prst="rect">
            <a:avLst/>
          </a:prstGeom>
        </p:spPr>
      </p:pic>
      <p:sp>
        <p:nvSpPr>
          <p:cNvPr id="6" name="Объект 9"/>
          <p:cNvSpPr txBox="1">
            <a:spLocks/>
          </p:cNvSpPr>
          <p:nvPr/>
        </p:nvSpPr>
        <p:spPr>
          <a:xfrm>
            <a:off x="6167398" y="1849228"/>
            <a:ext cx="2752149" cy="42463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Откройте </a:t>
            </a:r>
            <a:r>
              <a:rPr lang="en-US" dirty="0" smtClean="0"/>
              <a:t>Play </a:t>
            </a:r>
            <a:r>
              <a:rPr lang="ru-RU" dirty="0" err="1" smtClean="0"/>
              <a:t>Маркет</a:t>
            </a:r>
            <a:endParaRPr lang="ru-RU" dirty="0" smtClean="0"/>
          </a:p>
          <a:p>
            <a:r>
              <a:rPr lang="ru-RU" dirty="0" smtClean="0"/>
              <a:t>В строке поиска введите «Учебники Просвещение»</a:t>
            </a:r>
          </a:p>
          <a:p>
            <a:r>
              <a:rPr lang="ru-RU" dirty="0" smtClean="0"/>
              <a:t>Нажмите «Установить»</a:t>
            </a:r>
          </a:p>
          <a:p>
            <a:r>
              <a:rPr lang="ru-RU" dirty="0" smtClean="0"/>
              <a:t>Войдите со своим аккаунтом или заведите новый</a:t>
            </a:r>
          </a:p>
          <a:p>
            <a:r>
              <a:rPr lang="ru-RU" dirty="0" smtClean="0"/>
              <a:t>Введите ПИН код, полученный у библиотекаря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9204" y="305138"/>
            <a:ext cx="1283081" cy="137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1122</TotalTime>
  <Words>726</Words>
  <Application>Microsoft Office PowerPoint</Application>
  <PresentationFormat>Экран (4:3)</PresentationFormat>
  <Paragraphs>123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1" baseType="lpstr">
      <vt:lpstr>Arial</vt:lpstr>
      <vt:lpstr>Trebuchet MS</vt:lpstr>
      <vt:lpstr>Tw Cen MT</vt:lpstr>
      <vt:lpstr>Контур</vt:lpstr>
      <vt:lpstr>«Электронные формы учебников (ЭФУ) групп издательства «Просвещение» - особенности использования »</vt:lpstr>
      <vt:lpstr>Издательство бином. Лаборатория знаний</vt:lpstr>
      <vt:lpstr>Об электронном учебнике</vt:lpstr>
      <vt:lpstr>Роли в системе</vt:lpstr>
      <vt:lpstr>В рамках ГПРО 2.12</vt:lpstr>
      <vt:lpstr>Издательство «БИНОМ. Лаборатория знаний» представляет ЭФУ:</vt:lpstr>
      <vt:lpstr>Для библиотекаря</vt:lpstr>
      <vt:lpstr>Для читателя</vt:lpstr>
      <vt:lpstr>Для читателя</vt:lpstr>
      <vt:lpstr>Презентация PowerPoint</vt:lpstr>
      <vt:lpstr>Для читателя</vt:lpstr>
      <vt:lpstr>Для читателя</vt:lpstr>
      <vt:lpstr>заметки</vt:lpstr>
      <vt:lpstr>заметки</vt:lpstr>
      <vt:lpstr>заметки</vt:lpstr>
      <vt:lpstr>коллекции</vt:lpstr>
      <vt:lpstr>коллекции</vt:lpstr>
      <vt:lpstr>коллекции</vt:lpstr>
      <vt:lpstr>Для читателя</vt:lpstr>
      <vt:lpstr>Для читателя</vt:lpstr>
      <vt:lpstr>Для читателя</vt:lpstr>
      <vt:lpstr>Для читателя</vt:lpstr>
      <vt:lpstr>Презентация PowerPoint</vt:lpstr>
      <vt:lpstr>тренажер</vt:lpstr>
      <vt:lpstr>тренажер</vt:lpstr>
      <vt:lpstr>тренажер</vt:lpstr>
      <vt:lpstr>тренажер</vt:lpstr>
      <vt:lpstr>контроль</vt:lpstr>
      <vt:lpstr>задание</vt:lpstr>
      <vt:lpstr>задание</vt:lpstr>
      <vt:lpstr>практикум</vt:lpstr>
      <vt:lpstr>практикум</vt:lpstr>
      <vt:lpstr>практикум</vt:lpstr>
      <vt:lpstr>Архивные папки для практикума</vt:lpstr>
      <vt:lpstr>Архивные папки для практикума</vt:lpstr>
      <vt:lpstr>Сайт http://lbz.ru/</vt:lpstr>
      <vt:lpstr>Сайт http://lbz.ru/</vt:lpstr>
      <vt:lpstr>Сайт http://lbz.ru/</vt:lpstr>
      <vt:lpstr>Сайт http://lbz.ru/</vt:lpstr>
      <vt:lpstr>Сайт http://lbz.ru/</vt:lpstr>
      <vt:lpstr>Сайт http://lbz.ru/</vt:lpstr>
      <vt:lpstr>Сайт http://lbz.ru/</vt:lpstr>
      <vt:lpstr>примеры</vt:lpstr>
      <vt:lpstr>Особенности эфу</vt:lpstr>
      <vt:lpstr>Презентация PowerPoint</vt:lpstr>
      <vt:lpstr>инструкции</vt:lpstr>
      <vt:lpstr>Выберите    , если «да»   и    , если «нет»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ЭФУ групп издательства «Просвещение» - особенности использования</dc:title>
  <dc:creator>Слободчикова Сардана Михайловна</dc:creator>
  <cp:lastModifiedBy>Слободчикова Сардана Михайловна</cp:lastModifiedBy>
  <cp:revision>51</cp:revision>
  <dcterms:created xsi:type="dcterms:W3CDTF">2019-10-02T04:04:45Z</dcterms:created>
  <dcterms:modified xsi:type="dcterms:W3CDTF">2019-10-29T03:36:14Z</dcterms:modified>
</cp:coreProperties>
</file>