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sldIdLst>
    <p:sldId id="30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7" r:id="rId11"/>
    <p:sldId id="268" r:id="rId12"/>
    <p:sldId id="266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302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88" r:id="rId33"/>
    <p:sldId id="290" r:id="rId34"/>
    <p:sldId id="291" r:id="rId35"/>
    <p:sldId id="296" r:id="rId36"/>
    <p:sldId id="292" r:id="rId37"/>
    <p:sldId id="297" r:id="rId38"/>
    <p:sldId id="298" r:id="rId39"/>
    <p:sldId id="300" r:id="rId40"/>
    <p:sldId id="294" r:id="rId41"/>
    <p:sldId id="295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CB64-F9B7-4750-BA69-8D2C7B3C420F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9FCF-1567-4CBC-A599-985EAA56D25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873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CB64-F9B7-4750-BA69-8D2C7B3C420F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9FCF-1567-4CBC-A599-985EAA56D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187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CB64-F9B7-4750-BA69-8D2C7B3C420F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9FCF-1567-4CBC-A599-985EAA56D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0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CB64-F9B7-4750-BA69-8D2C7B3C420F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9FCF-1567-4CBC-A599-985EAA56D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22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CB64-F9B7-4750-BA69-8D2C7B3C420F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9FCF-1567-4CBC-A599-985EAA56D25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973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CB64-F9B7-4750-BA69-8D2C7B3C420F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9FCF-1567-4CBC-A599-985EAA56D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19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CB64-F9B7-4750-BA69-8D2C7B3C420F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9FCF-1567-4CBC-A599-985EAA56D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709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CB64-F9B7-4750-BA69-8D2C7B3C420F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9FCF-1567-4CBC-A599-985EAA56D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31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CB64-F9B7-4750-BA69-8D2C7B3C420F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9FCF-1567-4CBC-A599-985EAA56D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506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F8E6CB64-F9B7-4750-BA69-8D2C7B3C420F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169FCF-1567-4CBC-A599-985EAA56D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32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CB64-F9B7-4750-BA69-8D2C7B3C420F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9FCF-1567-4CBC-A599-985EAA56D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458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8E6CB64-F9B7-4750-BA69-8D2C7B3C420F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169FCF-1567-4CBC-A599-985EAA56D259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61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usite.ru/appeals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lr.com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6211" y="223088"/>
            <a:ext cx="7543800" cy="737339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слайдера</a:t>
            </a:r>
            <a:endParaRPr lang="ru-RU" sz="32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5676" y="1019438"/>
            <a:ext cx="76643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Слайдер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 – это специальный элемент веб-дизайна, представляющий собой блок определенной ширины чаще всего в шапке веб-страницы. Главная его фишка в изменяющихся в ручном или автоматическом режиме элементах – картинок, текстов и ссылок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Стандартный слайдер для сайта представляет собой 3-5 картинок, которые сменяют друг друга через определенный временной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интервал.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чего нужен слайдер?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Получить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максимум полезной информации за минимум времени.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543" y="4007907"/>
            <a:ext cx="9944100" cy="1924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607" y="4066918"/>
            <a:ext cx="9944100" cy="1866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543" y="4066918"/>
            <a:ext cx="9949534" cy="1920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5038" y="2894331"/>
            <a:ext cx="7055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Слайдер как новостная лента;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Слайдер как рекламный баннер;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Слайдер как лента значимых или реализуемых проектов в ОО.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46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skrinshoter.ru/i/180220/HEtqp97q.png?download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74" y="972589"/>
            <a:ext cx="8837292" cy="521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0451" y="2768138"/>
            <a:ext cx="1404851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bg1"/>
                </a:solidFill>
              </a:rPr>
              <a:t>Упорядочить</a:t>
            </a:r>
          </a:p>
          <a:p>
            <a:r>
              <a:rPr lang="ru-RU" sz="1050" dirty="0" smtClean="0">
                <a:solidFill>
                  <a:schemeClr val="bg1"/>
                </a:solidFill>
              </a:rPr>
              <a:t>Обрезать</a:t>
            </a:r>
          </a:p>
          <a:p>
            <a:r>
              <a:rPr lang="ru-RU" sz="1050" dirty="0" smtClean="0">
                <a:solidFill>
                  <a:schemeClr val="bg1"/>
                </a:solidFill>
              </a:rPr>
              <a:t>Вырезать</a:t>
            </a:r>
          </a:p>
          <a:p>
            <a:endParaRPr lang="ru-RU" sz="1050" dirty="0">
              <a:solidFill>
                <a:schemeClr val="bg1"/>
              </a:solidFill>
            </a:endParaRPr>
          </a:p>
          <a:p>
            <a:r>
              <a:rPr lang="ru-RU" sz="1050" dirty="0" smtClean="0">
                <a:solidFill>
                  <a:schemeClr val="bg1"/>
                </a:solidFill>
              </a:rPr>
              <a:t>Настроить</a:t>
            </a:r>
          </a:p>
          <a:p>
            <a:r>
              <a:rPr lang="ru-RU" sz="1050" dirty="0" smtClean="0">
                <a:solidFill>
                  <a:schemeClr val="bg1"/>
                </a:solidFill>
              </a:rPr>
              <a:t>Фильтры</a:t>
            </a:r>
          </a:p>
          <a:p>
            <a:r>
              <a:rPr lang="ru-RU" sz="1050" dirty="0" smtClean="0">
                <a:solidFill>
                  <a:schemeClr val="bg1"/>
                </a:solidFill>
              </a:rPr>
              <a:t>Эффекты </a:t>
            </a:r>
          </a:p>
          <a:p>
            <a:endParaRPr lang="ru-RU" sz="1050" dirty="0">
              <a:solidFill>
                <a:schemeClr val="bg1"/>
              </a:solidFill>
            </a:endParaRPr>
          </a:p>
          <a:p>
            <a:endParaRPr lang="ru-RU" sz="1050" dirty="0" smtClean="0">
              <a:solidFill>
                <a:schemeClr val="bg1"/>
              </a:solidFill>
            </a:endParaRPr>
          </a:p>
          <a:p>
            <a:r>
              <a:rPr lang="ru-RU" sz="1050" dirty="0" smtClean="0">
                <a:solidFill>
                  <a:schemeClr val="bg1"/>
                </a:solidFill>
              </a:rPr>
              <a:t>Ретушь</a:t>
            </a:r>
          </a:p>
          <a:p>
            <a:r>
              <a:rPr lang="ru-RU" sz="1050" dirty="0" smtClean="0">
                <a:solidFill>
                  <a:schemeClr val="bg1"/>
                </a:solidFill>
              </a:rPr>
              <a:t>Рисование</a:t>
            </a:r>
          </a:p>
          <a:p>
            <a:endParaRPr lang="ru-RU" sz="1050" dirty="0">
              <a:solidFill>
                <a:schemeClr val="bg1"/>
              </a:solidFill>
            </a:endParaRPr>
          </a:p>
          <a:p>
            <a:r>
              <a:rPr lang="ru-RU" sz="1050" dirty="0" smtClean="0">
                <a:solidFill>
                  <a:schemeClr val="bg1"/>
                </a:solidFill>
              </a:rPr>
              <a:t>Текст</a:t>
            </a:r>
          </a:p>
          <a:p>
            <a:r>
              <a:rPr lang="ru-RU" sz="1050" dirty="0" smtClean="0">
                <a:solidFill>
                  <a:schemeClr val="bg1"/>
                </a:solidFill>
              </a:rPr>
              <a:t>Добавить элемент</a:t>
            </a:r>
          </a:p>
          <a:p>
            <a:r>
              <a:rPr lang="ru-RU" sz="1050" dirty="0" smtClean="0">
                <a:solidFill>
                  <a:schemeClr val="bg1"/>
                </a:solidFill>
              </a:rPr>
              <a:t>Добавить изображение</a:t>
            </a:r>
          </a:p>
          <a:p>
            <a:endParaRPr lang="ru-RU" sz="1050" dirty="0" smtClean="0">
              <a:solidFill>
                <a:schemeClr val="bg1"/>
              </a:solidFill>
            </a:endParaRPr>
          </a:p>
          <a:p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302" y="1125130"/>
            <a:ext cx="1750660" cy="5058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04" y="2108349"/>
            <a:ext cx="780356" cy="82912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14749" y="4646815"/>
            <a:ext cx="961147" cy="25769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52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16" y="1011982"/>
            <a:ext cx="8608002" cy="48798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423872" y="1431170"/>
            <a:ext cx="831792" cy="8291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681" y="1972596"/>
            <a:ext cx="780356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1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652734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Новости и объявления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818" y="1438102"/>
            <a:ext cx="6824750" cy="4322927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/>
              <a:t>Что такое </a:t>
            </a:r>
            <a:r>
              <a:rPr lang="en-US" b="1" dirty="0"/>
              <a:t>RSS</a:t>
            </a:r>
            <a:r>
              <a:rPr lang="ru-RU" b="1" dirty="0"/>
              <a:t>-новости</a:t>
            </a:r>
          </a:p>
          <a:p>
            <a:r>
              <a:rPr lang="ru-RU" dirty="0" err="1"/>
              <a:t>Википедиа</a:t>
            </a:r>
            <a:r>
              <a:rPr lang="ru-RU" dirty="0"/>
              <a:t> даёт такие определения:</a:t>
            </a:r>
          </a:p>
          <a:p>
            <a:r>
              <a:rPr lang="en-US" dirty="0"/>
              <a:t>Rich Site Summary (RSS 0.9x) — </a:t>
            </a:r>
            <a:r>
              <a:rPr lang="ru-RU" dirty="0"/>
              <a:t>обогащённая сводка сайта</a:t>
            </a:r>
            <a:r>
              <a:rPr lang="en-US" dirty="0"/>
              <a:t>;</a:t>
            </a:r>
            <a:endParaRPr lang="ru-RU" dirty="0"/>
          </a:p>
          <a:p>
            <a:r>
              <a:rPr lang="ru-RU" dirty="0"/>
              <a:t>RDF </a:t>
            </a:r>
            <a:r>
              <a:rPr lang="ru-RU" dirty="0" err="1"/>
              <a:t>Site</a:t>
            </a:r>
            <a:r>
              <a:rPr lang="ru-RU" dirty="0"/>
              <a:t> </a:t>
            </a:r>
            <a:r>
              <a:rPr lang="ru-RU" dirty="0" err="1"/>
              <a:t>Summary</a:t>
            </a:r>
            <a:r>
              <a:rPr lang="ru-RU" dirty="0"/>
              <a:t> (RSS 0.9 и 1.0) — </a:t>
            </a:r>
            <a:r>
              <a:rPr lang="ru-RU" dirty="0">
                <a:solidFill>
                  <a:srgbClr val="C00000"/>
                </a:solidFill>
              </a:rPr>
              <a:t>сводка сайта с применением инфраструктуры описания ресурсов;</a:t>
            </a:r>
          </a:p>
          <a:p>
            <a:r>
              <a:rPr lang="ru-RU" dirty="0" err="1"/>
              <a:t>Really</a:t>
            </a:r>
            <a:r>
              <a:rPr lang="ru-RU" dirty="0"/>
              <a:t> </a:t>
            </a:r>
            <a:r>
              <a:rPr lang="ru-RU" dirty="0" err="1"/>
              <a:t>Simple</a:t>
            </a:r>
            <a:r>
              <a:rPr lang="ru-RU" dirty="0"/>
              <a:t> </a:t>
            </a:r>
            <a:r>
              <a:rPr lang="ru-RU" dirty="0" err="1"/>
              <a:t>Syndication</a:t>
            </a:r>
            <a:r>
              <a:rPr lang="ru-RU" dirty="0"/>
              <a:t> (RSS 2.x) — очень простое распространение.</a:t>
            </a:r>
          </a:p>
          <a:p>
            <a:endParaRPr lang="ru-RU" dirty="0" smtClean="0"/>
          </a:p>
          <a:p>
            <a:r>
              <a:rPr lang="en-US" sz="2600" dirty="0" smtClean="0">
                <a:solidFill>
                  <a:srgbClr val="C00000"/>
                </a:solidFill>
              </a:rPr>
              <a:t>RSS</a:t>
            </a:r>
            <a:r>
              <a:rPr lang="ru-RU" sz="2600" dirty="0">
                <a:solidFill>
                  <a:srgbClr val="C00000"/>
                </a:solidFill>
              </a:rPr>
              <a:t>-новость имеет такой формат:</a:t>
            </a:r>
          </a:p>
          <a:p>
            <a:pPr lvl="0"/>
            <a:r>
              <a:rPr lang="ru-RU" i="1" dirty="0"/>
              <a:t>Заголовок новости;</a:t>
            </a:r>
            <a:endParaRPr lang="ru-RU" dirty="0"/>
          </a:p>
          <a:p>
            <a:pPr lvl="0"/>
            <a:r>
              <a:rPr lang="ru-RU" i="1" dirty="0"/>
              <a:t>Картинка – </a:t>
            </a:r>
            <a:r>
              <a:rPr lang="ru-RU" dirty="0"/>
              <a:t>небольшого размера, иллюстрирует новость;</a:t>
            </a:r>
          </a:p>
          <a:p>
            <a:pPr lvl="0"/>
            <a:r>
              <a:rPr lang="ru-RU" i="1" dirty="0"/>
              <a:t>Текст новости – текст с описанием новости;</a:t>
            </a:r>
            <a:endParaRPr lang="ru-RU" dirty="0"/>
          </a:p>
          <a:p>
            <a:pPr lvl="0"/>
            <a:r>
              <a:rPr lang="ru-RU" dirty="0"/>
              <a:t>«</a:t>
            </a:r>
            <a:r>
              <a:rPr lang="ru-RU" i="1" dirty="0"/>
              <a:t>Подробнее</a:t>
            </a:r>
            <a:r>
              <a:rPr lang="ru-RU" dirty="0"/>
              <a:t>» − ссылка на страницу в Интернет, где подробно описана новость.</a:t>
            </a:r>
          </a:p>
          <a:p>
            <a:r>
              <a:rPr lang="ru-RU" dirty="0"/>
              <a:t>Удобство </a:t>
            </a:r>
            <a:r>
              <a:rPr lang="en-US" dirty="0"/>
              <a:t>RSS</a:t>
            </a:r>
            <a:r>
              <a:rPr lang="ru-RU" dirty="0"/>
              <a:t>-новостей в том, что они легко </a:t>
            </a:r>
            <a:r>
              <a:rPr lang="ru-RU" dirty="0" err="1"/>
              <a:t>агрегируются</a:t>
            </a:r>
            <a:r>
              <a:rPr lang="ru-RU" dirty="0"/>
              <a:t> в общие новостные ленты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Таким образом, ваша новость появится в общей региональной ленте и о ней узнает значительно </a:t>
            </a:r>
            <a:endParaRPr lang="ru-RU" dirty="0" smtClean="0"/>
          </a:p>
          <a:p>
            <a:r>
              <a:rPr lang="ru-RU" dirty="0" smtClean="0"/>
              <a:t>большее </a:t>
            </a:r>
            <a:r>
              <a:rPr lang="ru-RU" dirty="0"/>
              <a:t>число людей.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17178" y="798022"/>
            <a:ext cx="2369127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6455280" y="1271665"/>
            <a:ext cx="2648714" cy="4579952"/>
            <a:chOff x="6455280" y="1271665"/>
            <a:chExt cx="2648714" cy="4579952"/>
          </a:xfrm>
        </p:grpSpPr>
        <p:pic>
          <p:nvPicPr>
            <p:cNvPr id="2050" name="Picture 2" descr="http://skrinshoter.ru/i/200220/BuXrwGRs.png?download=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054" b="93795"/>
            <a:stretch/>
          </p:blipFill>
          <p:spPr bwMode="auto">
            <a:xfrm>
              <a:off x="6619528" y="1271665"/>
              <a:ext cx="2484466" cy="40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skrinshoter.ru/i/200220/IZsyNC6B.png?download=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280" y="1767123"/>
              <a:ext cx="2492921" cy="40844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" name="Соединительная линия уступом 6"/>
          <p:cNvCxnSpPr/>
          <p:nvPr/>
        </p:nvCxnSpPr>
        <p:spPr>
          <a:xfrm rot="16200000" flipH="1">
            <a:off x="8007234" y="933349"/>
            <a:ext cx="656706" cy="58189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030095" y="1870364"/>
            <a:ext cx="918106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Заголовок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3245" y="3003666"/>
            <a:ext cx="856210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Картинка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61761" y="4128655"/>
            <a:ext cx="85621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Текст новости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44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35861"/>
          </a:xfrm>
        </p:spPr>
        <p:txBody>
          <a:bodyPr/>
          <a:lstStyle/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Новости и объявления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5" y="1149929"/>
            <a:ext cx="8309693" cy="465730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606829" y="1188720"/>
            <a:ext cx="1197033" cy="36576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Соединительная линия уступом 8"/>
          <p:cNvCxnSpPr/>
          <p:nvPr/>
        </p:nvCxnSpPr>
        <p:spPr>
          <a:xfrm rot="16200000" flipH="1">
            <a:off x="78970" y="461356"/>
            <a:ext cx="656706" cy="58189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967" y="3936669"/>
            <a:ext cx="1229208" cy="251300"/>
          </a:xfrm>
          <a:prstGeom prst="rect">
            <a:avLst/>
          </a:prstGeom>
        </p:spPr>
      </p:pic>
      <p:cxnSp>
        <p:nvCxnSpPr>
          <p:cNvPr id="11" name="Соединительная линия уступом 10"/>
          <p:cNvCxnSpPr/>
          <p:nvPr/>
        </p:nvCxnSpPr>
        <p:spPr>
          <a:xfrm rot="16200000" flipH="1">
            <a:off x="7403560" y="3282734"/>
            <a:ext cx="656706" cy="58189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11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957262"/>
            <a:ext cx="8172450" cy="4943475"/>
          </a:xfrm>
          <a:prstGeom prst="rect">
            <a:avLst/>
          </a:prstGeom>
        </p:spPr>
      </p:pic>
      <p:cxnSp>
        <p:nvCxnSpPr>
          <p:cNvPr id="5" name="Соединительная линия уступом 4"/>
          <p:cNvCxnSpPr/>
          <p:nvPr/>
        </p:nvCxnSpPr>
        <p:spPr>
          <a:xfrm rot="16200000" flipH="1">
            <a:off x="6863234" y="1446416"/>
            <a:ext cx="656706" cy="58189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Соединительная линия уступом 5"/>
          <p:cNvCxnSpPr/>
          <p:nvPr/>
        </p:nvCxnSpPr>
        <p:spPr>
          <a:xfrm rot="16200000" flipH="1">
            <a:off x="6863235" y="3387745"/>
            <a:ext cx="656706" cy="58189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76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skrinshoter.ru/i/180220/0P6A93Ev.png?download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7" y="-99753"/>
            <a:ext cx="6844146" cy="522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krinshoter.ru/i/180220/mcmkILGH.png?download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8" y="4341872"/>
            <a:ext cx="6844148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979514" y="2002208"/>
            <a:ext cx="1340654" cy="36576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79514" y="1255449"/>
            <a:ext cx="1289861" cy="36576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54117" y="2941854"/>
            <a:ext cx="1340654" cy="36576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514" y="3905587"/>
            <a:ext cx="1396105" cy="420660"/>
          </a:xfrm>
          <a:prstGeom prst="rect">
            <a:avLst/>
          </a:prstGeom>
        </p:spPr>
      </p:pic>
      <p:cxnSp>
        <p:nvCxnSpPr>
          <p:cNvPr id="11" name="Соединительная линия уступом 10"/>
          <p:cNvCxnSpPr/>
          <p:nvPr/>
        </p:nvCxnSpPr>
        <p:spPr>
          <a:xfrm rot="16200000" flipH="1">
            <a:off x="6015177" y="5085940"/>
            <a:ext cx="656706" cy="581891"/>
          </a:xfrm>
          <a:prstGeom prst="bent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336961" y="419866"/>
            <a:ext cx="1622370" cy="36576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35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krinshoter.ru/i/180220/btg3DE5N.png?download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6" y="286604"/>
            <a:ext cx="78581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69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" y="442912"/>
            <a:ext cx="7877175" cy="5972175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627716" y="3474720"/>
            <a:ext cx="2177935" cy="9809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Новость в видимой части до 256 символов, остальное уйдет в </a:t>
            </a:r>
            <a:r>
              <a:rPr lang="ru-RU" sz="1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подробнее…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6" name="Соединительная линия уступом 5"/>
          <p:cNvCxnSpPr/>
          <p:nvPr/>
        </p:nvCxnSpPr>
        <p:spPr>
          <a:xfrm rot="16200000" flipH="1">
            <a:off x="6223153" y="2941198"/>
            <a:ext cx="656706" cy="58189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/>
          <p:nvPr/>
        </p:nvCxnSpPr>
        <p:spPr>
          <a:xfrm rot="16200000" flipH="1">
            <a:off x="3133590" y="4415323"/>
            <a:ext cx="656706" cy="58189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90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krinshoter.ru/i/200220/c1mTkS1c.png?download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65" y="548640"/>
            <a:ext cx="8775335" cy="495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634" y="3221774"/>
            <a:ext cx="896698" cy="251300"/>
          </a:xfrm>
          <a:prstGeom prst="rect">
            <a:avLst/>
          </a:prstGeom>
        </p:spPr>
      </p:pic>
      <p:cxnSp>
        <p:nvCxnSpPr>
          <p:cNvPr id="6" name="Соединительная линия уступом 5"/>
          <p:cNvCxnSpPr/>
          <p:nvPr/>
        </p:nvCxnSpPr>
        <p:spPr>
          <a:xfrm flipV="1">
            <a:off x="3126661" y="3582933"/>
            <a:ext cx="855138" cy="360093"/>
          </a:xfrm>
          <a:prstGeom prst="bent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Соединительная линия уступом 7"/>
          <p:cNvCxnSpPr/>
          <p:nvPr/>
        </p:nvCxnSpPr>
        <p:spPr>
          <a:xfrm rot="16200000" flipH="1">
            <a:off x="686877" y="257694"/>
            <a:ext cx="656706" cy="58189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/>
          <p:nvPr/>
        </p:nvCxnSpPr>
        <p:spPr>
          <a:xfrm rot="16200000" flipH="1">
            <a:off x="3240335" y="1232309"/>
            <a:ext cx="656706" cy="58189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77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244" y="427921"/>
            <a:ext cx="7543800" cy="710923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«Обращения граждан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b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59" y="1138844"/>
            <a:ext cx="7543801" cy="4730250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Отправка обращений посетителями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сайта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1793348"/>
            <a:ext cx="7538085" cy="44476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86" y="5308269"/>
            <a:ext cx="3542467" cy="992778"/>
          </a:xfrm>
          <a:prstGeom prst="rect">
            <a:avLst/>
          </a:prstGeom>
        </p:spPr>
      </p:pic>
      <p:cxnSp>
        <p:nvCxnSpPr>
          <p:cNvPr id="7" name="Соединительная линия уступом 6"/>
          <p:cNvCxnSpPr/>
          <p:nvPr/>
        </p:nvCxnSpPr>
        <p:spPr>
          <a:xfrm rot="16200000" flipH="1">
            <a:off x="2091752" y="4582005"/>
            <a:ext cx="795821" cy="656706"/>
          </a:xfrm>
          <a:prstGeom prst="bent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375862" y="1230284"/>
            <a:ext cx="208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hlinkClick r:id="rId4"/>
              </a:rPr>
              <a:t>Ссылка на подробную инструкцию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7670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35861"/>
          </a:xfrm>
        </p:spPr>
        <p:txBody>
          <a:bodyPr/>
          <a:lstStyle/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Редактирование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слайдера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5" y="1149929"/>
            <a:ext cx="8309693" cy="465730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606829" y="1188720"/>
            <a:ext cx="1197033" cy="36576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Соединительная линия уступом 8"/>
          <p:cNvCxnSpPr/>
          <p:nvPr/>
        </p:nvCxnSpPr>
        <p:spPr>
          <a:xfrm rot="16200000" flipH="1">
            <a:off x="78970" y="461356"/>
            <a:ext cx="656706" cy="58189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216" y="3695600"/>
            <a:ext cx="1031391" cy="251300"/>
          </a:xfrm>
          <a:prstGeom prst="rect">
            <a:avLst/>
          </a:prstGeom>
        </p:spPr>
      </p:pic>
      <p:cxnSp>
        <p:nvCxnSpPr>
          <p:cNvPr id="11" name="Соединительная линия уступом 10"/>
          <p:cNvCxnSpPr/>
          <p:nvPr/>
        </p:nvCxnSpPr>
        <p:spPr>
          <a:xfrm rot="16200000" flipH="1">
            <a:off x="7361997" y="3016134"/>
            <a:ext cx="656706" cy="58189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57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66" y="133004"/>
            <a:ext cx="4421032" cy="4083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20" y="3882044"/>
            <a:ext cx="4231178" cy="26668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251" y="975469"/>
            <a:ext cx="2455171" cy="500806"/>
          </a:xfrm>
          <a:prstGeom prst="rect">
            <a:avLst/>
          </a:prstGeom>
        </p:spPr>
      </p:pic>
      <p:cxnSp>
        <p:nvCxnSpPr>
          <p:cNvPr id="7" name="Соединительная линия уступом 6"/>
          <p:cNvCxnSpPr/>
          <p:nvPr/>
        </p:nvCxnSpPr>
        <p:spPr>
          <a:xfrm rot="10800000" flipV="1">
            <a:off x="4540690" y="523701"/>
            <a:ext cx="656705" cy="374073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750251" y="2087653"/>
            <a:ext cx="4327247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В течение 1 – 30 секунд </a:t>
            </a:r>
            <a:r>
              <a:rPr lang="ru-RU" sz="1400" dirty="0" smtClean="0"/>
              <a:t>заявитель получит почтовое </a:t>
            </a:r>
            <a:r>
              <a:rPr lang="ru-RU" sz="1400" dirty="0"/>
              <a:t>сообщение </a:t>
            </a:r>
            <a:r>
              <a:rPr lang="ru-RU" sz="1400" dirty="0" smtClean="0"/>
              <a:t>на свой </a:t>
            </a:r>
            <a:r>
              <a:rPr lang="ru-RU" sz="1400" dirty="0"/>
              <a:t>e-</a:t>
            </a:r>
            <a:r>
              <a:rPr lang="ru-RU" sz="1400" dirty="0" err="1"/>
              <a:t>mail</a:t>
            </a:r>
            <a:r>
              <a:rPr lang="ru-RU" sz="1400" dirty="0"/>
              <a:t>, указанный в форме следующего вида: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251" y="2816059"/>
            <a:ext cx="3894985" cy="192962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728997" y="4566150"/>
            <a:ext cx="4348501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Организация, в которую </a:t>
            </a:r>
            <a:r>
              <a:rPr lang="ru-RU" sz="1400" dirty="0" smtClean="0"/>
              <a:t>направлено </a:t>
            </a:r>
            <a:r>
              <a:rPr lang="ru-RU" sz="1400" dirty="0"/>
              <a:t>обращение, может: дать ответ заявителю; переслать обращение в иную организацию (если ответ не в ее компетенции); просрочить с ответом заявителю. При каждом действии заявитель будет получать оповещения на свой почтовый </a:t>
            </a:r>
            <a:r>
              <a:rPr lang="ru-RU" sz="1400" dirty="0" smtClean="0"/>
              <a:t>ящик или он сам по указанной </a:t>
            </a:r>
            <a:r>
              <a:rPr lang="ru-RU" sz="1400" dirty="0"/>
              <a:t>в </a:t>
            </a:r>
            <a:r>
              <a:rPr lang="ru-RU" sz="1400" dirty="0" smtClean="0"/>
              <a:t>письме ссылке может отслеживать </a:t>
            </a:r>
            <a:r>
              <a:rPr lang="ru-RU" sz="1400" dirty="0"/>
              <a:t>судьбу своего обращения</a:t>
            </a:r>
          </a:p>
        </p:txBody>
      </p:sp>
    </p:spTree>
    <p:extLst>
      <p:ext uri="{BB962C8B-B14F-4D97-AF65-F5344CB8AC3E}">
        <p14:creationId xmlns:p14="http://schemas.microsoft.com/office/powerpoint/2010/main" val="407305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511418"/>
          </a:xfrm>
        </p:spPr>
        <p:txBody>
          <a:bodyPr>
            <a:normAutofit/>
          </a:bodyPr>
          <a:lstStyle/>
          <a:p>
            <a:r>
              <a:rPr lang="ru-RU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Обработка обращений владельцем сайта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93" y="1249766"/>
            <a:ext cx="72390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7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35861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обращение граждан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5" y="1149929"/>
            <a:ext cx="8309693" cy="465730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606829" y="1188720"/>
            <a:ext cx="1197033" cy="36576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Соединительная линия уступом 8"/>
          <p:cNvCxnSpPr/>
          <p:nvPr/>
        </p:nvCxnSpPr>
        <p:spPr>
          <a:xfrm rot="16200000" flipH="1">
            <a:off x="78970" y="461356"/>
            <a:ext cx="656706" cy="58189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967" y="4680065"/>
            <a:ext cx="1229208" cy="174570"/>
          </a:xfrm>
          <a:prstGeom prst="rect">
            <a:avLst/>
          </a:prstGeom>
        </p:spPr>
      </p:pic>
      <p:cxnSp>
        <p:nvCxnSpPr>
          <p:cNvPr id="11" name="Соединительная линия уступом 10"/>
          <p:cNvCxnSpPr/>
          <p:nvPr/>
        </p:nvCxnSpPr>
        <p:spPr>
          <a:xfrm rot="16200000" flipH="1">
            <a:off x="7519939" y="4060767"/>
            <a:ext cx="656706" cy="58189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71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30" y="0"/>
            <a:ext cx="8177858" cy="6229609"/>
          </a:xfrm>
          <a:prstGeom prst="rect">
            <a:avLst/>
          </a:prstGeom>
        </p:spPr>
      </p:pic>
      <p:cxnSp>
        <p:nvCxnSpPr>
          <p:cNvPr id="6" name="Соединительная линия уступом 5"/>
          <p:cNvCxnSpPr/>
          <p:nvPr/>
        </p:nvCxnSpPr>
        <p:spPr>
          <a:xfrm rot="10800000" flipV="1">
            <a:off x="4131428" y="178231"/>
            <a:ext cx="656703" cy="363951"/>
          </a:xfrm>
          <a:prstGeom prst="bent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45" y="5296445"/>
            <a:ext cx="2931864" cy="53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7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90512"/>
            <a:ext cx="8846820" cy="62769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3229" y="4887883"/>
            <a:ext cx="187036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/>
              <a:t>В Конструкторе </a:t>
            </a:r>
            <a:r>
              <a:rPr lang="ru-RU" sz="1200" dirty="0" smtClean="0"/>
              <a:t>модуль</a:t>
            </a:r>
          </a:p>
          <a:p>
            <a:r>
              <a:rPr lang="ru-RU" sz="1200" dirty="0" smtClean="0"/>
              <a:t> </a:t>
            </a:r>
            <a:r>
              <a:rPr lang="ru-RU" sz="1200" dirty="0"/>
              <a:t>будет </a:t>
            </a:r>
            <a:r>
              <a:rPr lang="ru-RU" sz="1200" dirty="0" smtClean="0"/>
              <a:t>отображаться</a:t>
            </a:r>
          </a:p>
          <a:p>
            <a:r>
              <a:rPr lang="ru-RU" sz="1200" dirty="0" smtClean="0"/>
              <a:t> </a:t>
            </a:r>
            <a:r>
              <a:rPr lang="ru-RU" sz="1200" dirty="0"/>
              <a:t>прямоугольником </a:t>
            </a:r>
          </a:p>
        </p:txBody>
      </p:sp>
      <p:cxnSp>
        <p:nvCxnSpPr>
          <p:cNvPr id="6" name="Соединительная линия уступом 5"/>
          <p:cNvCxnSpPr/>
          <p:nvPr/>
        </p:nvCxnSpPr>
        <p:spPr>
          <a:xfrm rot="16200000" flipH="1">
            <a:off x="5366021" y="4002426"/>
            <a:ext cx="1047094" cy="507074"/>
          </a:xfrm>
          <a:prstGeom prst="bent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93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krinshoter.ru/i/200220/D41nYSv5.png?download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15" y="4130894"/>
            <a:ext cx="74771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13163" y="138191"/>
            <a:ext cx="5636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HTML ваш сайт будет выглядеть примерно так: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52" y="507523"/>
            <a:ext cx="6266756" cy="36233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1985" y="4043325"/>
            <a:ext cx="8095557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Форма обращения граждан будет корректно отображаться только после </a:t>
            </a:r>
            <a:r>
              <a:rPr lang="ru-RU" sz="1600" dirty="0" smtClean="0"/>
              <a:t>публикации.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8776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536356"/>
          </a:xfrm>
        </p:spPr>
        <p:txBody>
          <a:bodyPr>
            <a:normAutofit/>
          </a:bodyPr>
          <a:lstStyle/>
          <a:p>
            <a:r>
              <a:rPr lang="ru-RU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Администрирование обращений граждан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skrinshoter.ru/i/200220/LCKberBu.png?download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97" y="1683270"/>
            <a:ext cx="84582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81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536356"/>
          </a:xfrm>
        </p:spPr>
        <p:txBody>
          <a:bodyPr>
            <a:normAutofit/>
          </a:bodyPr>
          <a:lstStyle/>
          <a:p>
            <a:r>
              <a:rPr lang="ru-RU" sz="29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обработки обращений</a:t>
            </a:r>
            <a:endParaRPr lang="ru-RU" sz="2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98" y="822961"/>
            <a:ext cx="7006764" cy="553304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244080" y="1488930"/>
            <a:ext cx="4572000" cy="4953001"/>
            <a:chOff x="4244080" y="1488930"/>
            <a:chExt cx="4572000" cy="4953001"/>
          </a:xfrm>
        </p:grpSpPr>
        <p:pic>
          <p:nvPicPr>
            <p:cNvPr id="7170" name="Picture 2" descr="http://skrinshoter.ru/i/200220/7xJle2sj.png?download=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4080" y="1488930"/>
              <a:ext cx="4572000" cy="495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373" y="4854633"/>
              <a:ext cx="701101" cy="829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374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01" y="1011982"/>
            <a:ext cx="7932183" cy="365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4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39091" y="527674"/>
            <a:ext cx="7543800" cy="5363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Оповещение о поступивших обращениях</a:t>
            </a:r>
            <a:endParaRPr lang="ru-RU" sz="2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28" y="1330037"/>
            <a:ext cx="8319470" cy="45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66" y="546671"/>
            <a:ext cx="7406186" cy="571307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009207" y="546670"/>
            <a:ext cx="3765666" cy="617111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92040" y="1475511"/>
            <a:ext cx="1340653" cy="36576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92039" y="2593571"/>
            <a:ext cx="1340654" cy="36576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92038" y="3113272"/>
            <a:ext cx="1271847" cy="36576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 rot="16200000" flipH="1">
            <a:off x="6195286" y="2034836"/>
            <a:ext cx="656706" cy="58189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49485" y="1552722"/>
            <a:ext cx="914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Слайдер 1</a:t>
            </a:r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5283890" y="2643887"/>
            <a:ext cx="914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Слайдер 2</a:t>
            </a:r>
            <a:endParaRPr lang="ru-RU" sz="11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898176" y="5869094"/>
            <a:ext cx="1271847" cy="36576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Соединительная линия уступом 13"/>
          <p:cNvCxnSpPr/>
          <p:nvPr/>
        </p:nvCxnSpPr>
        <p:spPr>
          <a:xfrm rot="16200000" flipH="1">
            <a:off x="7361838" y="5218943"/>
            <a:ext cx="656706" cy="581891"/>
          </a:xfrm>
          <a:prstGeom prst="bent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08416" y="3149508"/>
            <a:ext cx="1155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10 и более …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367549" y="1475511"/>
            <a:ext cx="134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название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91044" y="1236999"/>
            <a:ext cx="352105" cy="82912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574" y="3807229"/>
            <a:ext cx="1172299" cy="5320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22688" y="1237000"/>
            <a:ext cx="352105" cy="82912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776186" y="4449499"/>
            <a:ext cx="829128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7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66502"/>
            <a:ext cx="8142800" cy="3008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667" y="2468880"/>
            <a:ext cx="7087611" cy="360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8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963" y="1504604"/>
            <a:ext cx="7543801" cy="665017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1400" dirty="0"/>
              <a:t>Необходимость установки счетчика аналитической системы «Спутник» записана в Указе </a:t>
            </a:r>
            <a:r>
              <a:rPr lang="ru-RU" sz="1400" dirty="0" smtClean="0"/>
              <a:t>Президента Российской </a:t>
            </a:r>
            <a:r>
              <a:rPr lang="ru-RU" sz="1400" dirty="0"/>
              <a:t>Федерации от 17.04.2017 г. № 171 «О мониторинге и анализе результатов </a:t>
            </a:r>
            <a:r>
              <a:rPr lang="ru-RU" sz="1400" dirty="0" smtClean="0"/>
              <a:t>рассмотрения обращений </a:t>
            </a:r>
            <a:r>
              <a:rPr lang="ru-RU" sz="1400" dirty="0"/>
              <a:t>граждан и организаций»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39091" y="527674"/>
            <a:ext cx="7543800" cy="5363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Вставка «Спутник/Аналитика»</a:t>
            </a:r>
          </a:p>
        </p:txBody>
      </p:sp>
      <p:pic>
        <p:nvPicPr>
          <p:cNvPr id="1026" name="Picture 2" descr="http://skrinshoter.ru/i/210220/aVjotvBY.png?download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25" y="2756441"/>
            <a:ext cx="7691639" cy="259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5963" y="2252749"/>
            <a:ext cx="754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административной панели в меню слева выберем спутник-аналитика</a:t>
            </a:r>
            <a:endParaRPr lang="ru-RU" dirty="0"/>
          </a:p>
        </p:txBody>
      </p:sp>
      <p:cxnSp>
        <p:nvCxnSpPr>
          <p:cNvPr id="7" name="Соединительная линия уступом 6"/>
          <p:cNvCxnSpPr/>
          <p:nvPr/>
        </p:nvCxnSpPr>
        <p:spPr>
          <a:xfrm rot="10800000" flipV="1">
            <a:off x="1762299" y="3890355"/>
            <a:ext cx="448887" cy="257696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3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89" y="286604"/>
            <a:ext cx="8194271" cy="1143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" y="1313532"/>
            <a:ext cx="8737203" cy="359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4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59" y="286604"/>
            <a:ext cx="8382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473" y="146821"/>
            <a:ext cx="6755550" cy="60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4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345" y="-44955"/>
            <a:ext cx="7543800" cy="735861"/>
          </a:xfrm>
        </p:spPr>
        <p:txBody>
          <a:bodyPr/>
          <a:lstStyle/>
          <a:p>
            <a:r>
              <a:rPr lang="ru-RU" sz="29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«Голосования»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5" y="1149929"/>
            <a:ext cx="8309693" cy="465730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606829" y="1188720"/>
            <a:ext cx="1197033" cy="36576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Соединительная линия уступом 8"/>
          <p:cNvCxnSpPr/>
          <p:nvPr/>
        </p:nvCxnSpPr>
        <p:spPr>
          <a:xfrm rot="16200000" flipH="1">
            <a:off x="78970" y="461356"/>
            <a:ext cx="656706" cy="58189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967" y="4728985"/>
            <a:ext cx="1229208" cy="251300"/>
          </a:xfrm>
          <a:prstGeom prst="rect">
            <a:avLst/>
          </a:prstGeom>
        </p:spPr>
      </p:pic>
      <p:cxnSp>
        <p:nvCxnSpPr>
          <p:cNvPr id="11" name="Соединительная линия уступом 10"/>
          <p:cNvCxnSpPr/>
          <p:nvPr/>
        </p:nvCxnSpPr>
        <p:spPr>
          <a:xfrm rot="16200000" flipH="1">
            <a:off x="7437350" y="4045955"/>
            <a:ext cx="656706" cy="58189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83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59" y="20744"/>
            <a:ext cx="7543800" cy="569607"/>
          </a:xfrm>
        </p:spPr>
        <p:txBody>
          <a:bodyPr>
            <a:normAutofit/>
          </a:bodyPr>
          <a:lstStyle/>
          <a:p>
            <a:r>
              <a:rPr lang="ru-RU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«Голосования» </a:t>
            </a:r>
          </a:p>
        </p:txBody>
      </p:sp>
      <p:cxnSp>
        <p:nvCxnSpPr>
          <p:cNvPr id="5" name="Соединительная линия уступом 4"/>
          <p:cNvCxnSpPr/>
          <p:nvPr/>
        </p:nvCxnSpPr>
        <p:spPr>
          <a:xfrm rot="16200000" flipH="1">
            <a:off x="3187429" y="490853"/>
            <a:ext cx="413870" cy="397915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Соединительная линия уступом 5"/>
          <p:cNvCxnSpPr/>
          <p:nvPr/>
        </p:nvCxnSpPr>
        <p:spPr>
          <a:xfrm rot="16200000" flipH="1">
            <a:off x="1449047" y="5017692"/>
            <a:ext cx="656706" cy="58189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156" y="5488214"/>
            <a:ext cx="1229208" cy="2513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822959" y="896745"/>
            <a:ext cx="6522211" cy="5304696"/>
            <a:chOff x="837005" y="522673"/>
            <a:chExt cx="6522211" cy="530469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/>
            <a:srcRect t="6677" b="3776"/>
            <a:stretch/>
          </p:blipFill>
          <p:spPr>
            <a:xfrm>
              <a:off x="837005" y="590351"/>
              <a:ext cx="6522211" cy="523701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/>
            <a:srcRect l="1671" t="2840" r="782" b="62910"/>
            <a:stretch/>
          </p:blipFill>
          <p:spPr>
            <a:xfrm>
              <a:off x="1008089" y="522673"/>
              <a:ext cx="5933037" cy="106618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11" name="Скругленный прямоугольник 10"/>
          <p:cNvSpPr/>
          <p:nvPr/>
        </p:nvSpPr>
        <p:spPr>
          <a:xfrm>
            <a:off x="864456" y="964423"/>
            <a:ext cx="1622370" cy="36576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83179" y="964423"/>
            <a:ext cx="1622370" cy="36576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35136" y="947537"/>
            <a:ext cx="1622370" cy="36576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50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22960" y="1737361"/>
            <a:ext cx="7543800" cy="35162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59" y="5195454"/>
            <a:ext cx="7543801" cy="67363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Нажимаем Создать голосование и публикуем в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MagicSite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46" y="744335"/>
            <a:ext cx="7591425" cy="43053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722023" y="1121912"/>
            <a:ext cx="1622370" cy="24137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85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skrinshoter.ru/i/210220/9bczbMvG.png?download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4" y="305480"/>
            <a:ext cx="7362998" cy="556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624350" y="2818015"/>
            <a:ext cx="1579417" cy="340821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Соединительная линия уступом 6"/>
          <p:cNvCxnSpPr/>
          <p:nvPr/>
        </p:nvCxnSpPr>
        <p:spPr>
          <a:xfrm rot="16200000" flipH="1">
            <a:off x="2996738" y="2198715"/>
            <a:ext cx="656706" cy="58189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7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78" y="479582"/>
            <a:ext cx="8837122" cy="582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8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-2023534" y="549759"/>
            <a:ext cx="13236787" cy="3152775"/>
            <a:chOff x="0" y="1284843"/>
            <a:chExt cx="13236787" cy="315277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84843"/>
              <a:ext cx="7163738" cy="3152775"/>
            </a:xfrm>
            <a:prstGeom prst="rect">
              <a:avLst/>
            </a:prstGeom>
          </p:spPr>
        </p:pic>
        <p:pic>
          <p:nvPicPr>
            <p:cNvPr id="1028" name="Picture 4" descr="http://skrinshoter.ru/i/170220/RPKW7ca2.png?download=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809" y="1648991"/>
              <a:ext cx="6954978" cy="2675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-1766916" y="532333"/>
            <a:ext cx="12321315" cy="3152775"/>
            <a:chOff x="0" y="1284843"/>
            <a:chExt cx="12321315" cy="315277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84843"/>
              <a:ext cx="7163738" cy="3152775"/>
            </a:xfrm>
            <a:prstGeom prst="rect">
              <a:avLst/>
            </a:prstGeom>
          </p:spPr>
        </p:pic>
        <p:pic>
          <p:nvPicPr>
            <p:cNvPr id="9" name="Picture 4" descr="http://skrinshoter.ru/i/170220/RPKW7ca2.png?download=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337" y="1673629"/>
              <a:ext cx="6954978" cy="2675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768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021" y="311689"/>
            <a:ext cx="7543800" cy="569607"/>
          </a:xfrm>
        </p:spPr>
        <p:txBody>
          <a:bodyPr>
            <a:normAutofit/>
          </a:bodyPr>
          <a:lstStyle/>
          <a:p>
            <a:r>
              <a:rPr lang="ru-RU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«Комментарии»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674" t="22520" r="3083"/>
          <a:stretch/>
        </p:blipFill>
        <p:spPr>
          <a:xfrm>
            <a:off x="133004" y="4272742"/>
            <a:ext cx="7564581" cy="1973320"/>
          </a:xfrm>
          <a:prstGeom prst="rect">
            <a:avLst/>
          </a:prstGeom>
        </p:spPr>
      </p:pic>
      <p:pic>
        <p:nvPicPr>
          <p:cNvPr id="1026" name="Picture 2" descr="http://skrinshoter.ru/i/250220/LEinHRem.png?download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813" y="881296"/>
            <a:ext cx="5823311" cy="328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481455" y="3233651"/>
            <a:ext cx="665018" cy="17456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Соединительная линия уступом 5"/>
          <p:cNvCxnSpPr/>
          <p:nvPr/>
        </p:nvCxnSpPr>
        <p:spPr>
          <a:xfrm rot="16200000" flipH="1">
            <a:off x="6781641" y="2905300"/>
            <a:ext cx="540325" cy="46551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48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36931" y="465000"/>
            <a:ext cx="3538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Коллективная работа в </a:t>
            </a:r>
            <a:r>
              <a:rPr lang="en-US" b="1" dirty="0" err="1"/>
              <a:t>MagicSite</a:t>
            </a:r>
            <a:r>
              <a:rPr lang="en-US" b="1" dirty="0"/>
              <a:t> 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31" y="1404024"/>
            <a:ext cx="7024256" cy="17546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2958" y="937488"/>
            <a:ext cx="7543801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/>
              <a:t>MagicSite </a:t>
            </a:r>
            <a:r>
              <a:rPr lang="ru-RU" sz="1600" dirty="0"/>
              <a:t>позволяет распределить обязанности между </a:t>
            </a:r>
            <a:r>
              <a:rPr lang="ru-RU" sz="1600" dirty="0" smtClean="0"/>
              <a:t>сотрудниками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884" y="2842953"/>
            <a:ext cx="4027877" cy="3891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166" y="3464692"/>
            <a:ext cx="701101" cy="12254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8887" y="3286641"/>
            <a:ext cx="3007997" cy="24468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Выбрать роль: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100" dirty="0" smtClean="0"/>
              <a:t>Преподаватель;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100" dirty="0" smtClean="0"/>
              <a:t>Редактор новостей;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100" dirty="0" smtClean="0"/>
              <a:t>Редактор </a:t>
            </a:r>
            <a:r>
              <a:rPr lang="ru-RU" sz="1100" dirty="0" err="1" smtClean="0"/>
              <a:t>подсайта</a:t>
            </a:r>
            <a:r>
              <a:rPr lang="ru-RU" sz="1100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100" dirty="0" smtClean="0"/>
              <a:t>Редактор раздела «Доступная среда»;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100" dirty="0" smtClean="0"/>
              <a:t>Редактор отдела «Доступная среда»;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100" dirty="0" smtClean="0"/>
              <a:t>Редактор раздела «Мониторинг»;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100" dirty="0" smtClean="0"/>
              <a:t>Редактор раздела «Информационная безопасность»;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100" dirty="0" smtClean="0"/>
              <a:t>Редактор «Сведения об образовательной организации»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1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590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6367549" cy="777425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Какую программу выбрать для редактирования размера изображения?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746" y="1271848"/>
            <a:ext cx="8414844" cy="43851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48451" y="633142"/>
            <a:ext cx="10390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Перевести страницу</a:t>
            </a:r>
            <a:endParaRPr lang="ru-RU" sz="1100" dirty="0"/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 rot="16200000" flipH="1">
            <a:off x="7320892" y="845277"/>
            <a:ext cx="454129" cy="39901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56458" y="4705004"/>
            <a:ext cx="2344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https://pixlr.com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r>
              <a:rPr lang="ru-RU" dirty="0" smtClean="0"/>
              <a:t>Бесплатный онлайн редактор Пиксель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30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519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791" y="1837114"/>
            <a:ext cx="8268138" cy="4214551"/>
          </a:xfrm>
          <a:prstGeom prst="rect">
            <a:avLst/>
          </a:prstGeom>
        </p:spPr>
      </p:pic>
      <p:cxnSp>
        <p:nvCxnSpPr>
          <p:cNvPr id="5" name="Соединительная линия уступом 4"/>
          <p:cNvCxnSpPr/>
          <p:nvPr/>
        </p:nvCxnSpPr>
        <p:spPr>
          <a:xfrm rot="16200000" flipH="1">
            <a:off x="1626055" y="4154914"/>
            <a:ext cx="656706" cy="581891"/>
          </a:xfrm>
          <a:prstGeom prst="bent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20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67767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800" y="1296785"/>
            <a:ext cx="8546119" cy="4637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98" y="2233040"/>
            <a:ext cx="780356" cy="8291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523625" y="3135804"/>
            <a:ext cx="831792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6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7" y="632857"/>
            <a:ext cx="9035935" cy="50359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02" y="1208418"/>
            <a:ext cx="780356" cy="829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4073" y="1084892"/>
            <a:ext cx="16209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Инструменты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73566" y="1990371"/>
            <a:ext cx="20781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Изменение размера холста</a:t>
            </a:r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9172" y="1821251"/>
            <a:ext cx="265961" cy="6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9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20521"/>
          <a:stretch/>
        </p:blipFill>
        <p:spPr>
          <a:xfrm>
            <a:off x="432263" y="860091"/>
            <a:ext cx="8553796" cy="5259982"/>
          </a:xfrm>
          <a:prstGeom prst="rect">
            <a:avLst/>
          </a:prstGeom>
        </p:spPr>
      </p:pic>
      <p:cxnSp>
        <p:nvCxnSpPr>
          <p:cNvPr id="5" name="Соединительная линия уступом 4"/>
          <p:cNvCxnSpPr/>
          <p:nvPr/>
        </p:nvCxnSpPr>
        <p:spPr>
          <a:xfrm rot="16200000" flipH="1">
            <a:off x="5940362" y="1883142"/>
            <a:ext cx="656706" cy="581891"/>
          </a:xfrm>
          <a:prstGeom prst="bent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1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984</TotalTime>
  <Words>533</Words>
  <Application>Microsoft Office PowerPoint</Application>
  <PresentationFormat>Экран (4:3)</PresentationFormat>
  <Paragraphs>88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Calibri</vt:lpstr>
      <vt:lpstr>Calibri Light</vt:lpstr>
      <vt:lpstr>Open Sans</vt:lpstr>
      <vt:lpstr>Times New Roman</vt:lpstr>
      <vt:lpstr>Wingdings</vt:lpstr>
      <vt:lpstr>Ретро</vt:lpstr>
      <vt:lpstr>Создание слайдера</vt:lpstr>
      <vt:lpstr>Редактирование слайдера</vt:lpstr>
      <vt:lpstr>Презентация PowerPoint</vt:lpstr>
      <vt:lpstr>Презентация PowerPoint</vt:lpstr>
      <vt:lpstr>Какую программу выбрать для редактирования размера изображения?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Новости и объявления </vt:lpstr>
      <vt:lpstr>Новости и объявления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Модуль «Обращения граждан» </vt:lpstr>
      <vt:lpstr>Презентация PowerPoint</vt:lpstr>
      <vt:lpstr>Обработка обращений владельцем сайта</vt:lpstr>
      <vt:lpstr>Модуль обращение граждан</vt:lpstr>
      <vt:lpstr>Презентация PowerPoint</vt:lpstr>
      <vt:lpstr>Презентация PowerPoint</vt:lpstr>
      <vt:lpstr>Презентация PowerPoint</vt:lpstr>
      <vt:lpstr>Администрирование обращений граждан</vt:lpstr>
      <vt:lpstr>Система обработки обращений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Модуль «Голосования» </vt:lpstr>
      <vt:lpstr>Модуль «Голосования» </vt:lpstr>
      <vt:lpstr>Презентация PowerPoint</vt:lpstr>
      <vt:lpstr>Презентация PowerPoint</vt:lpstr>
      <vt:lpstr>Презентация PowerPoint</vt:lpstr>
      <vt:lpstr>Модуль «Комментарии»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Редактирование слайдера</dc:title>
  <dc:creator>Щукина Ирина Андреевна</dc:creator>
  <cp:lastModifiedBy>Щукина Ирина Андреевна</cp:lastModifiedBy>
  <cp:revision>61</cp:revision>
  <dcterms:created xsi:type="dcterms:W3CDTF">2020-02-17T10:02:16Z</dcterms:created>
  <dcterms:modified xsi:type="dcterms:W3CDTF">2020-02-25T08:51:21Z</dcterms:modified>
</cp:coreProperties>
</file>